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363" r:id="rId2"/>
    <p:sldId id="257" r:id="rId3"/>
    <p:sldId id="259" r:id="rId4"/>
    <p:sldId id="256" r:id="rId5"/>
    <p:sldId id="345" r:id="rId6"/>
    <p:sldId id="344" r:id="rId7"/>
    <p:sldId id="267" r:id="rId8"/>
    <p:sldId id="265" r:id="rId9"/>
    <p:sldId id="346" r:id="rId10"/>
    <p:sldId id="367" r:id="rId11"/>
    <p:sldId id="262" r:id="rId12"/>
    <p:sldId id="357" r:id="rId13"/>
    <p:sldId id="313" r:id="rId14"/>
    <p:sldId id="359" r:id="rId15"/>
    <p:sldId id="362" r:id="rId16"/>
    <p:sldId id="365" r:id="rId17"/>
    <p:sldId id="364" r:id="rId18"/>
    <p:sldId id="366" r:id="rId19"/>
    <p:sldId id="369" r:id="rId20"/>
    <p:sldId id="268" r:id="rId21"/>
    <p:sldId id="269" r:id="rId22"/>
    <p:sldId id="270" r:id="rId23"/>
    <p:sldId id="358" r:id="rId24"/>
    <p:sldId id="375" r:id="rId25"/>
    <p:sldId id="307" r:id="rId26"/>
    <p:sldId id="314" r:id="rId27"/>
    <p:sldId id="308" r:id="rId28"/>
    <p:sldId id="374" r:id="rId29"/>
    <p:sldId id="309" r:id="rId30"/>
    <p:sldId id="340" r:id="rId31"/>
    <p:sldId id="310" r:id="rId32"/>
    <p:sldId id="354" r:id="rId33"/>
    <p:sldId id="349" r:id="rId34"/>
    <p:sldId id="350" r:id="rId35"/>
    <p:sldId id="311" r:id="rId36"/>
    <p:sldId id="371" r:id="rId37"/>
    <p:sldId id="372" r:id="rId38"/>
    <p:sldId id="373" r:id="rId39"/>
    <p:sldId id="351" r:id="rId40"/>
    <p:sldId id="341" r:id="rId41"/>
    <p:sldId id="326" r:id="rId42"/>
    <p:sldId id="347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FF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434" autoAdjust="0"/>
  </p:normalViewPr>
  <p:slideViewPr>
    <p:cSldViewPr snapToGrid="0">
      <p:cViewPr>
        <p:scale>
          <a:sx n="28" d="100"/>
          <a:sy n="28" d="100"/>
        </p:scale>
        <p:origin x="1444" y="95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-30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0D339-F802-4671-9C48-12956439FEA1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F835D7-38BA-48D4-ACA7-DE0C0268C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3228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567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Nobel: 1906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835D7-38BA-48D4-ACA7-DE0C0268C52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040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Nobel 1936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F835D7-38BA-48D4-ACA7-DE0C0268C52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3022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2FDD86-6B42-480D-BB43-AE238A3E14D5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6061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7E40-2534-42AA-95A4-6CE654EAA97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CD5-7B5A-4F1E-91D2-607D6EBD8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0118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7E40-2534-42AA-95A4-6CE654EAA97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CD5-7B5A-4F1E-91D2-607D6EBD8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01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7E40-2534-42AA-95A4-6CE654EAA97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CD5-7B5A-4F1E-91D2-607D6EBD8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928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7E40-2534-42AA-95A4-6CE654EAA97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CD5-7B5A-4F1E-91D2-607D6EBD8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508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7E40-2534-42AA-95A4-6CE654EAA97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CD5-7B5A-4F1E-91D2-607D6EBD8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852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7E40-2534-42AA-95A4-6CE654EAA97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CD5-7B5A-4F1E-91D2-607D6EBD8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571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7E40-2534-42AA-95A4-6CE654EAA97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CD5-7B5A-4F1E-91D2-607D6EBD8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9967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7E40-2534-42AA-95A4-6CE654EAA97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CD5-7B5A-4F1E-91D2-607D6EBD8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13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7E40-2534-42AA-95A4-6CE654EAA97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CD5-7B5A-4F1E-91D2-607D6EBD8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759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7E40-2534-42AA-95A4-6CE654EAA97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CD5-7B5A-4F1E-91D2-607D6EBD8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59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57E40-2534-42AA-95A4-6CE654EAA97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F5CD5-7B5A-4F1E-91D2-607D6EBD8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849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57E40-2534-42AA-95A4-6CE654EAA975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F5CD5-7B5A-4F1E-91D2-607D6EBD8C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53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gif"/><Relationship Id="rId5" Type="http://schemas.openxmlformats.org/officeDocument/2006/relationships/image" Target="../media/image28.gif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gif"/><Relationship Id="rId4" Type="http://schemas.openxmlformats.org/officeDocument/2006/relationships/image" Target="../media/image26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png"/><Relationship Id="rId4" Type="http://schemas.openxmlformats.org/officeDocument/2006/relationships/image" Target="../media/image28.gi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gif"/><Relationship Id="rId4" Type="http://schemas.openxmlformats.org/officeDocument/2006/relationships/image" Target="../media/image28.gi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gi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image" Target="../media/image50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gif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3" Type="http://schemas.openxmlformats.org/officeDocument/2006/relationships/image" Target="../media/image55.png"/><Relationship Id="rId7" Type="http://schemas.openxmlformats.org/officeDocument/2006/relationships/image" Target="../media/image59.jpe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png"/><Relationship Id="rId10" Type="http://schemas.openxmlformats.org/officeDocument/2006/relationships/image" Target="../media/image62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9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69" t="17875" r="20000" b="6647"/>
          <a:stretch/>
        </p:blipFill>
        <p:spPr>
          <a:xfrm rot="5400000">
            <a:off x="3446996" y="896304"/>
            <a:ext cx="5041330" cy="5422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7082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93155" y="965178"/>
            <a:ext cx="3215856" cy="2453336"/>
            <a:chOff x="2416733" y="-1186011"/>
            <a:chExt cx="3215856" cy="2453336"/>
          </a:xfrm>
        </p:grpSpPr>
        <p:grpSp>
          <p:nvGrpSpPr>
            <p:cNvPr id="24" name="Group 23"/>
            <p:cNvGrpSpPr/>
            <p:nvPr/>
          </p:nvGrpSpPr>
          <p:grpSpPr>
            <a:xfrm>
              <a:off x="2416733" y="-1186011"/>
              <a:ext cx="3215856" cy="2453336"/>
              <a:chOff x="-659714" y="-883342"/>
              <a:chExt cx="3215856" cy="2453336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-659714" y="-883342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501" y="-370477"/>
                <a:ext cx="1813427" cy="1770507"/>
              </a:xfrm>
              <a:prstGeom prst="rect">
                <a:avLst/>
              </a:prstGeom>
            </p:spPr>
          </p:pic>
        </p:grpSp>
        <p:sp>
          <p:nvSpPr>
            <p:cNvPr id="32" name="TextBox 31"/>
            <p:cNvSpPr txBox="1"/>
            <p:nvPr/>
          </p:nvSpPr>
          <p:spPr>
            <a:xfrm>
              <a:off x="3502583" y="-1166961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Pumps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392340" y="1425208"/>
            <a:ext cx="3215856" cy="2453336"/>
            <a:chOff x="5125177" y="-518832"/>
            <a:chExt cx="3215856" cy="2453336"/>
          </a:xfrm>
        </p:grpSpPr>
        <p:grpSp>
          <p:nvGrpSpPr>
            <p:cNvPr id="25" name="Group 24"/>
            <p:cNvGrpSpPr/>
            <p:nvPr/>
          </p:nvGrpSpPr>
          <p:grpSpPr>
            <a:xfrm>
              <a:off x="5125177" y="-518832"/>
              <a:ext cx="3215856" cy="2453336"/>
              <a:chOff x="1606423" y="-2507271"/>
              <a:chExt cx="3215856" cy="2453336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1606423" y="-2507271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81283" y="-1743009"/>
                <a:ext cx="2266137" cy="1496313"/>
              </a:xfrm>
              <a:prstGeom prst="rect">
                <a:avLst/>
              </a:prstGeom>
            </p:spPr>
          </p:pic>
        </p:grpSp>
        <p:sp>
          <p:nvSpPr>
            <p:cNvPr id="34" name="TextBox 33"/>
            <p:cNvSpPr txBox="1"/>
            <p:nvPr/>
          </p:nvSpPr>
          <p:spPr>
            <a:xfrm>
              <a:off x="5410235" y="-493490"/>
              <a:ext cx="27318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ATP-Driven Pumps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591525" y="1885238"/>
            <a:ext cx="3215856" cy="2453336"/>
            <a:chOff x="7831250" y="685289"/>
            <a:chExt cx="3215856" cy="2453336"/>
          </a:xfrm>
        </p:grpSpPr>
        <p:grpSp>
          <p:nvGrpSpPr>
            <p:cNvPr id="26" name="Group 25"/>
            <p:cNvGrpSpPr/>
            <p:nvPr/>
          </p:nvGrpSpPr>
          <p:grpSpPr>
            <a:xfrm>
              <a:off x="7831250" y="685289"/>
              <a:ext cx="3215856" cy="2453336"/>
              <a:chOff x="3563611" y="-1169092"/>
              <a:chExt cx="3215856" cy="2453336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3563611" y="-1169092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16844" y="-590473"/>
                <a:ext cx="1642690" cy="1791398"/>
              </a:xfrm>
              <a:prstGeom prst="rect">
                <a:avLst/>
              </a:prstGeom>
            </p:spPr>
          </p:pic>
        </p:grpSp>
        <p:sp>
          <p:nvSpPr>
            <p:cNvPr id="36" name="TextBox 35"/>
            <p:cNvSpPr txBox="1"/>
            <p:nvPr/>
          </p:nvSpPr>
          <p:spPr>
            <a:xfrm>
              <a:off x="8601097" y="726678"/>
              <a:ext cx="1752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Na-K Pump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790710" y="2345268"/>
            <a:ext cx="3215856" cy="2504481"/>
            <a:chOff x="8587451" y="440994"/>
            <a:chExt cx="3215856" cy="2504481"/>
          </a:xfrm>
        </p:grpSpPr>
        <p:grpSp>
          <p:nvGrpSpPr>
            <p:cNvPr id="27" name="Group 26"/>
            <p:cNvGrpSpPr/>
            <p:nvPr/>
          </p:nvGrpSpPr>
          <p:grpSpPr>
            <a:xfrm>
              <a:off x="8587451" y="440994"/>
              <a:ext cx="3215856" cy="2504481"/>
              <a:chOff x="5870135" y="-942975"/>
              <a:chExt cx="3215856" cy="2504481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5870135" y="-942975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63939" y="-406553"/>
                <a:ext cx="1605829" cy="1968059"/>
              </a:xfrm>
              <a:prstGeom prst="rect">
                <a:avLst/>
              </a:prstGeom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9141599" y="496702"/>
              <a:ext cx="22605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Na-K Gradients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989895" y="2856443"/>
            <a:ext cx="3215856" cy="2453336"/>
            <a:chOff x="8929395" y="497337"/>
            <a:chExt cx="3215856" cy="2453336"/>
          </a:xfrm>
        </p:grpSpPr>
        <p:grpSp>
          <p:nvGrpSpPr>
            <p:cNvPr id="28" name="Group 27"/>
            <p:cNvGrpSpPr/>
            <p:nvPr/>
          </p:nvGrpSpPr>
          <p:grpSpPr>
            <a:xfrm>
              <a:off x="8929395" y="497337"/>
              <a:ext cx="3215856" cy="2453336"/>
              <a:chOff x="6435123" y="-1498880"/>
              <a:chExt cx="3215856" cy="2453336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6435123" y="-1498880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86550" y="-879806"/>
                <a:ext cx="1715936" cy="1808223"/>
              </a:xfrm>
              <a:prstGeom prst="rect">
                <a:avLst/>
              </a:prstGeom>
            </p:spPr>
          </p:pic>
        </p:grpSp>
        <p:sp>
          <p:nvSpPr>
            <p:cNvPr id="40" name="TextBox 39"/>
            <p:cNvSpPr txBox="1"/>
            <p:nvPr/>
          </p:nvSpPr>
          <p:spPr>
            <a:xfrm>
              <a:off x="9764508" y="527306"/>
              <a:ext cx="14221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Channels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189080" y="3316473"/>
            <a:ext cx="3215856" cy="2453336"/>
            <a:chOff x="9741300" y="1385412"/>
            <a:chExt cx="3215856" cy="2453336"/>
          </a:xfrm>
        </p:grpSpPr>
        <p:grpSp>
          <p:nvGrpSpPr>
            <p:cNvPr id="29" name="Group 28"/>
            <p:cNvGrpSpPr/>
            <p:nvPr/>
          </p:nvGrpSpPr>
          <p:grpSpPr>
            <a:xfrm>
              <a:off x="9741300" y="1385412"/>
              <a:ext cx="3215856" cy="2453336"/>
              <a:chOff x="6821161" y="-2050803"/>
              <a:chExt cx="3215856" cy="2453336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6821161" y="-2050803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1480"/>
              <a:stretch/>
            </p:blipFill>
            <p:spPr>
              <a:xfrm>
                <a:off x="7026144" y="-1386310"/>
                <a:ext cx="2756784" cy="1491321"/>
              </a:xfrm>
              <a:prstGeom prst="rect">
                <a:avLst/>
              </a:prstGeom>
            </p:spPr>
          </p:pic>
        </p:grpSp>
        <p:sp>
          <p:nvSpPr>
            <p:cNvPr id="42" name="TextBox 41"/>
            <p:cNvSpPr txBox="1"/>
            <p:nvPr/>
          </p:nvSpPr>
          <p:spPr>
            <a:xfrm>
              <a:off x="9919189" y="1421080"/>
              <a:ext cx="30155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Equilibrium Potential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7362865" y="3762673"/>
            <a:ext cx="3333823" cy="2453336"/>
            <a:chOff x="8974351" y="1566528"/>
            <a:chExt cx="3333823" cy="2453336"/>
          </a:xfrm>
        </p:grpSpPr>
        <p:grpSp>
          <p:nvGrpSpPr>
            <p:cNvPr id="30" name="Group 29"/>
            <p:cNvGrpSpPr/>
            <p:nvPr/>
          </p:nvGrpSpPr>
          <p:grpSpPr>
            <a:xfrm>
              <a:off x="8974351" y="1566528"/>
              <a:ext cx="3215856" cy="2453336"/>
              <a:chOff x="7297411" y="-1498880"/>
              <a:chExt cx="3215856" cy="2453336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7297411" y="-1498880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90860" y="-790027"/>
                <a:ext cx="2864370" cy="1695985"/>
              </a:xfrm>
              <a:prstGeom prst="rect">
                <a:avLst/>
              </a:prstGeom>
            </p:spPr>
          </p:pic>
        </p:grpSp>
        <p:sp>
          <p:nvSpPr>
            <p:cNvPr id="44" name="TextBox 43"/>
            <p:cNvSpPr txBox="1"/>
            <p:nvPr/>
          </p:nvSpPr>
          <p:spPr>
            <a:xfrm>
              <a:off x="9050551" y="1602037"/>
              <a:ext cx="32576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Ion-Selective Channels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587451" y="4236531"/>
            <a:ext cx="3382462" cy="2453336"/>
            <a:chOff x="8587451" y="4179381"/>
            <a:chExt cx="3382462" cy="2453336"/>
          </a:xfrm>
        </p:grpSpPr>
        <p:grpSp>
          <p:nvGrpSpPr>
            <p:cNvPr id="31" name="Group 30"/>
            <p:cNvGrpSpPr/>
            <p:nvPr/>
          </p:nvGrpSpPr>
          <p:grpSpPr>
            <a:xfrm>
              <a:off x="8587451" y="4179381"/>
              <a:ext cx="3382462" cy="2453336"/>
              <a:chOff x="7745086" y="-1723005"/>
              <a:chExt cx="3382462" cy="2453336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7745086" y="-1723005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45086" y="-970195"/>
                <a:ext cx="3382462" cy="1395965"/>
              </a:xfrm>
              <a:prstGeom prst="rect">
                <a:avLst/>
              </a:prstGeom>
            </p:spPr>
          </p:pic>
        </p:grpSp>
        <p:sp>
          <p:nvSpPr>
            <p:cNvPr id="46" name="TextBox 45"/>
            <p:cNvSpPr txBox="1"/>
            <p:nvPr/>
          </p:nvSpPr>
          <p:spPr>
            <a:xfrm>
              <a:off x="9111588" y="4375276"/>
              <a:ext cx="22813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 Gating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160240" y="111125"/>
            <a:ext cx="105641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Ion Channels &amp; Cellular Electrophysiology</a:t>
            </a:r>
          </a:p>
        </p:txBody>
      </p:sp>
      <p:sp>
        <p:nvSpPr>
          <p:cNvPr id="49" name="Rectangle 48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411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95142" y="2184368"/>
            <a:ext cx="7101624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Synaptic Transmission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&amp;</a:t>
            </a:r>
          </a:p>
          <a:p>
            <a:pPr algn="ctr"/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Neurotransmitter Receptors</a:t>
            </a:r>
          </a:p>
        </p:txBody>
      </p:sp>
    </p:spTree>
    <p:extLst>
      <p:ext uri="{BB962C8B-B14F-4D97-AF65-F5344CB8AC3E}">
        <p14:creationId xmlns:p14="http://schemas.microsoft.com/office/powerpoint/2010/main" val="185913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777" y="1930650"/>
            <a:ext cx="3859888" cy="3212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27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08598" y="63500"/>
            <a:ext cx="96920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Two Ways Neurons Can Communicate</a:t>
            </a:r>
          </a:p>
        </p:txBody>
      </p:sp>
      <p:sp>
        <p:nvSpPr>
          <p:cNvPr id="4" name="Rectangle 3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2050" name="Picture 2" descr="Image result for Cajal stain imag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4450" y="1081260"/>
            <a:ext cx="4070350" cy="546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305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227375" y="1579244"/>
            <a:ext cx="3146425" cy="4776924"/>
            <a:chOff x="1866899" y="1579244"/>
            <a:chExt cx="3146425" cy="4776924"/>
          </a:xfrm>
        </p:grpSpPr>
        <p:pic>
          <p:nvPicPr>
            <p:cNvPr id="1026" name="Picture 2" descr="Camillo Golgi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6899" y="1579244"/>
              <a:ext cx="3146425" cy="43027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2464524" y="5894503"/>
              <a:ext cx="20136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Camillo Golgi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414795" y="1591766"/>
            <a:ext cx="3400290" cy="4764402"/>
            <a:chOff x="6054319" y="1591766"/>
            <a:chExt cx="3400290" cy="4764402"/>
          </a:xfrm>
        </p:grpSpPr>
        <p:pic>
          <p:nvPicPr>
            <p:cNvPr id="1028" name="Picture 4" descr="Cajal-Restored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61314" y="1591766"/>
              <a:ext cx="3166688" cy="43027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6054319" y="5894503"/>
              <a:ext cx="340029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Santiago Ramon y </a:t>
              </a:r>
              <a:r>
                <a:rPr lang="en-US" sz="2400" dirty="0" err="1">
                  <a:solidFill>
                    <a:schemeClr val="bg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Cajal</a:t>
              </a:r>
              <a:endParaRPr lang="en-US" sz="2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408598" y="63500"/>
            <a:ext cx="96920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Two Ways Neurons Can Communicate</a:t>
            </a:r>
          </a:p>
        </p:txBody>
      </p:sp>
    </p:spTree>
    <p:extLst>
      <p:ext uri="{BB962C8B-B14F-4D97-AF65-F5344CB8AC3E}">
        <p14:creationId xmlns:p14="http://schemas.microsoft.com/office/powerpoint/2010/main" val="263857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664"/>
          <a:stretch/>
        </p:blipFill>
        <p:spPr>
          <a:xfrm>
            <a:off x="1036529" y="1131686"/>
            <a:ext cx="3433872" cy="53324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08598" y="63500"/>
            <a:ext cx="96920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Two Ways Neurons Can Communicate</a:t>
            </a:r>
          </a:p>
        </p:txBody>
      </p:sp>
    </p:spTree>
    <p:extLst>
      <p:ext uri="{BB962C8B-B14F-4D97-AF65-F5344CB8AC3E}">
        <p14:creationId xmlns:p14="http://schemas.microsoft.com/office/powerpoint/2010/main" val="5744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"/>
          <a:stretch/>
        </p:blipFill>
        <p:spPr>
          <a:xfrm>
            <a:off x="1036528" y="1131686"/>
            <a:ext cx="7078771" cy="53324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9" r="31610"/>
          <a:stretch/>
        </p:blipFill>
        <p:spPr>
          <a:xfrm>
            <a:off x="8637797" y="1131686"/>
            <a:ext cx="2601141" cy="53479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44CA3D-EEA4-45B2-A347-5DAD68A3805F}"/>
              </a:ext>
            </a:extLst>
          </p:cNvPr>
          <p:cNvSpPr txBox="1"/>
          <p:nvPr/>
        </p:nvSpPr>
        <p:spPr>
          <a:xfrm>
            <a:off x="1408598" y="63500"/>
            <a:ext cx="96920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Two Ways Neurons Can Communicate</a:t>
            </a:r>
          </a:p>
        </p:txBody>
      </p:sp>
    </p:spTree>
    <p:extLst>
      <p:ext uri="{BB962C8B-B14F-4D97-AF65-F5344CB8AC3E}">
        <p14:creationId xmlns:p14="http://schemas.microsoft.com/office/powerpoint/2010/main" val="2401190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7"/>
          <a:stretch/>
        </p:blipFill>
        <p:spPr>
          <a:xfrm>
            <a:off x="1036528" y="1131686"/>
            <a:ext cx="7078771" cy="533248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517060" y="1808694"/>
            <a:ext cx="2667000" cy="4260414"/>
            <a:chOff x="8517060" y="1413039"/>
            <a:chExt cx="2667000" cy="4260414"/>
          </a:xfrm>
        </p:grpSpPr>
        <p:pic>
          <p:nvPicPr>
            <p:cNvPr id="3074" name="Picture 2" descr="Otto Loewi nobel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17060" y="1413039"/>
              <a:ext cx="2667000" cy="37719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/>
            <p:cNvSpPr txBox="1"/>
            <p:nvPr/>
          </p:nvSpPr>
          <p:spPr>
            <a:xfrm>
              <a:off x="9053707" y="5211788"/>
              <a:ext cx="167545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chemeClr val="bg1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Otto Loewi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1408598" y="63500"/>
            <a:ext cx="969207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Two Ways Neurons Can Communicate</a:t>
            </a:r>
          </a:p>
        </p:txBody>
      </p:sp>
    </p:spTree>
    <p:extLst>
      <p:ext uri="{BB962C8B-B14F-4D97-AF65-F5344CB8AC3E}">
        <p14:creationId xmlns:p14="http://schemas.microsoft.com/office/powerpoint/2010/main" val="1751761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9BDBD0CE-003D-9CDA-B05F-828C5089C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97" r="1339"/>
          <a:stretch>
            <a:fillRect/>
          </a:stretch>
        </p:blipFill>
        <p:spPr>
          <a:xfrm>
            <a:off x="7566660" y="1579243"/>
            <a:ext cx="4286052" cy="387984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97D1D3-BD88-FC68-B69A-EE92C31890D3}"/>
              </a:ext>
            </a:extLst>
          </p:cNvPr>
          <p:cNvSpPr txBox="1"/>
          <p:nvPr/>
        </p:nvSpPr>
        <p:spPr>
          <a:xfrm>
            <a:off x="1160948" y="111125"/>
            <a:ext cx="1037816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Special Structures For Neurotransmission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50BBF7-4E00-8710-14F7-BBA44167D417}"/>
              </a:ext>
            </a:extLst>
          </p:cNvPr>
          <p:cNvSpPr/>
          <p:nvPr/>
        </p:nvSpPr>
        <p:spPr>
          <a:xfrm>
            <a:off x="428894" y="1579244"/>
            <a:ext cx="4597868" cy="3879849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119C582-70ED-81DF-0843-2B7D76247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8" t="3620" r="12354" b="4210"/>
          <a:stretch>
            <a:fillRect/>
          </a:stretch>
        </p:blipFill>
        <p:spPr>
          <a:xfrm>
            <a:off x="602178" y="1700289"/>
            <a:ext cx="4298854" cy="3726840"/>
          </a:xfrm>
          <a:prstGeom prst="rect">
            <a:avLst/>
          </a:prstGeom>
        </p:spPr>
      </p:pic>
      <p:pic>
        <p:nvPicPr>
          <p:cNvPr id="17" name="Picture 2" descr="Image result for Cajal stain images">
            <a:extLst>
              <a:ext uri="{FF2B5EF4-FFF2-40B4-BE49-F238E27FC236}">
                <a16:creationId xmlns:a16="http://schemas.microsoft.com/office/drawing/2014/main" id="{7ABF94F1-DDE9-B516-866A-1DDFDE22B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5280056" y="1574559"/>
            <a:ext cx="1999484" cy="2685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C436FBD-A7C3-0CE7-80A9-AA04E0617BA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1" t="4166" r="24688" b="-1"/>
          <a:stretch>
            <a:fillRect/>
          </a:stretch>
        </p:blipFill>
        <p:spPr>
          <a:xfrm>
            <a:off x="5376026" y="6958359"/>
            <a:ext cx="1646438" cy="178559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8DA85789-5BC1-A817-FDBA-916ABE6C241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153" y="4953906"/>
            <a:ext cx="464502" cy="19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548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07407E-6 L 0.00052 -0.4643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23218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4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3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16459" y="111125"/>
            <a:ext cx="70326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Steps of Neurotransmission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08653" y="1812746"/>
            <a:ext cx="5341387" cy="382605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358ADDA6-9A1C-5787-945C-A633CFE8D5C5}"/>
              </a:ext>
            </a:extLst>
          </p:cNvPr>
          <p:cNvSpPr/>
          <p:nvPr/>
        </p:nvSpPr>
        <p:spPr>
          <a:xfrm>
            <a:off x="168442" y="1118937"/>
            <a:ext cx="6075947" cy="5190425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7E5F1C-A7EB-1A15-6F14-DA80BE885D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8" t="3620" r="12354" b="4210"/>
          <a:stretch>
            <a:fillRect/>
          </a:stretch>
        </p:blipFill>
        <p:spPr>
          <a:xfrm>
            <a:off x="355143" y="1242886"/>
            <a:ext cx="5799222" cy="5027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538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1448" y="1034141"/>
            <a:ext cx="7368948" cy="55315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39214" y="53975"/>
            <a:ext cx="51924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Cholinergic Synapse</a:t>
            </a:r>
          </a:p>
        </p:txBody>
      </p:sp>
    </p:spTree>
    <p:extLst>
      <p:ext uri="{BB962C8B-B14F-4D97-AF65-F5344CB8AC3E}">
        <p14:creationId xmlns:p14="http://schemas.microsoft.com/office/powerpoint/2010/main" val="80896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3077739" y="34925"/>
            <a:ext cx="58929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Acetylcholine Receptor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970690" y="1345023"/>
            <a:ext cx="10060167" cy="4838062"/>
            <a:chOff x="651376" y="1112795"/>
            <a:chExt cx="11337424" cy="5389604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651376" y="1112795"/>
              <a:ext cx="7359650" cy="5386388"/>
            </a:xfrm>
            <a:prstGeom prst="rect">
              <a:avLst/>
            </a:prstGeom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216" r="48391" b="9701"/>
            <a:stretch/>
          </p:blipFill>
          <p:spPr>
            <a:xfrm>
              <a:off x="7741116" y="1117600"/>
              <a:ext cx="4247684" cy="53847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84931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295456" y="44450"/>
            <a:ext cx="52517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Cholinergic Currents</a:t>
            </a:r>
          </a:p>
        </p:txBody>
      </p:sp>
      <p:pic>
        <p:nvPicPr>
          <p:cNvPr id="5" name="Picture 4" descr="neuro3e-fig-05-15-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53323" y="1716124"/>
            <a:ext cx="5588986" cy="41910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7D513B-0A29-23AD-1B6D-02DCA51F3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90" y="2266226"/>
            <a:ext cx="4711623" cy="826465"/>
          </a:xfrm>
          <a:prstGeom prst="rect">
            <a:avLst/>
          </a:prstGeom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A6D4929A-7A9D-0102-60DD-F7FEA8324E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253323" y="1716124"/>
            <a:ext cx="5583106" cy="419100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E20EF18-4BAA-0C76-D991-B9EEA91EE3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90" y="3372251"/>
            <a:ext cx="4711623" cy="96895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BEB41783-18FB-B910-7186-902097EB9D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790" y="4475475"/>
            <a:ext cx="4711623" cy="878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52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1448" y="1034141"/>
            <a:ext cx="7368948" cy="553156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295456" y="44450"/>
            <a:ext cx="525175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Cholinergic Currents</a:t>
            </a:r>
          </a:p>
        </p:txBody>
      </p:sp>
    </p:spTree>
    <p:extLst>
      <p:ext uri="{BB962C8B-B14F-4D97-AF65-F5344CB8AC3E}">
        <p14:creationId xmlns:p14="http://schemas.microsoft.com/office/powerpoint/2010/main" val="4035614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390" y="111125"/>
            <a:ext cx="51603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Recording Synapses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340261" y="1011527"/>
            <a:ext cx="5686172" cy="456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36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Presynaptic &amp; Postsynaptic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1AF5AB-817E-A61B-6605-F7BE2865D47A}"/>
              </a:ext>
            </a:extLst>
          </p:cNvPr>
          <p:cNvSpPr/>
          <p:nvPr/>
        </p:nvSpPr>
        <p:spPr>
          <a:xfrm>
            <a:off x="3834278" y="1808885"/>
            <a:ext cx="4634521" cy="4052562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63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681ED0-8CF9-2FC4-D818-E12D4503C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8" t="3620" r="12354" b="4210"/>
          <a:stretch>
            <a:fillRect/>
          </a:stretch>
        </p:blipFill>
        <p:spPr>
          <a:xfrm>
            <a:off x="3938745" y="1926061"/>
            <a:ext cx="4457997" cy="3864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994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390" y="111125"/>
            <a:ext cx="51603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Recording Synapses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7" name="Picture 6" descr="neuro3e-fig-05-06-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1" r="44125" b="22217"/>
          <a:stretch/>
        </p:blipFill>
        <p:spPr bwMode="auto">
          <a:xfrm>
            <a:off x="6481010" y="2215148"/>
            <a:ext cx="4908883" cy="409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0036" y="2215148"/>
            <a:ext cx="5452440" cy="40929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154782" y="1598383"/>
            <a:ext cx="36407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Measure Voltage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150483" y="1011527"/>
            <a:ext cx="5686172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36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Presynaptic &amp; Postsynaptic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815EEC5-CA1F-CEF4-BCA5-F991EADD37A5}"/>
              </a:ext>
            </a:extLst>
          </p:cNvPr>
          <p:cNvGrpSpPr/>
          <p:nvPr/>
        </p:nvGrpSpPr>
        <p:grpSpPr>
          <a:xfrm>
            <a:off x="6748743" y="2532852"/>
            <a:ext cx="4373415" cy="2602819"/>
            <a:chOff x="1297459" y="1569309"/>
            <a:chExt cx="5189837" cy="2903837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BE133A25-54AB-F5AB-C62C-FC6C9783B272}"/>
                </a:ext>
              </a:extLst>
            </p:cNvPr>
            <p:cNvSpPr/>
            <p:nvPr/>
          </p:nvSpPr>
          <p:spPr>
            <a:xfrm>
              <a:off x="1297459" y="1569309"/>
              <a:ext cx="5189837" cy="290383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>
              <a:glow rad="266700">
                <a:schemeClr val="tx1">
                  <a:lumMod val="95000"/>
                  <a:lumOff val="5000"/>
                  <a:alpha val="35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4B6C431-7924-6E77-F818-7B08488B2510}"/>
                </a:ext>
              </a:extLst>
            </p:cNvPr>
            <p:cNvGrpSpPr/>
            <p:nvPr/>
          </p:nvGrpSpPr>
          <p:grpSpPr>
            <a:xfrm>
              <a:off x="2688102" y="2730847"/>
              <a:ext cx="3250698" cy="1526525"/>
              <a:chOff x="1684385" y="2755561"/>
              <a:chExt cx="4711623" cy="1526525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29D1E670-3448-71F3-DFEF-8B5465B48D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84385" y="2755561"/>
                <a:ext cx="4711623" cy="549859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B577F685-EA78-B874-D525-01937E3574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84385" y="3637424"/>
                <a:ext cx="4711623" cy="644662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EC138FD-6D67-238F-4915-AD36E2E9E423}"/>
                </a:ext>
              </a:extLst>
            </p:cNvPr>
            <p:cNvSpPr txBox="1"/>
            <p:nvPr/>
          </p:nvSpPr>
          <p:spPr>
            <a:xfrm>
              <a:off x="2264625" y="1817038"/>
              <a:ext cx="3250698" cy="666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Vesicular release is just </a:t>
              </a:r>
            </a:p>
            <a:p>
              <a:pPr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like ion channel activity…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48287B86-91F4-CDAF-DDDA-83C5CA9728FC}"/>
                </a:ext>
              </a:extLst>
            </p:cNvPr>
            <p:cNvSpPr txBox="1"/>
            <p:nvPr/>
          </p:nvSpPr>
          <p:spPr>
            <a:xfrm>
              <a:off x="1456991" y="2639343"/>
              <a:ext cx="1119409" cy="666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one</a:t>
              </a:r>
            </a:p>
            <a:p>
              <a:pPr algn="ctr"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F5B2573-9F8C-6331-5DBA-CC8FA3368DA0}"/>
                </a:ext>
              </a:extLst>
            </p:cNvPr>
            <p:cNvSpPr txBox="1"/>
            <p:nvPr/>
          </p:nvSpPr>
          <p:spPr>
            <a:xfrm>
              <a:off x="1368956" y="3560504"/>
              <a:ext cx="1247649" cy="666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a few</a:t>
              </a:r>
            </a:p>
            <a:p>
              <a:pPr algn="ctr"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channels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2167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34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2.29167E-6 -2.59259E-6 L 2.29167E-6 -0.07222 " pathEditMode="relative" rAng="0" ptsTypes="AA">
                                      <p:cBhvr>
                                        <p:cTn id="2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35390" y="111125"/>
            <a:ext cx="516038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Recording Synapses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7" name="Picture 6" descr="neuro3e-fig-05-06-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1" r="44125" b="22217"/>
          <a:stretch/>
        </p:blipFill>
        <p:spPr bwMode="auto">
          <a:xfrm>
            <a:off x="6481010" y="2215148"/>
            <a:ext cx="4908883" cy="40929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150483" y="1011527"/>
            <a:ext cx="5686172" cy="4385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700"/>
              </a:lnSpc>
            </a:pPr>
            <a:r>
              <a:rPr lang="en-US" sz="36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Presynaptic &amp; Postsynaptic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1044" y="2215148"/>
            <a:ext cx="5469122" cy="410544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425671" y="1566299"/>
            <a:ext cx="35910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Measure Current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1F2EF7-CDA9-8A15-CA0B-3E7AF083E4F7}"/>
              </a:ext>
            </a:extLst>
          </p:cNvPr>
          <p:cNvSpPr txBox="1"/>
          <p:nvPr/>
        </p:nvSpPr>
        <p:spPr>
          <a:xfrm>
            <a:off x="7154782" y="1598383"/>
            <a:ext cx="36407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Measure Voltage</a:t>
            </a:r>
          </a:p>
        </p:txBody>
      </p:sp>
    </p:spTree>
    <p:extLst>
      <p:ext uri="{BB962C8B-B14F-4D97-AF65-F5344CB8AC3E}">
        <p14:creationId xmlns:p14="http://schemas.microsoft.com/office/powerpoint/2010/main" val="177379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70833E-6 -2.96296E-6 L -2.70833E-6 -0.07222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F6987D-FC68-357B-31FD-C701AFBAF3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E94C313-489D-604E-0732-A156BBF42CF0}"/>
              </a:ext>
            </a:extLst>
          </p:cNvPr>
          <p:cNvSpPr txBox="1"/>
          <p:nvPr/>
        </p:nvSpPr>
        <p:spPr>
          <a:xfrm>
            <a:off x="-31042" y="111125"/>
            <a:ext cx="123145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Neuromuscular Junction: Model for Synaptic Function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A5AD37-DAA3-EBAE-1968-F1873EEBF944}"/>
              </a:ext>
            </a:extLst>
          </p:cNvPr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1D4BD97-E78F-3F83-D6D3-7674518899EB}"/>
              </a:ext>
            </a:extLst>
          </p:cNvPr>
          <p:cNvGrpSpPr/>
          <p:nvPr/>
        </p:nvGrpSpPr>
        <p:grpSpPr>
          <a:xfrm>
            <a:off x="1074055" y="1175657"/>
            <a:ext cx="9942287" cy="5094514"/>
            <a:chOff x="2133599" y="1973943"/>
            <a:chExt cx="7387772" cy="3734710"/>
          </a:xfrm>
        </p:grpSpPr>
        <p:pic>
          <p:nvPicPr>
            <p:cNvPr id="4" name="Picture 4" descr="neuro3e-fig-05-06-1">
              <a:extLst>
                <a:ext uri="{FF2B5EF4-FFF2-40B4-BE49-F238E27FC236}">
                  <a16:creationId xmlns:a16="http://schemas.microsoft.com/office/drawing/2014/main" id="{ECC37919-76D0-A87B-8AAB-83E192A3A70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989"/>
            <a:stretch/>
          </p:blipFill>
          <p:spPr bwMode="auto">
            <a:xfrm>
              <a:off x="2133599" y="5486402"/>
              <a:ext cx="7387772" cy="222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" name="Picture 4" descr="neuro3e-fig-05-06-1">
              <a:extLst>
                <a:ext uri="{FF2B5EF4-FFF2-40B4-BE49-F238E27FC236}">
                  <a16:creationId xmlns:a16="http://schemas.microsoft.com/office/drawing/2014/main" id="{089522F8-BB28-98BE-ADC0-3BD69736C5F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081" b="22217"/>
            <a:stretch/>
          </p:blipFill>
          <p:spPr bwMode="auto">
            <a:xfrm>
              <a:off x="2133599" y="1973943"/>
              <a:ext cx="7387772" cy="35850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9D5593F-7487-B8F7-82DA-C2EC73C51627}"/>
              </a:ext>
            </a:extLst>
          </p:cNvPr>
          <p:cNvGrpSpPr/>
          <p:nvPr/>
        </p:nvGrpSpPr>
        <p:grpSpPr>
          <a:xfrm>
            <a:off x="1208046" y="1600925"/>
            <a:ext cx="5189837" cy="2903837"/>
            <a:chOff x="1297459" y="1569309"/>
            <a:chExt cx="5189837" cy="290383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24086F5-9EC7-2009-1E99-D690BF58E037}"/>
                </a:ext>
              </a:extLst>
            </p:cNvPr>
            <p:cNvSpPr/>
            <p:nvPr/>
          </p:nvSpPr>
          <p:spPr>
            <a:xfrm>
              <a:off x="1297459" y="1569309"/>
              <a:ext cx="5189837" cy="2903837"/>
            </a:xfrm>
            <a:prstGeom prst="roundRect">
              <a:avLst/>
            </a:prstGeom>
            <a:solidFill>
              <a:schemeClr val="tx1"/>
            </a:solidFill>
            <a:ln>
              <a:noFill/>
            </a:ln>
            <a:effectLst>
              <a:glow rad="266700">
                <a:schemeClr val="tx1">
                  <a:lumMod val="95000"/>
                  <a:lumOff val="5000"/>
                  <a:alpha val="35000"/>
                </a:schemeClr>
              </a:glo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6003E95-FF0F-58D6-E950-FF9F3ADBA67B}"/>
                </a:ext>
              </a:extLst>
            </p:cNvPr>
            <p:cNvGrpSpPr/>
            <p:nvPr/>
          </p:nvGrpSpPr>
          <p:grpSpPr>
            <a:xfrm>
              <a:off x="2688102" y="2730847"/>
              <a:ext cx="3250698" cy="1526525"/>
              <a:chOff x="1684385" y="2755561"/>
              <a:chExt cx="4711623" cy="1526525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D89D1855-081F-56F1-F292-9BFA33AC3C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84385" y="2755561"/>
                <a:ext cx="4711623" cy="549859"/>
              </a:xfrm>
              <a:prstGeom prst="rect">
                <a:avLst/>
              </a:prstGeom>
            </p:spPr>
          </p:pic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BA8DE708-9485-D96F-55BB-A1A9778D5C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84385" y="3637424"/>
                <a:ext cx="4711623" cy="644662"/>
              </a:xfrm>
              <a:prstGeom prst="rect">
                <a:avLst/>
              </a:prstGeom>
            </p:spPr>
          </p:pic>
        </p:grp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2EC8449A-4569-8E1D-34FA-A9D0DCB3BD33}"/>
                </a:ext>
              </a:extLst>
            </p:cNvPr>
            <p:cNvSpPr txBox="1"/>
            <p:nvPr/>
          </p:nvSpPr>
          <p:spPr>
            <a:xfrm>
              <a:off x="2264625" y="1817038"/>
              <a:ext cx="3250698" cy="666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Vesicular release is just </a:t>
              </a:r>
            </a:p>
            <a:p>
              <a:pPr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like ion channel activity…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3ADEBC3-24F3-F661-23DB-C4B30184BD42}"/>
                </a:ext>
              </a:extLst>
            </p:cNvPr>
            <p:cNvSpPr txBox="1"/>
            <p:nvPr/>
          </p:nvSpPr>
          <p:spPr>
            <a:xfrm>
              <a:off x="1456991" y="2639343"/>
              <a:ext cx="1119409" cy="666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one</a:t>
              </a:r>
            </a:p>
            <a:p>
              <a:pPr algn="ctr"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BC79106-0833-5B82-D25E-C8642FB56DE9}"/>
                </a:ext>
              </a:extLst>
            </p:cNvPr>
            <p:cNvSpPr txBox="1"/>
            <p:nvPr/>
          </p:nvSpPr>
          <p:spPr>
            <a:xfrm>
              <a:off x="1368956" y="3560504"/>
              <a:ext cx="1247649" cy="666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a few</a:t>
              </a:r>
            </a:p>
            <a:p>
              <a:pPr algn="ctr"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channels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166DC9CA-D84E-F2D0-A4D8-420DDB9DDCB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3" r="14376"/>
          <a:stretch>
            <a:fillRect/>
          </a:stretch>
        </p:blipFill>
        <p:spPr>
          <a:xfrm>
            <a:off x="5121136" y="4100130"/>
            <a:ext cx="1848124" cy="217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618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29282" y="111125"/>
            <a:ext cx="487345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Muscle Recordings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124857" y="1407886"/>
            <a:ext cx="9949543" cy="4702628"/>
            <a:chOff x="457200" y="1857829"/>
            <a:chExt cx="8229600" cy="3846286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9180" b="21842"/>
            <a:stretch/>
          </p:blipFill>
          <p:spPr>
            <a:xfrm>
              <a:off x="457200" y="1857829"/>
              <a:ext cx="8229600" cy="3643086"/>
            </a:xfrm>
            <a:prstGeom prst="rect">
              <a:avLst/>
            </a:prstGeom>
          </p:spPr>
        </p:pic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370" b="105"/>
            <a:stretch/>
          </p:blipFill>
          <p:spPr>
            <a:xfrm>
              <a:off x="457200" y="5486401"/>
              <a:ext cx="8229600" cy="2177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38810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6882" y="111125"/>
            <a:ext cx="781976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Distribution of EPP Amplitudes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3300" y="1012194"/>
            <a:ext cx="7380514" cy="554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16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8369" y="111125"/>
            <a:ext cx="55226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Quantal Transmission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neuro3e-fig-05-07-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92791" y="1142277"/>
            <a:ext cx="7225506" cy="5418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936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1916597" y="44450"/>
            <a:ext cx="84433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Quanta Represent Single Vesicles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2648" y="1579244"/>
            <a:ext cx="11406216" cy="4323922"/>
            <a:chOff x="288479" y="1034141"/>
            <a:chExt cx="15138829" cy="554032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88479" y="1034141"/>
              <a:ext cx="7368948" cy="5531562"/>
            </a:xfrm>
            <a:prstGeom prst="rect">
              <a:avLst/>
            </a:prstGeom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8046794" y="1034141"/>
              <a:ext cx="7380514" cy="554032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981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98E74-80F3-CB04-900C-8AEBEB7C18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BD05CFF-0C45-CE32-788C-6366106ABB37}"/>
              </a:ext>
            </a:extLst>
          </p:cNvPr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934B2C-386F-3913-C1AB-D5A221A6397B}"/>
              </a:ext>
            </a:extLst>
          </p:cNvPr>
          <p:cNvSpPr txBox="1"/>
          <p:nvPr/>
        </p:nvSpPr>
        <p:spPr>
          <a:xfrm>
            <a:off x="1916597" y="44450"/>
            <a:ext cx="844333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Quanta Represent Single Vesicles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27F42064-67B9-BBDC-C07F-561F02E5C2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98081" y="1579244"/>
            <a:ext cx="5560783" cy="432392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7C09EF-D459-906D-22B1-A7389A1721E1}"/>
              </a:ext>
            </a:extLst>
          </p:cNvPr>
          <p:cNvSpPr txBox="1"/>
          <p:nvPr/>
        </p:nvSpPr>
        <p:spPr>
          <a:xfrm>
            <a:off x="1668864" y="952914"/>
            <a:ext cx="3250698" cy="6660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US" sz="2400" dirty="0">
                <a:solidFill>
                  <a:srgbClr val="FF7575"/>
                </a:solidFill>
                <a:latin typeface="Abadi ExtraLight" panose="020B0204020104020204" pitchFamily="34" charset="0"/>
                <a:ea typeface="Yu Gothic UI" panose="020B0500000000000000" pitchFamily="34" charset="-128"/>
                <a:cs typeface="Andalus" panose="02020603050405020304" pitchFamily="18" charset="-78"/>
              </a:rPr>
              <a:t>Vesicular release is just </a:t>
            </a:r>
          </a:p>
          <a:p>
            <a:pPr>
              <a:lnSpc>
                <a:spcPts val="2200"/>
              </a:lnSpc>
            </a:pPr>
            <a:r>
              <a:rPr lang="en-US" sz="2400" dirty="0">
                <a:solidFill>
                  <a:srgbClr val="FF7575"/>
                </a:solidFill>
                <a:latin typeface="Abadi ExtraLight" panose="020B0204020104020204" pitchFamily="34" charset="0"/>
                <a:ea typeface="Yu Gothic UI" panose="020B0500000000000000" pitchFamily="34" charset="-128"/>
                <a:cs typeface="Andalus" panose="02020603050405020304" pitchFamily="18" charset="-78"/>
              </a:rPr>
              <a:t>like ion channel activity…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498ED28-9913-8104-14A0-6FC8024EC7BC}"/>
              </a:ext>
            </a:extLst>
          </p:cNvPr>
          <p:cNvGrpSpPr/>
          <p:nvPr/>
        </p:nvGrpSpPr>
        <p:grpSpPr>
          <a:xfrm>
            <a:off x="861230" y="1775219"/>
            <a:ext cx="4481809" cy="666080"/>
            <a:chOff x="861230" y="1775219"/>
            <a:chExt cx="4481809" cy="66608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6005252-2D05-CF07-647E-6904C16D49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2341" y="1866723"/>
              <a:ext cx="3250698" cy="54985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701E5A6F-8411-C098-7790-6C713B53964B}"/>
                </a:ext>
              </a:extLst>
            </p:cNvPr>
            <p:cNvSpPr txBox="1"/>
            <p:nvPr/>
          </p:nvSpPr>
          <p:spPr>
            <a:xfrm>
              <a:off x="861230" y="1775219"/>
              <a:ext cx="1119409" cy="666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one</a:t>
              </a:r>
            </a:p>
            <a:p>
              <a:pPr algn="ctr"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channel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3137001-D17C-8049-30DD-23DA8B995EEF}"/>
              </a:ext>
            </a:extLst>
          </p:cNvPr>
          <p:cNvGrpSpPr/>
          <p:nvPr/>
        </p:nvGrpSpPr>
        <p:grpSpPr>
          <a:xfrm>
            <a:off x="773195" y="2696380"/>
            <a:ext cx="4569844" cy="696868"/>
            <a:chOff x="773195" y="2696380"/>
            <a:chExt cx="4569844" cy="69686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B2D2DF6-80BC-485A-A0D9-CB00150A50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2341" y="2748586"/>
              <a:ext cx="3250698" cy="644662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8FCB07FE-CAB8-03F3-DB14-BBC9096C2F17}"/>
                </a:ext>
              </a:extLst>
            </p:cNvPr>
            <p:cNvSpPr txBox="1"/>
            <p:nvPr/>
          </p:nvSpPr>
          <p:spPr>
            <a:xfrm>
              <a:off x="773195" y="2696380"/>
              <a:ext cx="1247649" cy="6660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a few</a:t>
              </a:r>
            </a:p>
            <a:p>
              <a:pPr algn="ctr">
                <a:lnSpc>
                  <a:spcPts val="2200"/>
                </a:lnSpc>
              </a:pPr>
              <a:r>
                <a:rPr lang="en-US" sz="2400" dirty="0">
                  <a:solidFill>
                    <a:srgbClr val="FF7575"/>
                  </a:solidFill>
                  <a:latin typeface="Abadi ExtraLight" panose="020B0204020104020204" pitchFamily="34" charset="0"/>
                  <a:ea typeface="Yu Gothic UI" panose="020B0500000000000000" pitchFamily="34" charset="-128"/>
                  <a:cs typeface="Andalus" panose="02020603050405020304" pitchFamily="18" charset="-78"/>
                </a:rPr>
                <a:t>channels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7DD7454A-BBDB-990E-4BE1-E1435BB9AD22}"/>
              </a:ext>
            </a:extLst>
          </p:cNvPr>
          <p:cNvSpPr/>
          <p:nvPr/>
        </p:nvSpPr>
        <p:spPr>
          <a:xfrm>
            <a:off x="2266240" y="3518685"/>
            <a:ext cx="3076799" cy="3178973"/>
          </a:xfrm>
          <a:prstGeom prst="rect">
            <a:avLst/>
          </a:prstGeom>
          <a:solidFill>
            <a:schemeClr val="bg1"/>
          </a:solidFill>
          <a:ln>
            <a:noFill/>
          </a:ln>
          <a:scene3d>
            <a:camera prst="orthographicFront"/>
            <a:lightRig rig="threePt" dir="t"/>
          </a:scene3d>
          <a:sp3d>
            <a:bevelT w="9525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42B0BD2-0545-918B-3952-E3BC0EDB54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3255" y="3602553"/>
            <a:ext cx="2847054" cy="303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492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3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5858" y="44450"/>
            <a:ext cx="661751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Vesicles at a Real Synapse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52423" y="1034142"/>
            <a:ext cx="7441520" cy="558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977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1448" y="1034141"/>
            <a:ext cx="7368948" cy="55315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53514" y="44450"/>
            <a:ext cx="51924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Cholinergic Synapse</a:t>
            </a:r>
          </a:p>
        </p:txBody>
      </p:sp>
    </p:spTree>
    <p:extLst>
      <p:ext uri="{BB962C8B-B14F-4D97-AF65-F5344CB8AC3E}">
        <p14:creationId xmlns:p14="http://schemas.microsoft.com/office/powerpoint/2010/main" val="1510333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52025" y="53975"/>
            <a:ext cx="723307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Recording Synaptic Currents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63538" y="1092200"/>
            <a:ext cx="7311509" cy="5488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54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F79C77-D24E-1E16-C493-D11BD764ED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818C50C-3431-5740-F491-23F5F08B934B}"/>
              </a:ext>
            </a:extLst>
          </p:cNvPr>
          <p:cNvSpPr/>
          <p:nvPr/>
        </p:nvSpPr>
        <p:spPr>
          <a:xfrm>
            <a:off x="5846002" y="1256342"/>
            <a:ext cx="3428999" cy="521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27000">
              <a:schemeClr val="bg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D57C148-E2B3-63A7-F171-E9B249A90E82}"/>
              </a:ext>
            </a:extLst>
          </p:cNvPr>
          <p:cNvSpPr txBox="1"/>
          <p:nvPr/>
        </p:nvSpPr>
        <p:spPr>
          <a:xfrm>
            <a:off x="2047226" y="38555"/>
            <a:ext cx="79928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Excitatory &amp; Inhibitory Currents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0B3DEF-050D-F5C8-D667-B44C36A22BDF}"/>
              </a:ext>
            </a:extLst>
          </p:cNvPr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11E5E6-B522-4FE4-901E-776B102DD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2" t="4583" r="31858" b="4625"/>
          <a:stretch>
            <a:fillRect/>
          </a:stretch>
        </p:blipFill>
        <p:spPr>
          <a:xfrm>
            <a:off x="5846003" y="1279309"/>
            <a:ext cx="3428999" cy="518874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39499E-E065-4CD2-E451-F57571FE8690}"/>
              </a:ext>
            </a:extLst>
          </p:cNvPr>
          <p:cNvSpPr txBox="1"/>
          <p:nvPr/>
        </p:nvSpPr>
        <p:spPr>
          <a:xfrm>
            <a:off x="2221664" y="3258170"/>
            <a:ext cx="34289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sz="2800" dirty="0">
                <a:latin typeface="Abadi ExtraLight" panose="020B0204020104020204" pitchFamily="34" charset="0"/>
              </a:rPr>
              <a:t>Always comes back to reversal potentials…</a:t>
            </a:r>
          </a:p>
        </p:txBody>
      </p:sp>
    </p:spTree>
    <p:extLst>
      <p:ext uri="{BB962C8B-B14F-4D97-AF65-F5344CB8AC3E}">
        <p14:creationId xmlns:p14="http://schemas.microsoft.com/office/powerpoint/2010/main" val="1340020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715" y="44450"/>
            <a:ext cx="11577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rPr>
              <a:t>Membrane Potential Determines Current Flow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55623" y="1208315"/>
            <a:ext cx="7004252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040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709" y="63500"/>
            <a:ext cx="55915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Equilibrium Potentials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4" descr="neuro3e-fig-05-17-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60600" y="1048657"/>
            <a:ext cx="7362371" cy="552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736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61003" y="38555"/>
            <a:ext cx="542328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Test Your Hypothesis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017133" y="1579244"/>
            <a:ext cx="9970180" cy="4209143"/>
            <a:chOff x="1554163" y="2786743"/>
            <a:chExt cx="6035675" cy="2200050"/>
          </a:xfrm>
        </p:grpSpPr>
        <p:pic>
          <p:nvPicPr>
            <p:cNvPr id="4" name="Picture 4" descr="neuro3e-fig-05-16-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217" b="27604"/>
            <a:stretch/>
          </p:blipFill>
          <p:spPr>
            <a:xfrm>
              <a:off x="1554163" y="2786743"/>
              <a:ext cx="6035675" cy="2090057"/>
            </a:xfrm>
            <a:prstGeom prst="rect">
              <a:avLst/>
            </a:prstGeom>
          </p:spPr>
        </p:pic>
        <p:pic>
          <p:nvPicPr>
            <p:cNvPr id="5" name="Picture 4" descr="neuro3e-fig-05-16-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646" b="-1"/>
            <a:stretch/>
          </p:blipFill>
          <p:spPr>
            <a:xfrm>
              <a:off x="1554163" y="4789716"/>
              <a:ext cx="6035675" cy="19707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2860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81448" y="1034141"/>
            <a:ext cx="7368948" cy="553156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353514" y="38555"/>
            <a:ext cx="51924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Cholinergic Synapse</a:t>
            </a:r>
          </a:p>
        </p:txBody>
      </p:sp>
    </p:spTree>
    <p:extLst>
      <p:ext uri="{BB962C8B-B14F-4D97-AF65-F5344CB8AC3E}">
        <p14:creationId xmlns:p14="http://schemas.microsoft.com/office/powerpoint/2010/main" val="2201733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7683" y="38555"/>
            <a:ext cx="4709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Neurotransmitters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02967" y="972003"/>
            <a:ext cx="7589838" cy="5691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407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27683" y="38555"/>
            <a:ext cx="470994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Neurotransmitters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878113" y="1059544"/>
            <a:ext cx="10312400" cy="5384799"/>
            <a:chOff x="457200" y="1465943"/>
            <a:chExt cx="8077200" cy="4053342"/>
          </a:xfrm>
        </p:grpSpPr>
        <p:pic>
          <p:nvPicPr>
            <p:cNvPr id="5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5383"/>
            <a:stretch/>
          </p:blipFill>
          <p:spPr>
            <a:xfrm>
              <a:off x="457200" y="5239658"/>
              <a:ext cx="8077200" cy="279627"/>
            </a:xfrm>
            <a:prstGeom prst="rect">
              <a:avLst/>
            </a:prstGeom>
          </p:spPr>
        </p:pic>
        <p:pic>
          <p:nvPicPr>
            <p:cNvPr id="6" name="Picture 3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623" b="25107"/>
            <a:stretch/>
          </p:blipFill>
          <p:spPr>
            <a:xfrm>
              <a:off x="457200" y="1465943"/>
              <a:ext cx="8077200" cy="38317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11383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03AAA30-5F08-3A9D-631E-DECAB8B66B6D}"/>
              </a:ext>
            </a:extLst>
          </p:cNvPr>
          <p:cNvSpPr/>
          <p:nvPr/>
        </p:nvSpPr>
        <p:spPr>
          <a:xfrm>
            <a:off x="7586662" y="1179224"/>
            <a:ext cx="3428999" cy="52117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27000">
              <a:schemeClr val="bg1"/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047226" y="38555"/>
            <a:ext cx="79928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Excitatory &amp; Inhibitory Currents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 descr="neuro3e-fig-05-19-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86" r="36633" b="15752"/>
          <a:stretch/>
        </p:blipFill>
        <p:spPr>
          <a:xfrm>
            <a:off x="928457" y="1179225"/>
            <a:ext cx="5598887" cy="52117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8AC0EA9-A254-CE13-19EC-B6745E94CC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42" t="4583" r="31858" b="4625"/>
          <a:stretch>
            <a:fillRect/>
          </a:stretch>
        </p:blipFill>
        <p:spPr>
          <a:xfrm>
            <a:off x="7586663" y="1202191"/>
            <a:ext cx="3428999" cy="5188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0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4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4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3E534-F6EF-C62E-42B0-678530EF8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9D7FEF65-896E-CBB8-7D60-B9FDBD7E2F02}"/>
              </a:ext>
            </a:extLst>
          </p:cNvPr>
          <p:cNvSpPr/>
          <p:nvPr/>
        </p:nvSpPr>
        <p:spPr>
          <a:xfrm>
            <a:off x="262798" y="2021168"/>
            <a:ext cx="3763833" cy="33905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27000">
              <a:srgbClr val="00FFFF">
                <a:alpha val="49804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C86406-7D10-5847-FA9F-178DB6DEEC4D}"/>
              </a:ext>
            </a:extLst>
          </p:cNvPr>
          <p:cNvSpPr txBox="1"/>
          <p:nvPr/>
        </p:nvSpPr>
        <p:spPr>
          <a:xfrm>
            <a:off x="2047226" y="38555"/>
            <a:ext cx="79928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Excitatory &amp; Inhibitory Currents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95F049-1916-A0F5-397A-D42240555F4D}"/>
              </a:ext>
            </a:extLst>
          </p:cNvPr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992C477-1858-A669-0893-BEF93FF6D0D1}"/>
              </a:ext>
            </a:extLst>
          </p:cNvPr>
          <p:cNvSpPr txBox="1"/>
          <p:nvPr/>
        </p:nvSpPr>
        <p:spPr>
          <a:xfrm>
            <a:off x="138066" y="1628184"/>
            <a:ext cx="3205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sz="1600" dirty="0">
                <a:latin typeface="Abadi ExtraLight" panose="020B0204020104020204" pitchFamily="34" charset="0"/>
              </a:rPr>
              <a:t>A. Synaptic Excitation (sub-threshold)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EAAD144-C720-5EDD-8811-67DB7B4C32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7" t="3758" r="15698" b="1297"/>
          <a:stretch>
            <a:fillRect/>
          </a:stretch>
        </p:blipFill>
        <p:spPr>
          <a:xfrm>
            <a:off x="293794" y="2063520"/>
            <a:ext cx="3710608" cy="334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41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E26605-1D68-19B7-4098-B90C87919A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C71734D7-2411-F95D-D076-32DAA63994E4}"/>
              </a:ext>
            </a:extLst>
          </p:cNvPr>
          <p:cNvSpPr/>
          <p:nvPr/>
        </p:nvSpPr>
        <p:spPr>
          <a:xfrm>
            <a:off x="4219953" y="2021168"/>
            <a:ext cx="3763833" cy="33905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27000">
              <a:srgbClr val="FFFF00">
                <a:alpha val="5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E6A2EEF-B584-A153-B0A2-1EED4B4C4CD7}"/>
              </a:ext>
            </a:extLst>
          </p:cNvPr>
          <p:cNvSpPr/>
          <p:nvPr/>
        </p:nvSpPr>
        <p:spPr>
          <a:xfrm>
            <a:off x="262798" y="2021168"/>
            <a:ext cx="3763833" cy="33905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27000">
              <a:srgbClr val="00FFFF">
                <a:alpha val="49804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B6D27C5-E27D-E12B-F449-A007E8ED6921}"/>
              </a:ext>
            </a:extLst>
          </p:cNvPr>
          <p:cNvSpPr txBox="1"/>
          <p:nvPr/>
        </p:nvSpPr>
        <p:spPr>
          <a:xfrm>
            <a:off x="2047226" y="38555"/>
            <a:ext cx="79928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Excitatory &amp; Inhibitory Currents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F524445-CB4D-6DB3-6D58-6360D8F7B66E}"/>
              </a:ext>
            </a:extLst>
          </p:cNvPr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67578CE-F632-10CE-0198-6480BFC0CF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3" t="3758" r="16296" b="3299"/>
          <a:stretch>
            <a:fillRect/>
          </a:stretch>
        </p:blipFill>
        <p:spPr>
          <a:xfrm>
            <a:off x="4270150" y="2063520"/>
            <a:ext cx="3617843" cy="327754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CFE13D8-6EBE-F3D5-273C-762A5FE8C2DA}"/>
              </a:ext>
            </a:extLst>
          </p:cNvPr>
          <p:cNvSpPr txBox="1"/>
          <p:nvPr/>
        </p:nvSpPr>
        <p:spPr>
          <a:xfrm>
            <a:off x="138066" y="1628184"/>
            <a:ext cx="3205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sz="1600" dirty="0">
                <a:latin typeface="Abadi ExtraLight" panose="020B0204020104020204" pitchFamily="34" charset="0"/>
              </a:rPr>
              <a:t>A. Synaptic Excitation (sub-threshold)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BF5884EB-1A62-0095-0792-2C2087F5C69C}"/>
              </a:ext>
            </a:extLst>
          </p:cNvPr>
          <p:cNvSpPr txBox="1"/>
          <p:nvPr/>
        </p:nvSpPr>
        <p:spPr>
          <a:xfrm>
            <a:off x="4111096" y="1628184"/>
            <a:ext cx="33582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sz="1600" dirty="0">
                <a:latin typeface="Abadi ExtraLight" panose="020B0204020104020204" pitchFamily="34" charset="0"/>
              </a:rPr>
              <a:t>B. Synaptic Excitation (supra-threshold)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D21324BF-8CDF-0A40-BB55-81FB4411C0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7" t="3758" r="15698" b="1297"/>
          <a:stretch>
            <a:fillRect/>
          </a:stretch>
        </p:blipFill>
        <p:spPr>
          <a:xfrm>
            <a:off x="293794" y="2063520"/>
            <a:ext cx="3710608" cy="334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63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2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5FFC9E-1DE3-7E83-8BD4-6B7798E04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2EC36B02-F2FB-36F8-4C07-F4E641467FA6}"/>
              </a:ext>
            </a:extLst>
          </p:cNvPr>
          <p:cNvSpPr/>
          <p:nvPr/>
        </p:nvSpPr>
        <p:spPr>
          <a:xfrm>
            <a:off x="8191982" y="2021168"/>
            <a:ext cx="3763833" cy="33905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27000">
              <a:srgbClr val="FF0000">
                <a:alpha val="5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06AF186-EDB9-DA70-764E-51334265DC34}"/>
              </a:ext>
            </a:extLst>
          </p:cNvPr>
          <p:cNvSpPr/>
          <p:nvPr/>
        </p:nvSpPr>
        <p:spPr>
          <a:xfrm>
            <a:off x="4219953" y="2021168"/>
            <a:ext cx="3763833" cy="33905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27000">
              <a:srgbClr val="FFFF00">
                <a:alpha val="5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7149E51-5E79-88CD-DF20-DE17381F2F89}"/>
              </a:ext>
            </a:extLst>
          </p:cNvPr>
          <p:cNvSpPr/>
          <p:nvPr/>
        </p:nvSpPr>
        <p:spPr>
          <a:xfrm>
            <a:off x="262798" y="2021168"/>
            <a:ext cx="3763833" cy="339051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glow rad="127000">
              <a:srgbClr val="00FFFF">
                <a:alpha val="49804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AD86E3-74A4-C2E5-AC21-025C09730301}"/>
              </a:ext>
            </a:extLst>
          </p:cNvPr>
          <p:cNvSpPr txBox="1"/>
          <p:nvPr/>
        </p:nvSpPr>
        <p:spPr>
          <a:xfrm>
            <a:off x="2047226" y="38555"/>
            <a:ext cx="79928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Excitatory &amp; Inhibitory Currents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15C9EDA-DB1C-46BE-CBD6-4CB973F2F14C}"/>
              </a:ext>
            </a:extLst>
          </p:cNvPr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D0D461A-3614-1A01-864D-DACEFFA27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03" t="3758" r="16296" b="3299"/>
          <a:stretch>
            <a:fillRect/>
          </a:stretch>
        </p:blipFill>
        <p:spPr>
          <a:xfrm>
            <a:off x="4270150" y="2063520"/>
            <a:ext cx="3617843" cy="327754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A8D0C9E-360E-8C5C-BFE8-F7B8C330E7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2" t="3758" r="15693" b="3299"/>
          <a:stretch>
            <a:fillRect/>
          </a:stretch>
        </p:blipFill>
        <p:spPr>
          <a:xfrm>
            <a:off x="8218596" y="2063520"/>
            <a:ext cx="3710606" cy="3277545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B5BB0CD-6FED-87CE-0073-A72703EC7A54}"/>
              </a:ext>
            </a:extLst>
          </p:cNvPr>
          <p:cNvSpPr txBox="1"/>
          <p:nvPr/>
        </p:nvSpPr>
        <p:spPr>
          <a:xfrm>
            <a:off x="138066" y="1628184"/>
            <a:ext cx="320574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sz="1600" dirty="0">
                <a:latin typeface="Abadi ExtraLight" panose="020B0204020104020204" pitchFamily="34" charset="0"/>
              </a:rPr>
              <a:t>A. Synaptic Excitation (sub-threshold)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839069-17BE-8AAA-FF18-4452970BF4F2}"/>
              </a:ext>
            </a:extLst>
          </p:cNvPr>
          <p:cNvSpPr txBox="1"/>
          <p:nvPr/>
        </p:nvSpPr>
        <p:spPr>
          <a:xfrm>
            <a:off x="4111096" y="1628184"/>
            <a:ext cx="33582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sz="1600" dirty="0">
                <a:latin typeface="Abadi ExtraLight" panose="020B0204020104020204" pitchFamily="34" charset="0"/>
              </a:rPr>
              <a:t>B. Synaptic Excitation (supra-threshold)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358D032-0F0E-926C-5D51-73BA2046572B}"/>
              </a:ext>
            </a:extLst>
          </p:cNvPr>
          <p:cNvSpPr txBox="1"/>
          <p:nvPr/>
        </p:nvSpPr>
        <p:spPr>
          <a:xfrm>
            <a:off x="8095422" y="1628184"/>
            <a:ext cx="18607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sz="1600" dirty="0">
                <a:latin typeface="Abadi ExtraLight" panose="020B0204020104020204" pitchFamily="34" charset="0"/>
              </a:rPr>
              <a:t>C. Synaptic Inhibition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BF8712DA-A3B3-31F1-2082-6819EA5E99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57" t="3758" r="15698" b="1297"/>
          <a:stretch>
            <a:fillRect/>
          </a:stretch>
        </p:blipFill>
        <p:spPr>
          <a:xfrm>
            <a:off x="293794" y="2063520"/>
            <a:ext cx="3710608" cy="3348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340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0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47226" y="38555"/>
            <a:ext cx="79928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Excitatory &amp; Inhibitory Currents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/>
          <p:nvPr/>
        </p:nvGrpSpPr>
        <p:grpSpPr>
          <a:xfrm>
            <a:off x="1527627" y="1045029"/>
            <a:ext cx="8835570" cy="5471886"/>
            <a:chOff x="2238829" y="1553029"/>
            <a:chExt cx="6919686" cy="4221164"/>
          </a:xfrm>
        </p:grpSpPr>
        <p:pic>
          <p:nvPicPr>
            <p:cNvPr id="4" name="Picture 4" descr="neuro3e-fig-05-19-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786" b="15752"/>
            <a:stretch/>
          </p:blipFill>
          <p:spPr>
            <a:xfrm>
              <a:off x="2238829" y="1553029"/>
              <a:ext cx="6919686" cy="4020457"/>
            </a:xfrm>
            <a:prstGeom prst="rect">
              <a:avLst/>
            </a:prstGeom>
          </p:spPr>
        </p:pic>
        <p:pic>
          <p:nvPicPr>
            <p:cNvPr id="5" name="Picture 4" descr="neuro3e-fig-05-19-1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6133"/>
            <a:stretch/>
          </p:blipFill>
          <p:spPr>
            <a:xfrm>
              <a:off x="2238829" y="5573487"/>
              <a:ext cx="6919686" cy="2007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755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047226" y="38555"/>
            <a:ext cx="799289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Excitatory &amp; Inhibitory Currents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7728" y="1463429"/>
            <a:ext cx="5229571" cy="4468701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52829" y="1463429"/>
            <a:ext cx="5229571" cy="4468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349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57711" y="24040"/>
            <a:ext cx="25298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Summary</a:t>
            </a:r>
          </a:p>
        </p:txBody>
      </p:sp>
      <p:sp>
        <p:nvSpPr>
          <p:cNvPr id="3" name="Rectangle 2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4"/>
          <p:cNvGrpSpPr/>
          <p:nvPr/>
        </p:nvGrpSpPr>
        <p:grpSpPr>
          <a:xfrm>
            <a:off x="389845" y="1138281"/>
            <a:ext cx="2790692" cy="2104932"/>
            <a:chOff x="6916016" y="1040627"/>
            <a:chExt cx="2790692" cy="2104932"/>
          </a:xfrm>
        </p:grpSpPr>
        <p:pic>
          <p:nvPicPr>
            <p:cNvPr id="4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57"/>
            <a:stretch/>
          </p:blipFill>
          <p:spPr>
            <a:xfrm>
              <a:off x="6934310" y="1057092"/>
              <a:ext cx="2772398" cy="2088467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6916016" y="1040627"/>
              <a:ext cx="2790692" cy="2104931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618535" y="1592753"/>
            <a:ext cx="2804113" cy="2104932"/>
            <a:chOff x="213327" y="1579243"/>
            <a:chExt cx="2804113" cy="2104932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13327" y="1579243"/>
              <a:ext cx="2804113" cy="2104931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226748" y="1579244"/>
              <a:ext cx="2790692" cy="2104931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860646" y="2047225"/>
            <a:ext cx="2790692" cy="2104933"/>
            <a:chOff x="721412" y="3445707"/>
            <a:chExt cx="2790692" cy="2104933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28766" y="3445707"/>
              <a:ext cx="2783338" cy="2089367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721412" y="3445709"/>
              <a:ext cx="2790692" cy="2104931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4089336" y="2501698"/>
            <a:ext cx="2790692" cy="2104931"/>
            <a:chOff x="1093626" y="3911553"/>
            <a:chExt cx="2790692" cy="2104931"/>
          </a:xfrm>
        </p:grpSpPr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110378" y="3912851"/>
              <a:ext cx="2773940" cy="2082281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1093626" y="3911553"/>
              <a:ext cx="2790692" cy="2104931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318026" y="2956169"/>
            <a:ext cx="2790692" cy="2104931"/>
            <a:chOff x="2328722" y="2562218"/>
            <a:chExt cx="2790692" cy="2104931"/>
          </a:xfrm>
        </p:grpSpPr>
        <p:grpSp>
          <p:nvGrpSpPr>
            <p:cNvPr id="8" name="Group 7"/>
            <p:cNvGrpSpPr/>
            <p:nvPr/>
          </p:nvGrpSpPr>
          <p:grpSpPr>
            <a:xfrm>
              <a:off x="2331420" y="2574739"/>
              <a:ext cx="2787994" cy="2092410"/>
              <a:chOff x="2238829" y="1553029"/>
              <a:chExt cx="6919686" cy="4221164"/>
            </a:xfrm>
          </p:grpSpPr>
          <p:pic>
            <p:nvPicPr>
              <p:cNvPr id="9" name="Picture 4" descr="neuro3e-fig-05-19-1"/>
              <p:cNvPicPr>
                <a:picLocks noChangeAspect="1" noChangeArrowheads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6786" b="15752"/>
              <a:stretch/>
            </p:blipFill>
            <p:spPr>
              <a:xfrm>
                <a:off x="2238829" y="1553029"/>
                <a:ext cx="6919686" cy="4020457"/>
              </a:xfrm>
              <a:prstGeom prst="rect">
                <a:avLst/>
              </a:prstGeom>
            </p:spPr>
          </p:pic>
          <p:pic>
            <p:nvPicPr>
              <p:cNvPr id="10" name="Picture 9" descr="neuro3e-fig-05-19-1"/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6133"/>
              <a:stretch/>
            </p:blipFill>
            <p:spPr>
              <a:xfrm>
                <a:off x="2238829" y="5573487"/>
                <a:ext cx="6919686" cy="200706"/>
              </a:xfrm>
              <a:prstGeom prst="rect">
                <a:avLst/>
              </a:prstGeom>
            </p:spPr>
          </p:pic>
        </p:grpSp>
        <p:sp>
          <p:nvSpPr>
            <p:cNvPr id="21" name="Rectangle 20"/>
            <p:cNvSpPr/>
            <p:nvPr/>
          </p:nvSpPr>
          <p:spPr>
            <a:xfrm>
              <a:off x="2328722" y="2562218"/>
              <a:ext cx="2790692" cy="2104931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6546716" y="3410640"/>
            <a:ext cx="2790692" cy="2104931"/>
            <a:chOff x="3589543" y="2932180"/>
            <a:chExt cx="2790692" cy="2104931"/>
          </a:xfrm>
        </p:grpSpPr>
        <p:pic>
          <p:nvPicPr>
            <p:cNvPr id="11" name="Picture 2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600014" y="2950110"/>
              <a:ext cx="2771255" cy="2080194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3589543" y="2932180"/>
              <a:ext cx="2790692" cy="2104931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7775406" y="3865111"/>
            <a:ext cx="2790692" cy="2107378"/>
            <a:chOff x="3903875" y="3998980"/>
            <a:chExt cx="2790692" cy="2107378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903875" y="4011502"/>
              <a:ext cx="2790692" cy="2094856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3903875" y="3998980"/>
              <a:ext cx="2790692" cy="2104931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9004096" y="4322029"/>
            <a:ext cx="2790693" cy="2104931"/>
            <a:chOff x="5825469" y="4075288"/>
            <a:chExt cx="2790693" cy="2104931"/>
          </a:xfrm>
        </p:grpSpPr>
        <p:pic>
          <p:nvPicPr>
            <p:cNvPr id="13" name="Picture 2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825469" y="4087810"/>
              <a:ext cx="2790463" cy="2092409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5825470" y="4075288"/>
              <a:ext cx="2790692" cy="2104931"/>
            </a:xfrm>
            <a:prstGeom prst="rect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97689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/>
          <p:cNvGrpSpPr/>
          <p:nvPr/>
        </p:nvGrpSpPr>
        <p:grpSpPr>
          <a:xfrm>
            <a:off x="193155" y="965178"/>
            <a:ext cx="3215856" cy="2453336"/>
            <a:chOff x="2416733" y="-1186011"/>
            <a:chExt cx="3215856" cy="2453336"/>
          </a:xfrm>
        </p:grpSpPr>
        <p:grpSp>
          <p:nvGrpSpPr>
            <p:cNvPr id="24" name="Group 23"/>
            <p:cNvGrpSpPr/>
            <p:nvPr/>
          </p:nvGrpSpPr>
          <p:grpSpPr>
            <a:xfrm>
              <a:off x="2416733" y="-1186011"/>
              <a:ext cx="3215856" cy="2453336"/>
              <a:chOff x="-659714" y="-883342"/>
              <a:chExt cx="3215856" cy="2453336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-659714" y="-883342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4" name="Picture 3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501" y="-370477"/>
                <a:ext cx="1813427" cy="1770507"/>
              </a:xfrm>
              <a:prstGeom prst="rect">
                <a:avLst/>
              </a:prstGeom>
            </p:spPr>
          </p:pic>
        </p:grpSp>
        <p:sp>
          <p:nvSpPr>
            <p:cNvPr id="32" name="TextBox 31"/>
            <p:cNvSpPr txBox="1"/>
            <p:nvPr/>
          </p:nvSpPr>
          <p:spPr>
            <a:xfrm>
              <a:off x="3502583" y="-1166961"/>
              <a:ext cx="110799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Pumps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1392340" y="1425208"/>
            <a:ext cx="3215856" cy="2453336"/>
            <a:chOff x="5125177" y="-518832"/>
            <a:chExt cx="3215856" cy="2453336"/>
          </a:xfrm>
        </p:grpSpPr>
        <p:grpSp>
          <p:nvGrpSpPr>
            <p:cNvPr id="25" name="Group 24"/>
            <p:cNvGrpSpPr/>
            <p:nvPr/>
          </p:nvGrpSpPr>
          <p:grpSpPr>
            <a:xfrm>
              <a:off x="5125177" y="-518832"/>
              <a:ext cx="3215856" cy="2453336"/>
              <a:chOff x="1606423" y="-2507271"/>
              <a:chExt cx="3215856" cy="2453336"/>
            </a:xfrm>
          </p:grpSpPr>
          <p:sp>
            <p:nvSpPr>
              <p:cNvPr id="22" name="Rectangle 21"/>
              <p:cNvSpPr/>
              <p:nvPr/>
            </p:nvSpPr>
            <p:spPr>
              <a:xfrm>
                <a:off x="1606423" y="-2507271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81283" y="-1743009"/>
                <a:ext cx="2266137" cy="1496313"/>
              </a:xfrm>
              <a:prstGeom prst="rect">
                <a:avLst/>
              </a:prstGeom>
            </p:spPr>
          </p:pic>
        </p:grpSp>
        <p:sp>
          <p:nvSpPr>
            <p:cNvPr id="34" name="TextBox 33"/>
            <p:cNvSpPr txBox="1"/>
            <p:nvPr/>
          </p:nvSpPr>
          <p:spPr>
            <a:xfrm>
              <a:off x="5410235" y="-493490"/>
              <a:ext cx="27318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ATP-Driven Pumps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2591525" y="1885238"/>
            <a:ext cx="3215856" cy="2453336"/>
            <a:chOff x="7831250" y="685289"/>
            <a:chExt cx="3215856" cy="2453336"/>
          </a:xfrm>
        </p:grpSpPr>
        <p:grpSp>
          <p:nvGrpSpPr>
            <p:cNvPr id="26" name="Group 25"/>
            <p:cNvGrpSpPr/>
            <p:nvPr/>
          </p:nvGrpSpPr>
          <p:grpSpPr>
            <a:xfrm>
              <a:off x="7831250" y="685289"/>
              <a:ext cx="3215856" cy="2453336"/>
              <a:chOff x="3563611" y="-1169092"/>
              <a:chExt cx="3215856" cy="2453336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3563611" y="-1169092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16844" y="-590473"/>
                <a:ext cx="1642690" cy="1791398"/>
              </a:xfrm>
              <a:prstGeom prst="rect">
                <a:avLst/>
              </a:prstGeom>
            </p:spPr>
          </p:pic>
        </p:grpSp>
        <p:sp>
          <p:nvSpPr>
            <p:cNvPr id="36" name="TextBox 35"/>
            <p:cNvSpPr txBox="1"/>
            <p:nvPr/>
          </p:nvSpPr>
          <p:spPr>
            <a:xfrm>
              <a:off x="8601097" y="726678"/>
              <a:ext cx="1752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Na-K Pump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3790710" y="2345268"/>
            <a:ext cx="3215856" cy="2504481"/>
            <a:chOff x="8587451" y="440994"/>
            <a:chExt cx="3215856" cy="2504481"/>
          </a:xfrm>
        </p:grpSpPr>
        <p:grpSp>
          <p:nvGrpSpPr>
            <p:cNvPr id="27" name="Group 26"/>
            <p:cNvGrpSpPr/>
            <p:nvPr/>
          </p:nvGrpSpPr>
          <p:grpSpPr>
            <a:xfrm>
              <a:off x="8587451" y="440994"/>
              <a:ext cx="3215856" cy="2504481"/>
              <a:chOff x="5870135" y="-942975"/>
              <a:chExt cx="3215856" cy="2504481"/>
            </a:xfrm>
          </p:grpSpPr>
          <p:sp>
            <p:nvSpPr>
              <p:cNvPr id="20" name="Rectangle 19"/>
              <p:cNvSpPr/>
              <p:nvPr/>
            </p:nvSpPr>
            <p:spPr>
              <a:xfrm>
                <a:off x="5870135" y="-942975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663939" y="-406553"/>
                <a:ext cx="1605829" cy="1968059"/>
              </a:xfrm>
              <a:prstGeom prst="rect">
                <a:avLst/>
              </a:prstGeom>
            </p:spPr>
          </p:pic>
        </p:grpSp>
        <p:sp>
          <p:nvSpPr>
            <p:cNvPr id="38" name="TextBox 37"/>
            <p:cNvSpPr txBox="1"/>
            <p:nvPr/>
          </p:nvSpPr>
          <p:spPr>
            <a:xfrm>
              <a:off x="9141599" y="496702"/>
              <a:ext cx="22605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Na-K Gradients</a:t>
              </a: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989895" y="2856443"/>
            <a:ext cx="3215856" cy="2453336"/>
            <a:chOff x="8929395" y="497337"/>
            <a:chExt cx="3215856" cy="2453336"/>
          </a:xfrm>
        </p:grpSpPr>
        <p:grpSp>
          <p:nvGrpSpPr>
            <p:cNvPr id="28" name="Group 27"/>
            <p:cNvGrpSpPr/>
            <p:nvPr/>
          </p:nvGrpSpPr>
          <p:grpSpPr>
            <a:xfrm>
              <a:off x="8929395" y="497337"/>
              <a:ext cx="3215856" cy="2453336"/>
              <a:chOff x="6435123" y="-1498880"/>
              <a:chExt cx="3215856" cy="2453336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6435123" y="-1498880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8" name="Picture 7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86550" y="-879806"/>
                <a:ext cx="1715936" cy="1808223"/>
              </a:xfrm>
              <a:prstGeom prst="rect">
                <a:avLst/>
              </a:prstGeom>
            </p:spPr>
          </p:pic>
        </p:grpSp>
        <p:sp>
          <p:nvSpPr>
            <p:cNvPr id="40" name="TextBox 39"/>
            <p:cNvSpPr txBox="1"/>
            <p:nvPr/>
          </p:nvSpPr>
          <p:spPr>
            <a:xfrm>
              <a:off x="9764508" y="527306"/>
              <a:ext cx="14221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Channels</a:t>
              </a: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189080" y="3316473"/>
            <a:ext cx="3215856" cy="2453336"/>
            <a:chOff x="9741300" y="1385412"/>
            <a:chExt cx="3215856" cy="2453336"/>
          </a:xfrm>
        </p:grpSpPr>
        <p:grpSp>
          <p:nvGrpSpPr>
            <p:cNvPr id="29" name="Group 28"/>
            <p:cNvGrpSpPr/>
            <p:nvPr/>
          </p:nvGrpSpPr>
          <p:grpSpPr>
            <a:xfrm>
              <a:off x="9741300" y="1385412"/>
              <a:ext cx="3215856" cy="2453336"/>
              <a:chOff x="6821161" y="-2050803"/>
              <a:chExt cx="3215856" cy="2453336"/>
            </a:xfrm>
          </p:grpSpPr>
          <p:sp>
            <p:nvSpPr>
              <p:cNvPr id="18" name="Rectangle 17"/>
              <p:cNvSpPr/>
              <p:nvPr/>
            </p:nvSpPr>
            <p:spPr>
              <a:xfrm>
                <a:off x="6821161" y="-2050803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31480"/>
              <a:stretch/>
            </p:blipFill>
            <p:spPr>
              <a:xfrm>
                <a:off x="7026144" y="-1386310"/>
                <a:ext cx="2756784" cy="1491321"/>
              </a:xfrm>
              <a:prstGeom prst="rect">
                <a:avLst/>
              </a:prstGeom>
            </p:spPr>
          </p:pic>
        </p:grpSp>
        <p:sp>
          <p:nvSpPr>
            <p:cNvPr id="42" name="TextBox 41"/>
            <p:cNvSpPr txBox="1"/>
            <p:nvPr/>
          </p:nvSpPr>
          <p:spPr>
            <a:xfrm>
              <a:off x="9919189" y="1421080"/>
              <a:ext cx="301556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Equilibrium Potential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7362865" y="3762673"/>
            <a:ext cx="3333823" cy="2453336"/>
            <a:chOff x="8974351" y="1566528"/>
            <a:chExt cx="3333823" cy="2453336"/>
          </a:xfrm>
        </p:grpSpPr>
        <p:grpSp>
          <p:nvGrpSpPr>
            <p:cNvPr id="30" name="Group 29"/>
            <p:cNvGrpSpPr/>
            <p:nvPr/>
          </p:nvGrpSpPr>
          <p:grpSpPr>
            <a:xfrm>
              <a:off x="8974351" y="1566528"/>
              <a:ext cx="3215856" cy="2453336"/>
              <a:chOff x="7297411" y="-1498880"/>
              <a:chExt cx="3215856" cy="2453336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7297411" y="-1498880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90860" y="-790027"/>
                <a:ext cx="2864370" cy="1695985"/>
              </a:xfrm>
              <a:prstGeom prst="rect">
                <a:avLst/>
              </a:prstGeom>
            </p:spPr>
          </p:pic>
        </p:grpSp>
        <p:sp>
          <p:nvSpPr>
            <p:cNvPr id="44" name="TextBox 43"/>
            <p:cNvSpPr txBox="1"/>
            <p:nvPr/>
          </p:nvSpPr>
          <p:spPr>
            <a:xfrm>
              <a:off x="9050551" y="1602037"/>
              <a:ext cx="325762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Ion-Selective Channels</a:t>
              </a: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8587451" y="4236531"/>
            <a:ext cx="3382462" cy="2453336"/>
            <a:chOff x="8587451" y="4179381"/>
            <a:chExt cx="3382462" cy="2453336"/>
          </a:xfrm>
        </p:grpSpPr>
        <p:grpSp>
          <p:nvGrpSpPr>
            <p:cNvPr id="31" name="Group 30"/>
            <p:cNvGrpSpPr/>
            <p:nvPr/>
          </p:nvGrpSpPr>
          <p:grpSpPr>
            <a:xfrm>
              <a:off x="8587451" y="4179381"/>
              <a:ext cx="3382462" cy="2453336"/>
              <a:chOff x="7745086" y="-1723005"/>
              <a:chExt cx="3382462" cy="2453336"/>
            </a:xfrm>
          </p:grpSpPr>
          <p:sp>
            <p:nvSpPr>
              <p:cNvPr id="16" name="Rectangle 15"/>
              <p:cNvSpPr/>
              <p:nvPr/>
            </p:nvSpPr>
            <p:spPr>
              <a:xfrm>
                <a:off x="7745086" y="-1723005"/>
                <a:ext cx="3215856" cy="2453336"/>
              </a:xfrm>
              <a:prstGeom prst="rect">
                <a:avLst/>
              </a:prstGeom>
              <a:solidFill>
                <a:schemeClr val="tx1"/>
              </a:solidFill>
              <a:ln w="3810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Yu Gothic UI" panose="020B0500000000000000" pitchFamily="34" charset="-128"/>
                  <a:ea typeface="Yu Gothic UI" panose="020B0500000000000000" pitchFamily="34" charset="-128"/>
                </a:endParaRPr>
              </a:p>
            </p:txBody>
          </p:sp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745086" y="-970195"/>
                <a:ext cx="3382462" cy="1395965"/>
              </a:xfrm>
              <a:prstGeom prst="rect">
                <a:avLst/>
              </a:prstGeom>
            </p:spPr>
          </p:pic>
        </p:grpSp>
        <p:sp>
          <p:nvSpPr>
            <p:cNvPr id="46" name="TextBox 45"/>
            <p:cNvSpPr txBox="1"/>
            <p:nvPr/>
          </p:nvSpPr>
          <p:spPr>
            <a:xfrm>
              <a:off x="9111588" y="4375276"/>
              <a:ext cx="228139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solidFill>
                    <a:srgbClr val="FFFF00"/>
                  </a:solidFill>
                  <a:latin typeface="Yu Gothic UI" panose="020B0500000000000000" pitchFamily="34" charset="-128"/>
                  <a:ea typeface="Yu Gothic UI" panose="020B0500000000000000" pitchFamily="34" charset="-128"/>
                  <a:cs typeface="Andalus" panose="02020603050405020304" pitchFamily="18" charset="-78"/>
                </a:rPr>
                <a:t>Channel Gating</a:t>
              </a: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1058642" y="38555"/>
            <a:ext cx="1056411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 sz="4400">
                <a:solidFill>
                  <a:schemeClr val="bg1"/>
                </a:solidFill>
                <a:latin typeface="Yu Gothic UI" panose="020B0500000000000000" pitchFamily="34" charset="-128"/>
                <a:ea typeface="Yu Gothic UI" panose="020B0500000000000000" pitchFamily="34" charset="-128"/>
                <a:cs typeface="Andalus" panose="02020603050405020304" pitchFamily="18" charset="-78"/>
              </a:defRPr>
            </a:lvl1pPr>
          </a:lstStyle>
          <a:p>
            <a:r>
              <a:rPr lang="en-US" dirty="0"/>
              <a:t>Ion Channels &amp; Cellular Electrophysiology</a:t>
            </a:r>
          </a:p>
        </p:txBody>
      </p:sp>
      <p:sp>
        <p:nvSpPr>
          <p:cNvPr id="49" name="Rectangle 48"/>
          <p:cNvSpPr/>
          <p:nvPr/>
        </p:nvSpPr>
        <p:spPr>
          <a:xfrm>
            <a:off x="-25400" y="822325"/>
            <a:ext cx="12274550" cy="45719"/>
          </a:xfrm>
          <a:prstGeom prst="rect">
            <a:avLst/>
          </a:prstGeom>
          <a:gradFill flip="none" rotWithShape="1">
            <a:gsLst>
              <a:gs pos="0">
                <a:srgbClr val="FFFF00"/>
              </a:gs>
              <a:gs pos="52000">
                <a:srgbClr val="00FFFF"/>
              </a:gs>
              <a:gs pos="100000">
                <a:srgbClr val="FF0000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Yu Gothic UI" panose="020B0500000000000000" pitchFamily="34" charset="-128"/>
              <a:ea typeface="Yu Gothic UI" panose="020B0500000000000000" pitchFamily="34" charset="-128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746996-84A4-7543-68F7-03F295BFED1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1" t="4166" r="24688" b="-1"/>
          <a:stretch>
            <a:fillRect/>
          </a:stretch>
        </p:blipFill>
        <p:spPr>
          <a:xfrm>
            <a:off x="235423" y="8040128"/>
            <a:ext cx="1646438" cy="178559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F308047-1DF0-9FB4-8335-2110D5687B7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50" y="6035675"/>
            <a:ext cx="464502" cy="195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55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64" presetClass="path" presetSubtype="0" accel="50000" decel="5000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1.25E-6 3.7037E-6 L 0.00052 -0.46436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23218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4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2156</TotalTime>
  <Words>285</Words>
  <Application>Microsoft Office PowerPoint</Application>
  <PresentationFormat>Widescreen</PresentationFormat>
  <Paragraphs>98</Paragraphs>
  <Slides>42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8" baseType="lpstr">
      <vt:lpstr>Yu Gothic UI</vt:lpstr>
      <vt:lpstr>Abadi ExtraLight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</dc:creator>
  <cp:lastModifiedBy>Beenhakker, Mark (mpb5y)</cp:lastModifiedBy>
  <cp:revision>92</cp:revision>
  <dcterms:created xsi:type="dcterms:W3CDTF">2016-11-10T16:29:47Z</dcterms:created>
  <dcterms:modified xsi:type="dcterms:W3CDTF">2026-08-31T11:34:39Z</dcterms:modified>
</cp:coreProperties>
</file>