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257" r:id="rId3"/>
    <p:sldId id="311" r:id="rId4"/>
    <p:sldId id="258" r:id="rId5"/>
    <p:sldId id="259" r:id="rId6"/>
    <p:sldId id="260" r:id="rId7"/>
    <p:sldId id="449" r:id="rId8"/>
    <p:sldId id="264" r:id="rId9"/>
    <p:sldId id="340" r:id="rId10"/>
    <p:sldId id="341" r:id="rId11"/>
    <p:sldId id="265" r:id="rId12"/>
    <p:sldId id="261" r:id="rId13"/>
    <p:sldId id="262" r:id="rId14"/>
    <p:sldId id="266" r:id="rId15"/>
    <p:sldId id="263" r:id="rId16"/>
    <p:sldId id="342" r:id="rId17"/>
    <p:sldId id="343" r:id="rId18"/>
    <p:sldId id="268" r:id="rId19"/>
    <p:sldId id="459" r:id="rId20"/>
    <p:sldId id="344" r:id="rId21"/>
    <p:sldId id="267" r:id="rId22"/>
    <p:sldId id="450" r:id="rId23"/>
    <p:sldId id="346" r:id="rId24"/>
    <p:sldId id="269" r:id="rId25"/>
    <p:sldId id="273" r:id="rId26"/>
    <p:sldId id="347" r:id="rId27"/>
    <p:sldId id="451" r:id="rId28"/>
    <p:sldId id="274" r:id="rId29"/>
    <p:sldId id="352" r:id="rId30"/>
    <p:sldId id="312" r:id="rId31"/>
    <p:sldId id="313" r:id="rId32"/>
    <p:sldId id="314" r:id="rId33"/>
    <p:sldId id="315" r:id="rId34"/>
    <p:sldId id="317" r:id="rId35"/>
    <p:sldId id="316" r:id="rId36"/>
    <p:sldId id="318" r:id="rId37"/>
    <p:sldId id="319" r:id="rId38"/>
    <p:sldId id="275" r:id="rId39"/>
    <p:sldId id="452" r:id="rId40"/>
    <p:sldId id="276" r:id="rId41"/>
    <p:sldId id="320" r:id="rId42"/>
    <p:sldId id="321" r:id="rId43"/>
    <p:sldId id="322" r:id="rId44"/>
    <p:sldId id="277" r:id="rId45"/>
    <p:sldId id="323" r:id="rId46"/>
    <p:sldId id="324" r:id="rId47"/>
    <p:sldId id="278" r:id="rId48"/>
    <p:sldId id="348" r:id="rId49"/>
    <p:sldId id="325" r:id="rId50"/>
    <p:sldId id="326" r:id="rId51"/>
    <p:sldId id="327" r:id="rId52"/>
    <p:sldId id="328" r:id="rId53"/>
    <p:sldId id="279" r:id="rId54"/>
    <p:sldId id="331" r:id="rId55"/>
    <p:sldId id="332" r:id="rId56"/>
    <p:sldId id="330" r:id="rId57"/>
    <p:sldId id="333" r:id="rId58"/>
    <p:sldId id="335" r:id="rId59"/>
    <p:sldId id="336" r:id="rId60"/>
    <p:sldId id="337" r:id="rId61"/>
    <p:sldId id="338" r:id="rId62"/>
    <p:sldId id="281" r:id="rId63"/>
    <p:sldId id="339" r:id="rId64"/>
    <p:sldId id="282" r:id="rId65"/>
    <p:sldId id="453" r:id="rId66"/>
    <p:sldId id="350" r:id="rId67"/>
    <p:sldId id="283" r:id="rId68"/>
    <p:sldId id="349" r:id="rId69"/>
    <p:sldId id="284" r:id="rId70"/>
    <p:sldId id="351" r:id="rId71"/>
    <p:sldId id="353" r:id="rId72"/>
    <p:sldId id="354" r:id="rId73"/>
    <p:sldId id="355" r:id="rId74"/>
    <p:sldId id="356" r:id="rId75"/>
    <p:sldId id="374" r:id="rId76"/>
    <p:sldId id="372" r:id="rId77"/>
    <p:sldId id="426" r:id="rId78"/>
    <p:sldId id="364" r:id="rId79"/>
    <p:sldId id="369" r:id="rId80"/>
    <p:sldId id="370" r:id="rId81"/>
    <p:sldId id="371" r:id="rId82"/>
    <p:sldId id="377" r:id="rId83"/>
    <p:sldId id="378" r:id="rId84"/>
    <p:sldId id="379" r:id="rId85"/>
    <p:sldId id="427" r:id="rId86"/>
    <p:sldId id="445" r:id="rId87"/>
    <p:sldId id="448" r:id="rId88"/>
    <p:sldId id="454" r:id="rId89"/>
    <p:sldId id="446" r:id="rId90"/>
    <p:sldId id="457" r:id="rId91"/>
    <p:sldId id="458" r:id="rId92"/>
    <p:sldId id="455" r:id="rId93"/>
    <p:sldId id="447" r:id="rId94"/>
    <p:sldId id="456"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008000"/>
    <a:srgbClr val="0066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38" autoAdjust="0"/>
    <p:restoredTop sz="90063" autoAdjust="0"/>
  </p:normalViewPr>
  <p:slideViewPr>
    <p:cSldViewPr snapToGrid="0">
      <p:cViewPr varScale="1">
        <p:scale>
          <a:sx n="61" d="100"/>
          <a:sy n="61" d="100"/>
        </p:scale>
        <p:origin x="225" y="30"/>
      </p:cViewPr>
      <p:guideLst/>
    </p:cSldViewPr>
  </p:slideViewPr>
  <p:notesTextViewPr>
    <p:cViewPr>
      <p:scale>
        <a:sx n="3" d="2"/>
        <a:sy n="3" d="2"/>
      </p:scale>
      <p:origin x="0" y="0"/>
    </p:cViewPr>
  </p:notesTextViewPr>
  <p:sorterViewPr>
    <p:cViewPr varScale="1">
      <p:scale>
        <a:sx n="100" d="100"/>
        <a:sy n="100" d="100"/>
      </p:scale>
      <p:origin x="0" y="-98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view3D>
      <c:rotX val="30"/>
      <c:rotY val="254"/>
      <c:rAngAx val="0"/>
    </c:view3D>
    <c:floor>
      <c:thickness val="0"/>
    </c:floor>
    <c:sideWall>
      <c:thickness val="0"/>
    </c:sideWall>
    <c:backWall>
      <c:thickness val="0"/>
    </c:backWall>
    <c:plotArea>
      <c:layout/>
      <c:pie3DChart>
        <c:varyColors val="1"/>
        <c:ser>
          <c:idx val="0"/>
          <c:order val="0"/>
          <c:spPr>
            <a:ln w="28575">
              <a:solidFill>
                <a:schemeClr val="tx1"/>
              </a:solidFill>
            </a:ln>
          </c:spPr>
          <c:dPt>
            <c:idx val="0"/>
            <c:bubble3D val="0"/>
            <c:spPr>
              <a:solidFill>
                <a:srgbClr val="FF5D5D"/>
              </a:solidFill>
              <a:ln w="28575">
                <a:solidFill>
                  <a:schemeClr val="tx1"/>
                </a:solidFill>
              </a:ln>
            </c:spPr>
            <c:extLst>
              <c:ext xmlns:c16="http://schemas.microsoft.com/office/drawing/2014/chart" uri="{C3380CC4-5D6E-409C-BE32-E72D297353CC}">
                <c16:uniqueId val="{00000001-AA24-40E2-8BEE-6B9EB653ECC2}"/>
              </c:ext>
            </c:extLst>
          </c:dPt>
          <c:dPt>
            <c:idx val="1"/>
            <c:bubble3D val="0"/>
            <c:spPr>
              <a:solidFill>
                <a:srgbClr val="FF0000"/>
              </a:solidFill>
              <a:ln w="28575">
                <a:solidFill>
                  <a:schemeClr val="tx1"/>
                </a:solidFill>
              </a:ln>
            </c:spPr>
            <c:extLst>
              <c:ext xmlns:c16="http://schemas.microsoft.com/office/drawing/2014/chart" uri="{C3380CC4-5D6E-409C-BE32-E72D297353CC}">
                <c16:uniqueId val="{00000003-AA24-40E2-8BEE-6B9EB653ECC2}"/>
              </c:ext>
            </c:extLst>
          </c:dPt>
          <c:dPt>
            <c:idx val="2"/>
            <c:bubble3D val="0"/>
            <c:spPr>
              <a:solidFill>
                <a:srgbClr val="B00000"/>
              </a:solidFill>
              <a:ln w="28575">
                <a:solidFill>
                  <a:schemeClr val="tx1"/>
                </a:solidFill>
              </a:ln>
            </c:spPr>
            <c:extLst>
              <c:ext xmlns:c16="http://schemas.microsoft.com/office/drawing/2014/chart" uri="{C3380CC4-5D6E-409C-BE32-E72D297353CC}">
                <c16:uniqueId val="{00000005-AA24-40E2-8BEE-6B9EB653ECC2}"/>
              </c:ext>
            </c:extLst>
          </c:dPt>
          <c:dPt>
            <c:idx val="3"/>
            <c:bubble3D val="0"/>
            <c:spPr>
              <a:solidFill>
                <a:srgbClr val="FF4B4B"/>
              </a:solidFill>
              <a:ln w="28575">
                <a:solidFill>
                  <a:schemeClr val="tx1"/>
                </a:solidFill>
              </a:ln>
            </c:spPr>
            <c:extLst>
              <c:ext xmlns:c16="http://schemas.microsoft.com/office/drawing/2014/chart" uri="{C3380CC4-5D6E-409C-BE32-E72D297353CC}">
                <c16:uniqueId val="{00000007-AA24-40E2-8BEE-6B9EB653ECC2}"/>
              </c:ext>
            </c:extLst>
          </c:dPt>
          <c:dPt>
            <c:idx val="4"/>
            <c:bubble3D val="0"/>
            <c:spPr>
              <a:solidFill>
                <a:srgbClr val="D00000"/>
              </a:solidFill>
              <a:ln w="28575">
                <a:solidFill>
                  <a:schemeClr val="tx1"/>
                </a:solidFill>
              </a:ln>
            </c:spPr>
            <c:extLst>
              <c:ext xmlns:c16="http://schemas.microsoft.com/office/drawing/2014/chart" uri="{C3380CC4-5D6E-409C-BE32-E72D297353CC}">
                <c16:uniqueId val="{00000009-AA24-40E2-8BEE-6B9EB653ECC2}"/>
              </c:ext>
            </c:extLst>
          </c:dPt>
          <c:val>
            <c:numRef>
              <c:f>Sheet1!$H$5:$L$5</c:f>
              <c:numCache>
                <c:formatCode>General</c:formatCode>
                <c:ptCount val="5"/>
                <c:pt idx="0">
                  <c:v>5</c:v>
                </c:pt>
                <c:pt idx="1">
                  <c:v>55</c:v>
                </c:pt>
                <c:pt idx="2">
                  <c:v>15</c:v>
                </c:pt>
                <c:pt idx="3">
                  <c:v>10</c:v>
                </c:pt>
                <c:pt idx="4">
                  <c:v>5</c:v>
                </c:pt>
              </c:numCache>
            </c:numRef>
          </c:val>
          <c:extLst>
            <c:ext xmlns:c16="http://schemas.microsoft.com/office/drawing/2014/chart" uri="{C3380CC4-5D6E-409C-BE32-E72D297353CC}">
              <c16:uniqueId val="{0000000A-AA24-40E2-8BEE-6B9EB653ECC2}"/>
            </c:ext>
          </c:extLst>
        </c:ser>
        <c:dLbls>
          <c:showLegendKey val="0"/>
          <c:showVal val="0"/>
          <c:showCatName val="0"/>
          <c:showSerName val="0"/>
          <c:showPercent val="0"/>
          <c:showBubbleSize val="0"/>
          <c:showLeaderLines val="1"/>
        </c:dLbls>
      </c:pie3DChart>
    </c:plotArea>
    <c:plotVisOnly val="1"/>
    <c:dispBlanksAs val="gap"/>
    <c:showDLblsOverMax val="0"/>
  </c:chart>
  <c:spPr>
    <a:no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5F47E-A917-472C-8C40-31AED6A16542}" type="datetimeFigureOut">
              <a:rPr lang="en-US" smtClean="0"/>
              <a:t>4/2/2023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A3AFD-5D2B-4B83-9C6F-ACADEA887D47}" type="slidenum">
              <a:rPr lang="en-US" smtClean="0"/>
              <a:t>‹#›</a:t>
            </a:fld>
            <a:endParaRPr lang="en-US"/>
          </a:p>
        </p:txBody>
      </p:sp>
    </p:spTree>
    <p:extLst>
      <p:ext uri="{BB962C8B-B14F-4D97-AF65-F5344CB8AC3E}">
        <p14:creationId xmlns:p14="http://schemas.microsoft.com/office/powerpoint/2010/main" val="126322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Eccles: Electrical</a:t>
            </a:r>
          </a:p>
          <a:p>
            <a:r>
              <a:rPr lang="en-US" dirty="0"/>
              <a:t>Dale: Chemical</a:t>
            </a:r>
          </a:p>
        </p:txBody>
      </p:sp>
      <p:sp>
        <p:nvSpPr>
          <p:cNvPr id="4" name="Slide Number Placeholder 3"/>
          <p:cNvSpPr>
            <a:spLocks noGrp="1"/>
          </p:cNvSpPr>
          <p:nvPr>
            <p:ph type="sldNum" sz="quarter" idx="10"/>
          </p:nvPr>
        </p:nvSpPr>
        <p:spPr/>
        <p:txBody>
          <a:bodyPr/>
          <a:lstStyle/>
          <a:p>
            <a:fld id="{96FA3AFD-5D2B-4B83-9C6F-ACADEA887D47}" type="slidenum">
              <a:rPr lang="en-US" smtClean="0"/>
              <a:t>4</a:t>
            </a:fld>
            <a:endParaRPr lang="en-US"/>
          </a:p>
        </p:txBody>
      </p:sp>
    </p:spTree>
    <p:extLst>
      <p:ext uri="{BB962C8B-B14F-4D97-AF65-F5344CB8AC3E}">
        <p14:creationId xmlns:p14="http://schemas.microsoft.com/office/powerpoint/2010/main" val="2640797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Stretch reflex</a:t>
            </a:r>
          </a:p>
        </p:txBody>
      </p:sp>
      <p:sp>
        <p:nvSpPr>
          <p:cNvPr id="4" name="Slide Number Placeholder 3"/>
          <p:cNvSpPr>
            <a:spLocks noGrp="1"/>
          </p:cNvSpPr>
          <p:nvPr>
            <p:ph type="sldNum" sz="quarter" idx="10"/>
          </p:nvPr>
        </p:nvSpPr>
        <p:spPr/>
        <p:txBody>
          <a:bodyPr/>
          <a:lstStyle/>
          <a:p>
            <a:fld id="{96FA3AFD-5D2B-4B83-9C6F-ACADEA887D47}" type="slidenum">
              <a:rPr lang="en-US" smtClean="0"/>
              <a:t>43</a:t>
            </a:fld>
            <a:endParaRPr lang="en-US"/>
          </a:p>
        </p:txBody>
      </p:sp>
    </p:spTree>
    <p:extLst>
      <p:ext uri="{BB962C8B-B14F-4D97-AF65-F5344CB8AC3E}">
        <p14:creationId xmlns:p14="http://schemas.microsoft.com/office/powerpoint/2010/main" val="291840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3AFD-5D2B-4B83-9C6F-ACADEA887D47}" type="slidenum">
              <a:rPr lang="en-US" smtClean="0"/>
              <a:t>44</a:t>
            </a:fld>
            <a:endParaRPr lang="en-US"/>
          </a:p>
        </p:txBody>
      </p:sp>
    </p:spTree>
    <p:extLst>
      <p:ext uri="{BB962C8B-B14F-4D97-AF65-F5344CB8AC3E}">
        <p14:creationId xmlns:p14="http://schemas.microsoft.com/office/powerpoint/2010/main" val="2485855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3AFD-5D2B-4B83-9C6F-ACADEA887D47}" type="slidenum">
              <a:rPr lang="en-US" smtClean="0"/>
              <a:t>45</a:t>
            </a:fld>
            <a:endParaRPr lang="en-US"/>
          </a:p>
        </p:txBody>
      </p:sp>
    </p:spTree>
    <p:extLst>
      <p:ext uri="{BB962C8B-B14F-4D97-AF65-F5344CB8AC3E}">
        <p14:creationId xmlns:p14="http://schemas.microsoft.com/office/powerpoint/2010/main" val="1182976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3AFD-5D2B-4B83-9C6F-ACADEA887D47}" type="slidenum">
              <a:rPr lang="en-US" smtClean="0"/>
              <a:t>46</a:t>
            </a:fld>
            <a:endParaRPr lang="en-US"/>
          </a:p>
        </p:txBody>
      </p:sp>
    </p:spTree>
    <p:extLst>
      <p:ext uri="{BB962C8B-B14F-4D97-AF65-F5344CB8AC3E}">
        <p14:creationId xmlns:p14="http://schemas.microsoft.com/office/powerpoint/2010/main" val="2668671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Extracellular glycine usually sufficient to allow NMDA receptor to be activated efficiently by glutamate</a:t>
            </a:r>
          </a:p>
        </p:txBody>
      </p:sp>
      <p:sp>
        <p:nvSpPr>
          <p:cNvPr id="4" name="Slide Number Placeholder 3"/>
          <p:cNvSpPr>
            <a:spLocks noGrp="1"/>
          </p:cNvSpPr>
          <p:nvPr>
            <p:ph type="sldNum" sz="quarter" idx="10"/>
          </p:nvPr>
        </p:nvSpPr>
        <p:spPr/>
        <p:txBody>
          <a:bodyPr/>
          <a:lstStyle/>
          <a:p>
            <a:fld id="{96FA3AFD-5D2B-4B83-9C6F-ACADEA887D47}" type="slidenum">
              <a:rPr lang="en-US" smtClean="0"/>
              <a:t>49</a:t>
            </a:fld>
            <a:endParaRPr lang="en-US"/>
          </a:p>
        </p:txBody>
      </p:sp>
    </p:spTree>
    <p:extLst>
      <p:ext uri="{BB962C8B-B14F-4D97-AF65-F5344CB8AC3E}">
        <p14:creationId xmlns:p14="http://schemas.microsoft.com/office/powerpoint/2010/main" val="1971819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Extracellular glycine usually sufficient to allow NMDA receptor to be activated efficiently by glutamate</a:t>
            </a:r>
          </a:p>
        </p:txBody>
      </p:sp>
      <p:sp>
        <p:nvSpPr>
          <p:cNvPr id="4" name="Slide Number Placeholder 3"/>
          <p:cNvSpPr>
            <a:spLocks noGrp="1"/>
          </p:cNvSpPr>
          <p:nvPr>
            <p:ph type="sldNum" sz="quarter" idx="10"/>
          </p:nvPr>
        </p:nvSpPr>
        <p:spPr/>
        <p:txBody>
          <a:bodyPr/>
          <a:lstStyle/>
          <a:p>
            <a:fld id="{96FA3AFD-5D2B-4B83-9C6F-ACADEA887D47}" type="slidenum">
              <a:rPr lang="en-US" smtClean="0"/>
              <a:t>50</a:t>
            </a:fld>
            <a:endParaRPr lang="en-US"/>
          </a:p>
        </p:txBody>
      </p:sp>
    </p:spTree>
    <p:extLst>
      <p:ext uri="{BB962C8B-B14F-4D97-AF65-F5344CB8AC3E}">
        <p14:creationId xmlns:p14="http://schemas.microsoft.com/office/powerpoint/2010/main" val="662945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Extracellular glycine usually sufficient to allow NMDA receptor to be activated efficiently by glutamate</a:t>
            </a:r>
          </a:p>
        </p:txBody>
      </p:sp>
      <p:sp>
        <p:nvSpPr>
          <p:cNvPr id="4" name="Slide Number Placeholder 3"/>
          <p:cNvSpPr>
            <a:spLocks noGrp="1"/>
          </p:cNvSpPr>
          <p:nvPr>
            <p:ph type="sldNum" sz="quarter" idx="10"/>
          </p:nvPr>
        </p:nvSpPr>
        <p:spPr/>
        <p:txBody>
          <a:bodyPr/>
          <a:lstStyle/>
          <a:p>
            <a:fld id="{96FA3AFD-5D2B-4B83-9C6F-ACADEA887D47}" type="slidenum">
              <a:rPr lang="en-US" smtClean="0"/>
              <a:t>51</a:t>
            </a:fld>
            <a:endParaRPr lang="en-US"/>
          </a:p>
        </p:txBody>
      </p:sp>
    </p:spTree>
    <p:extLst>
      <p:ext uri="{BB962C8B-B14F-4D97-AF65-F5344CB8AC3E}">
        <p14:creationId xmlns:p14="http://schemas.microsoft.com/office/powerpoint/2010/main" val="338023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Extracellular glycine usually sufficient to allow NMDA receptor to be activated efficiently by glutamate</a:t>
            </a:r>
          </a:p>
        </p:txBody>
      </p:sp>
      <p:sp>
        <p:nvSpPr>
          <p:cNvPr id="4" name="Slide Number Placeholder 3"/>
          <p:cNvSpPr>
            <a:spLocks noGrp="1"/>
          </p:cNvSpPr>
          <p:nvPr>
            <p:ph type="sldNum" sz="quarter" idx="10"/>
          </p:nvPr>
        </p:nvSpPr>
        <p:spPr/>
        <p:txBody>
          <a:bodyPr/>
          <a:lstStyle/>
          <a:p>
            <a:fld id="{96FA3AFD-5D2B-4B83-9C6F-ACADEA887D47}" type="slidenum">
              <a:rPr lang="en-US" smtClean="0"/>
              <a:t>52</a:t>
            </a:fld>
            <a:endParaRPr lang="en-US"/>
          </a:p>
        </p:txBody>
      </p:sp>
    </p:spTree>
    <p:extLst>
      <p:ext uri="{BB962C8B-B14F-4D97-AF65-F5344CB8AC3E}">
        <p14:creationId xmlns:p14="http://schemas.microsoft.com/office/powerpoint/2010/main" val="327869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subunit has 4 membrane spanning alpha helices</a:t>
            </a:r>
          </a:p>
        </p:txBody>
      </p:sp>
      <p:sp>
        <p:nvSpPr>
          <p:cNvPr id="4" name="Slide Number Placeholder 3"/>
          <p:cNvSpPr>
            <a:spLocks noGrp="1"/>
          </p:cNvSpPr>
          <p:nvPr>
            <p:ph type="sldNum" sz="quarter" idx="10"/>
          </p:nvPr>
        </p:nvSpPr>
        <p:spPr/>
        <p:txBody>
          <a:bodyPr/>
          <a:lstStyle/>
          <a:p>
            <a:fld id="{96FA3AFD-5D2B-4B83-9C6F-ACADEA887D47}" type="slidenum">
              <a:rPr lang="en-US" smtClean="0"/>
              <a:t>53</a:t>
            </a:fld>
            <a:endParaRPr lang="en-US"/>
          </a:p>
        </p:txBody>
      </p:sp>
    </p:spTree>
    <p:extLst>
      <p:ext uri="{BB962C8B-B14F-4D97-AF65-F5344CB8AC3E}">
        <p14:creationId xmlns:p14="http://schemas.microsoft.com/office/powerpoint/2010/main" val="334474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Amino-terminal domain is homologous to the ligand binding domain, but it does not bind glutamate. The A-T domain is involved with subunit assembly and modulation of receptor function.</a:t>
            </a:r>
          </a:p>
          <a:p>
            <a:endParaRPr lang="en-US" dirty="0"/>
          </a:p>
          <a:p>
            <a:r>
              <a:rPr lang="en-US" dirty="0"/>
              <a:t>When ligand binds to the ligand binding domain, the lobes of the clamshell shut and opens the channel. Competitive antagonists also bind to the LBD, but fail to close the lobes.</a:t>
            </a:r>
          </a:p>
        </p:txBody>
      </p:sp>
      <p:sp>
        <p:nvSpPr>
          <p:cNvPr id="4" name="Slide Number Placeholder 3"/>
          <p:cNvSpPr>
            <a:spLocks noGrp="1"/>
          </p:cNvSpPr>
          <p:nvPr>
            <p:ph type="sldNum" sz="quarter" idx="10"/>
          </p:nvPr>
        </p:nvSpPr>
        <p:spPr/>
        <p:txBody>
          <a:bodyPr/>
          <a:lstStyle/>
          <a:p>
            <a:fld id="{96FA3AFD-5D2B-4B83-9C6F-ACADEA887D47}" type="slidenum">
              <a:rPr lang="en-US" smtClean="0"/>
              <a:t>57</a:t>
            </a:fld>
            <a:endParaRPr lang="en-US"/>
          </a:p>
        </p:txBody>
      </p:sp>
    </p:spTree>
    <p:extLst>
      <p:ext uri="{BB962C8B-B14F-4D97-AF65-F5344CB8AC3E}">
        <p14:creationId xmlns:p14="http://schemas.microsoft.com/office/powerpoint/2010/main" val="427719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 from rat liver</a:t>
            </a:r>
          </a:p>
        </p:txBody>
      </p:sp>
      <p:sp>
        <p:nvSpPr>
          <p:cNvPr id="4" name="Slide Number Placeholder 3"/>
          <p:cNvSpPr>
            <a:spLocks noGrp="1"/>
          </p:cNvSpPr>
          <p:nvPr>
            <p:ph type="sldNum" sz="quarter" idx="10"/>
          </p:nvPr>
        </p:nvSpPr>
        <p:spPr/>
        <p:txBody>
          <a:bodyPr/>
          <a:lstStyle/>
          <a:p>
            <a:fld id="{96FA3AFD-5D2B-4B83-9C6F-ACADEA887D47}" type="slidenum">
              <a:rPr lang="en-US" smtClean="0"/>
              <a:t>8</a:t>
            </a:fld>
            <a:endParaRPr lang="en-US"/>
          </a:p>
        </p:txBody>
      </p:sp>
    </p:spTree>
    <p:extLst>
      <p:ext uri="{BB962C8B-B14F-4D97-AF65-F5344CB8AC3E}">
        <p14:creationId xmlns:p14="http://schemas.microsoft.com/office/powerpoint/2010/main" val="1270318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Extracellular glycine usually sufficient to allow NMDA receptor to be activated efficiently by glutamate</a:t>
            </a:r>
          </a:p>
        </p:txBody>
      </p:sp>
      <p:sp>
        <p:nvSpPr>
          <p:cNvPr id="4" name="Slide Number Placeholder 3"/>
          <p:cNvSpPr>
            <a:spLocks noGrp="1"/>
          </p:cNvSpPr>
          <p:nvPr>
            <p:ph type="sldNum" sz="quarter" idx="10"/>
          </p:nvPr>
        </p:nvSpPr>
        <p:spPr/>
        <p:txBody>
          <a:bodyPr/>
          <a:lstStyle/>
          <a:p>
            <a:fld id="{96FA3AFD-5D2B-4B83-9C6F-ACADEA887D47}" type="slidenum">
              <a:rPr lang="en-US" smtClean="0"/>
              <a:t>58</a:t>
            </a:fld>
            <a:endParaRPr lang="en-US"/>
          </a:p>
        </p:txBody>
      </p:sp>
    </p:spTree>
    <p:extLst>
      <p:ext uri="{BB962C8B-B14F-4D97-AF65-F5344CB8AC3E}">
        <p14:creationId xmlns:p14="http://schemas.microsoft.com/office/powerpoint/2010/main" val="1346161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glutamine</a:t>
            </a:r>
          </a:p>
          <a:p>
            <a:r>
              <a:rPr lang="en-US" dirty="0"/>
              <a:t>R: arginine</a:t>
            </a:r>
          </a:p>
        </p:txBody>
      </p:sp>
      <p:sp>
        <p:nvSpPr>
          <p:cNvPr id="4" name="Slide Number Placeholder 3"/>
          <p:cNvSpPr>
            <a:spLocks noGrp="1"/>
          </p:cNvSpPr>
          <p:nvPr>
            <p:ph type="sldNum" sz="quarter" idx="10"/>
          </p:nvPr>
        </p:nvSpPr>
        <p:spPr/>
        <p:txBody>
          <a:bodyPr/>
          <a:lstStyle/>
          <a:p>
            <a:fld id="{96FA3AFD-5D2B-4B83-9C6F-ACADEA887D47}" type="slidenum">
              <a:rPr lang="en-US" smtClean="0"/>
              <a:t>59</a:t>
            </a:fld>
            <a:endParaRPr lang="en-US"/>
          </a:p>
        </p:txBody>
      </p:sp>
    </p:spTree>
    <p:extLst>
      <p:ext uri="{BB962C8B-B14F-4D97-AF65-F5344CB8AC3E}">
        <p14:creationId xmlns:p14="http://schemas.microsoft.com/office/powerpoint/2010/main" val="42585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glutamine</a:t>
            </a:r>
          </a:p>
          <a:p>
            <a:r>
              <a:rPr lang="en-US" dirty="0"/>
              <a:t>R: arginine</a:t>
            </a:r>
          </a:p>
        </p:txBody>
      </p:sp>
      <p:sp>
        <p:nvSpPr>
          <p:cNvPr id="4" name="Slide Number Placeholder 3"/>
          <p:cNvSpPr>
            <a:spLocks noGrp="1"/>
          </p:cNvSpPr>
          <p:nvPr>
            <p:ph type="sldNum" sz="quarter" idx="10"/>
          </p:nvPr>
        </p:nvSpPr>
        <p:spPr/>
        <p:txBody>
          <a:bodyPr/>
          <a:lstStyle/>
          <a:p>
            <a:fld id="{96FA3AFD-5D2B-4B83-9C6F-ACADEA887D47}" type="slidenum">
              <a:rPr lang="en-US" smtClean="0"/>
              <a:t>60</a:t>
            </a:fld>
            <a:endParaRPr lang="en-US"/>
          </a:p>
        </p:txBody>
      </p:sp>
    </p:spTree>
    <p:extLst>
      <p:ext uri="{BB962C8B-B14F-4D97-AF65-F5344CB8AC3E}">
        <p14:creationId xmlns:p14="http://schemas.microsoft.com/office/powerpoint/2010/main" val="680911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glutamine</a:t>
            </a:r>
          </a:p>
          <a:p>
            <a:r>
              <a:rPr lang="en-US" dirty="0"/>
              <a:t>R: arginine</a:t>
            </a:r>
          </a:p>
          <a:p>
            <a:r>
              <a:rPr lang="en-US" dirty="0"/>
              <a:t>The GluA1 gene doesn’t actually encode for the R – it encodes for a Q. But the Q is replaced by an R in the GluA2 mRNA through RNA editing. </a:t>
            </a:r>
          </a:p>
        </p:txBody>
      </p:sp>
      <p:sp>
        <p:nvSpPr>
          <p:cNvPr id="4" name="Slide Number Placeholder 3"/>
          <p:cNvSpPr>
            <a:spLocks noGrp="1"/>
          </p:cNvSpPr>
          <p:nvPr>
            <p:ph type="sldNum" sz="quarter" idx="10"/>
          </p:nvPr>
        </p:nvSpPr>
        <p:spPr/>
        <p:txBody>
          <a:bodyPr/>
          <a:lstStyle/>
          <a:p>
            <a:fld id="{96FA3AFD-5D2B-4B83-9C6F-ACADEA887D47}" type="slidenum">
              <a:rPr lang="en-US" smtClean="0"/>
              <a:t>61</a:t>
            </a:fld>
            <a:endParaRPr lang="en-US"/>
          </a:p>
        </p:txBody>
      </p:sp>
    </p:spTree>
    <p:extLst>
      <p:ext uri="{BB962C8B-B14F-4D97-AF65-F5344CB8AC3E}">
        <p14:creationId xmlns:p14="http://schemas.microsoft.com/office/powerpoint/2010/main" val="1077968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PDZ domains: protein-protein interactions.</a:t>
            </a:r>
          </a:p>
        </p:txBody>
      </p:sp>
      <p:sp>
        <p:nvSpPr>
          <p:cNvPr id="4" name="Slide Number Placeholder 3"/>
          <p:cNvSpPr>
            <a:spLocks noGrp="1"/>
          </p:cNvSpPr>
          <p:nvPr>
            <p:ph type="sldNum" sz="quarter" idx="10"/>
          </p:nvPr>
        </p:nvSpPr>
        <p:spPr/>
        <p:txBody>
          <a:bodyPr/>
          <a:lstStyle/>
          <a:p>
            <a:fld id="{96FA3AFD-5D2B-4B83-9C6F-ACADEA887D47}" type="slidenum">
              <a:rPr lang="en-US" smtClean="0"/>
              <a:t>63</a:t>
            </a:fld>
            <a:endParaRPr lang="en-US"/>
          </a:p>
        </p:txBody>
      </p:sp>
    </p:spTree>
    <p:extLst>
      <p:ext uri="{BB962C8B-B14F-4D97-AF65-F5344CB8AC3E}">
        <p14:creationId xmlns:p14="http://schemas.microsoft.com/office/powerpoint/2010/main" val="2508099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GABA &amp; glycine opens chloride channels. </a:t>
            </a:r>
          </a:p>
          <a:p>
            <a:r>
              <a:rPr lang="en-US" dirty="0"/>
              <a:t>Eccles determined ionic mechanisms of inhibition (in spinal motor neurons)</a:t>
            </a:r>
          </a:p>
        </p:txBody>
      </p:sp>
      <p:sp>
        <p:nvSpPr>
          <p:cNvPr id="4" name="Slide Number Placeholder 3"/>
          <p:cNvSpPr>
            <a:spLocks noGrp="1"/>
          </p:cNvSpPr>
          <p:nvPr>
            <p:ph type="sldNum" sz="quarter" idx="10"/>
          </p:nvPr>
        </p:nvSpPr>
        <p:spPr/>
        <p:txBody>
          <a:bodyPr/>
          <a:lstStyle/>
          <a:p>
            <a:fld id="{96FA3AFD-5D2B-4B83-9C6F-ACADEA887D47}" type="slidenum">
              <a:rPr lang="en-US" smtClean="0"/>
              <a:t>64</a:t>
            </a:fld>
            <a:endParaRPr lang="en-US"/>
          </a:p>
        </p:txBody>
      </p:sp>
    </p:spTree>
    <p:extLst>
      <p:ext uri="{BB962C8B-B14F-4D97-AF65-F5344CB8AC3E}">
        <p14:creationId xmlns:p14="http://schemas.microsoft.com/office/powerpoint/2010/main" val="2250738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71</a:t>
            </a:fld>
            <a:endParaRPr lang="en-US"/>
          </a:p>
        </p:txBody>
      </p:sp>
    </p:spTree>
    <p:extLst>
      <p:ext uri="{BB962C8B-B14F-4D97-AF65-F5344CB8AC3E}">
        <p14:creationId xmlns:p14="http://schemas.microsoft.com/office/powerpoint/2010/main" val="2817705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72</a:t>
            </a:fld>
            <a:endParaRPr lang="en-US"/>
          </a:p>
        </p:txBody>
      </p:sp>
    </p:spTree>
    <p:extLst>
      <p:ext uri="{BB962C8B-B14F-4D97-AF65-F5344CB8AC3E}">
        <p14:creationId xmlns:p14="http://schemas.microsoft.com/office/powerpoint/2010/main" val="1261870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73</a:t>
            </a:fld>
            <a:endParaRPr lang="en-US"/>
          </a:p>
        </p:txBody>
      </p:sp>
    </p:spTree>
    <p:extLst>
      <p:ext uri="{BB962C8B-B14F-4D97-AF65-F5344CB8AC3E}">
        <p14:creationId xmlns:p14="http://schemas.microsoft.com/office/powerpoint/2010/main" val="4266051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74</a:t>
            </a:fld>
            <a:endParaRPr lang="en-US"/>
          </a:p>
        </p:txBody>
      </p:sp>
    </p:spTree>
    <p:extLst>
      <p:ext uri="{BB962C8B-B14F-4D97-AF65-F5344CB8AC3E}">
        <p14:creationId xmlns:p14="http://schemas.microsoft.com/office/powerpoint/2010/main" val="384837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 from rat liver</a:t>
            </a:r>
          </a:p>
        </p:txBody>
      </p:sp>
      <p:sp>
        <p:nvSpPr>
          <p:cNvPr id="4" name="Slide Number Placeholder 3"/>
          <p:cNvSpPr>
            <a:spLocks noGrp="1"/>
          </p:cNvSpPr>
          <p:nvPr>
            <p:ph type="sldNum" sz="quarter" idx="10"/>
          </p:nvPr>
        </p:nvSpPr>
        <p:spPr/>
        <p:txBody>
          <a:bodyPr/>
          <a:lstStyle/>
          <a:p>
            <a:fld id="{96FA3AFD-5D2B-4B83-9C6F-ACADEA887D47}" type="slidenum">
              <a:rPr lang="en-US" smtClean="0"/>
              <a:t>9</a:t>
            </a:fld>
            <a:endParaRPr lang="en-US"/>
          </a:p>
        </p:txBody>
      </p:sp>
    </p:spTree>
    <p:extLst>
      <p:ext uri="{BB962C8B-B14F-4D97-AF65-F5344CB8AC3E}">
        <p14:creationId xmlns:p14="http://schemas.microsoft.com/office/powerpoint/2010/main" val="1672172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75</a:t>
            </a:fld>
            <a:endParaRPr lang="en-US"/>
          </a:p>
        </p:txBody>
      </p:sp>
    </p:spTree>
    <p:extLst>
      <p:ext uri="{BB962C8B-B14F-4D97-AF65-F5344CB8AC3E}">
        <p14:creationId xmlns:p14="http://schemas.microsoft.com/office/powerpoint/2010/main" val="1348606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76</a:t>
            </a:fld>
            <a:endParaRPr lang="en-US"/>
          </a:p>
        </p:txBody>
      </p:sp>
    </p:spTree>
    <p:extLst>
      <p:ext uri="{BB962C8B-B14F-4D97-AF65-F5344CB8AC3E}">
        <p14:creationId xmlns:p14="http://schemas.microsoft.com/office/powerpoint/2010/main" val="1009768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77</a:t>
            </a:fld>
            <a:endParaRPr lang="en-US"/>
          </a:p>
        </p:txBody>
      </p:sp>
    </p:spTree>
    <p:extLst>
      <p:ext uri="{BB962C8B-B14F-4D97-AF65-F5344CB8AC3E}">
        <p14:creationId xmlns:p14="http://schemas.microsoft.com/office/powerpoint/2010/main" val="776586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78</a:t>
            </a:fld>
            <a:endParaRPr lang="en-US"/>
          </a:p>
        </p:txBody>
      </p:sp>
    </p:spTree>
    <p:extLst>
      <p:ext uri="{BB962C8B-B14F-4D97-AF65-F5344CB8AC3E}">
        <p14:creationId xmlns:p14="http://schemas.microsoft.com/office/powerpoint/2010/main" val="1444462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79</a:t>
            </a:fld>
            <a:endParaRPr lang="en-US"/>
          </a:p>
        </p:txBody>
      </p:sp>
    </p:spTree>
    <p:extLst>
      <p:ext uri="{BB962C8B-B14F-4D97-AF65-F5344CB8AC3E}">
        <p14:creationId xmlns:p14="http://schemas.microsoft.com/office/powerpoint/2010/main" val="1831633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80</a:t>
            </a:fld>
            <a:endParaRPr lang="en-US"/>
          </a:p>
        </p:txBody>
      </p:sp>
    </p:spTree>
    <p:extLst>
      <p:ext uri="{BB962C8B-B14F-4D97-AF65-F5344CB8AC3E}">
        <p14:creationId xmlns:p14="http://schemas.microsoft.com/office/powerpoint/2010/main" val="1527626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280696-D7EC-4F84-B23B-CE17A611668B}" type="slidenum">
              <a:rPr lang="en-US" smtClean="0"/>
              <a:t>81</a:t>
            </a:fld>
            <a:endParaRPr lang="en-US"/>
          </a:p>
        </p:txBody>
      </p:sp>
    </p:spTree>
    <p:extLst>
      <p:ext uri="{BB962C8B-B14F-4D97-AF65-F5344CB8AC3E}">
        <p14:creationId xmlns:p14="http://schemas.microsoft.com/office/powerpoint/2010/main" val="1752325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82</a:t>
            </a:fld>
            <a:endParaRPr lang="en-US"/>
          </a:p>
        </p:txBody>
      </p:sp>
    </p:spTree>
    <p:extLst>
      <p:ext uri="{BB962C8B-B14F-4D97-AF65-F5344CB8AC3E}">
        <p14:creationId xmlns:p14="http://schemas.microsoft.com/office/powerpoint/2010/main" val="1070508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83</a:t>
            </a:fld>
            <a:endParaRPr lang="en-US"/>
          </a:p>
        </p:txBody>
      </p:sp>
    </p:spTree>
    <p:extLst>
      <p:ext uri="{BB962C8B-B14F-4D97-AF65-F5344CB8AC3E}">
        <p14:creationId xmlns:p14="http://schemas.microsoft.com/office/powerpoint/2010/main" val="3457740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84</a:t>
            </a:fld>
            <a:endParaRPr lang="en-US"/>
          </a:p>
        </p:txBody>
      </p:sp>
    </p:spTree>
    <p:extLst>
      <p:ext uri="{BB962C8B-B14F-4D97-AF65-F5344CB8AC3E}">
        <p14:creationId xmlns:p14="http://schemas.microsoft.com/office/powerpoint/2010/main" val="76817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 from rat liver</a:t>
            </a:r>
          </a:p>
        </p:txBody>
      </p:sp>
      <p:sp>
        <p:nvSpPr>
          <p:cNvPr id="4" name="Slide Number Placeholder 3"/>
          <p:cNvSpPr>
            <a:spLocks noGrp="1"/>
          </p:cNvSpPr>
          <p:nvPr>
            <p:ph type="sldNum" sz="quarter" idx="10"/>
          </p:nvPr>
        </p:nvSpPr>
        <p:spPr/>
        <p:txBody>
          <a:bodyPr/>
          <a:lstStyle/>
          <a:p>
            <a:fld id="{96FA3AFD-5D2B-4B83-9C6F-ACADEA887D47}" type="slidenum">
              <a:rPr lang="en-US" smtClean="0"/>
              <a:t>10</a:t>
            </a:fld>
            <a:endParaRPr lang="en-US"/>
          </a:p>
        </p:txBody>
      </p:sp>
    </p:spTree>
    <p:extLst>
      <p:ext uri="{BB962C8B-B14F-4D97-AF65-F5344CB8AC3E}">
        <p14:creationId xmlns:p14="http://schemas.microsoft.com/office/powerpoint/2010/main" val="3526529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85</a:t>
            </a:fld>
            <a:endParaRPr lang="en-US"/>
          </a:p>
        </p:txBody>
      </p:sp>
    </p:spTree>
    <p:extLst>
      <p:ext uri="{BB962C8B-B14F-4D97-AF65-F5344CB8AC3E}">
        <p14:creationId xmlns:p14="http://schemas.microsoft.com/office/powerpoint/2010/main" val="2583799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86</a:t>
            </a:fld>
            <a:endParaRPr lang="en-US"/>
          </a:p>
        </p:txBody>
      </p:sp>
    </p:spTree>
    <p:extLst>
      <p:ext uri="{BB962C8B-B14F-4D97-AF65-F5344CB8AC3E}">
        <p14:creationId xmlns:p14="http://schemas.microsoft.com/office/powerpoint/2010/main" val="3331992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280696-D7EC-4F84-B23B-CE17A611668B}" type="slidenum">
              <a:rPr lang="en-US" smtClean="0"/>
              <a:t>87</a:t>
            </a:fld>
            <a:endParaRPr lang="en-US"/>
          </a:p>
        </p:txBody>
      </p:sp>
    </p:spTree>
    <p:extLst>
      <p:ext uri="{BB962C8B-B14F-4D97-AF65-F5344CB8AC3E}">
        <p14:creationId xmlns:p14="http://schemas.microsoft.com/office/powerpoint/2010/main" val="4022333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M1-M4: 4 membrane spanning alpha helixes. N terminus contains </a:t>
            </a:r>
            <a:r>
              <a:rPr lang="en-US" dirty="0" err="1"/>
              <a:t>ACh</a:t>
            </a:r>
            <a:r>
              <a:rPr lang="en-US" dirty="0"/>
              <a:t> binding site. M2 segment forms the pore.</a:t>
            </a:r>
          </a:p>
        </p:txBody>
      </p:sp>
      <p:sp>
        <p:nvSpPr>
          <p:cNvPr id="4" name="Slide Number Placeholder 3"/>
          <p:cNvSpPr>
            <a:spLocks noGrp="1"/>
          </p:cNvSpPr>
          <p:nvPr>
            <p:ph type="sldNum" sz="quarter" idx="10"/>
          </p:nvPr>
        </p:nvSpPr>
        <p:spPr/>
        <p:txBody>
          <a:bodyPr/>
          <a:lstStyle/>
          <a:p>
            <a:fld id="{96FA3AFD-5D2B-4B83-9C6F-ACADEA887D47}" type="slidenum">
              <a:rPr lang="en-US" smtClean="0"/>
              <a:t>35</a:t>
            </a:fld>
            <a:endParaRPr lang="en-US"/>
          </a:p>
        </p:txBody>
      </p:sp>
    </p:spTree>
    <p:extLst>
      <p:ext uri="{BB962C8B-B14F-4D97-AF65-F5344CB8AC3E}">
        <p14:creationId xmlns:p14="http://schemas.microsoft.com/office/powerpoint/2010/main" val="112965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M1-M4: 4 membrane spanning alpha helixes. N terminus contains </a:t>
            </a:r>
            <a:r>
              <a:rPr lang="en-US" dirty="0" err="1"/>
              <a:t>ACh</a:t>
            </a:r>
            <a:r>
              <a:rPr lang="en-US" dirty="0"/>
              <a:t> binding site. M2 segment forms the pore.</a:t>
            </a:r>
          </a:p>
        </p:txBody>
      </p:sp>
      <p:sp>
        <p:nvSpPr>
          <p:cNvPr id="4" name="Slide Number Placeholder 3"/>
          <p:cNvSpPr>
            <a:spLocks noGrp="1"/>
          </p:cNvSpPr>
          <p:nvPr>
            <p:ph type="sldNum" sz="quarter" idx="10"/>
          </p:nvPr>
        </p:nvSpPr>
        <p:spPr/>
        <p:txBody>
          <a:bodyPr/>
          <a:lstStyle/>
          <a:p>
            <a:fld id="{96FA3AFD-5D2B-4B83-9C6F-ACADEA887D47}" type="slidenum">
              <a:rPr lang="en-US" smtClean="0"/>
              <a:t>36</a:t>
            </a:fld>
            <a:endParaRPr lang="en-US"/>
          </a:p>
        </p:txBody>
      </p:sp>
    </p:spTree>
    <p:extLst>
      <p:ext uri="{BB962C8B-B14F-4D97-AF65-F5344CB8AC3E}">
        <p14:creationId xmlns:p14="http://schemas.microsoft.com/office/powerpoint/2010/main" val="428688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M1-M4: 4 membrane spanning alpha helixes. N terminus contains </a:t>
            </a:r>
            <a:r>
              <a:rPr lang="en-US" dirty="0" err="1"/>
              <a:t>ACh</a:t>
            </a:r>
            <a:r>
              <a:rPr lang="en-US" dirty="0"/>
              <a:t> binding site. M2 segment forms the pore.</a:t>
            </a:r>
          </a:p>
        </p:txBody>
      </p:sp>
      <p:sp>
        <p:nvSpPr>
          <p:cNvPr id="4" name="Slide Number Placeholder 3"/>
          <p:cNvSpPr>
            <a:spLocks noGrp="1"/>
          </p:cNvSpPr>
          <p:nvPr>
            <p:ph type="sldNum" sz="quarter" idx="10"/>
          </p:nvPr>
        </p:nvSpPr>
        <p:spPr/>
        <p:txBody>
          <a:bodyPr/>
          <a:lstStyle/>
          <a:p>
            <a:fld id="{96FA3AFD-5D2B-4B83-9C6F-ACADEA887D47}" type="slidenum">
              <a:rPr lang="en-US" smtClean="0"/>
              <a:t>37</a:t>
            </a:fld>
            <a:endParaRPr lang="en-US"/>
          </a:p>
        </p:txBody>
      </p:sp>
    </p:spTree>
    <p:extLst>
      <p:ext uri="{BB962C8B-B14F-4D97-AF65-F5344CB8AC3E}">
        <p14:creationId xmlns:p14="http://schemas.microsoft.com/office/powerpoint/2010/main" val="4123391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Stretch reflex</a:t>
            </a:r>
          </a:p>
        </p:txBody>
      </p:sp>
      <p:sp>
        <p:nvSpPr>
          <p:cNvPr id="4" name="Slide Number Placeholder 3"/>
          <p:cNvSpPr>
            <a:spLocks noGrp="1"/>
          </p:cNvSpPr>
          <p:nvPr>
            <p:ph type="sldNum" sz="quarter" idx="10"/>
          </p:nvPr>
        </p:nvSpPr>
        <p:spPr/>
        <p:txBody>
          <a:bodyPr/>
          <a:lstStyle/>
          <a:p>
            <a:fld id="{96FA3AFD-5D2B-4B83-9C6F-ACADEA887D47}" type="slidenum">
              <a:rPr lang="en-US" smtClean="0"/>
              <a:t>41</a:t>
            </a:fld>
            <a:endParaRPr lang="en-US"/>
          </a:p>
        </p:txBody>
      </p:sp>
    </p:spTree>
    <p:extLst>
      <p:ext uri="{BB962C8B-B14F-4D97-AF65-F5344CB8AC3E}">
        <p14:creationId xmlns:p14="http://schemas.microsoft.com/office/powerpoint/2010/main" val="297703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Stretch reflex</a:t>
            </a:r>
          </a:p>
        </p:txBody>
      </p:sp>
      <p:sp>
        <p:nvSpPr>
          <p:cNvPr id="4" name="Slide Number Placeholder 3"/>
          <p:cNvSpPr>
            <a:spLocks noGrp="1"/>
          </p:cNvSpPr>
          <p:nvPr>
            <p:ph type="sldNum" sz="quarter" idx="10"/>
          </p:nvPr>
        </p:nvSpPr>
        <p:spPr/>
        <p:txBody>
          <a:bodyPr/>
          <a:lstStyle/>
          <a:p>
            <a:fld id="{96FA3AFD-5D2B-4B83-9C6F-ACADEA887D47}" type="slidenum">
              <a:rPr lang="en-US" smtClean="0"/>
              <a:t>42</a:t>
            </a:fld>
            <a:endParaRPr lang="en-US"/>
          </a:p>
        </p:txBody>
      </p:sp>
    </p:spTree>
    <p:extLst>
      <p:ext uri="{BB962C8B-B14F-4D97-AF65-F5344CB8AC3E}">
        <p14:creationId xmlns:p14="http://schemas.microsoft.com/office/powerpoint/2010/main" val="256525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4AC5-2B7E-4189-9F97-82A4F90996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473B24-68BD-47F9-BF4E-C7981C3D45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BDE6C6-5250-4ED5-95AC-E40AF33135B0}"/>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5" name="Footer Placeholder 4">
            <a:extLst>
              <a:ext uri="{FF2B5EF4-FFF2-40B4-BE49-F238E27FC236}">
                <a16:creationId xmlns:a16="http://schemas.microsoft.com/office/drawing/2014/main" id="{48B37C8B-B8DD-4E20-ABDE-E91B3C526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706E9-9AD0-45C3-B81C-43D219CF847B}"/>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1168028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6892-0E85-454E-A966-6B7B8F6132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5D0428-27CD-4629-A171-C79CF91ACE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2C576-7133-479A-90B3-DFC36D100CBC}"/>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5" name="Footer Placeholder 4">
            <a:extLst>
              <a:ext uri="{FF2B5EF4-FFF2-40B4-BE49-F238E27FC236}">
                <a16:creationId xmlns:a16="http://schemas.microsoft.com/office/drawing/2014/main" id="{42D6225F-ADEF-4D5C-BB04-D4078D7B3E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BA758-A45C-4A9D-8078-99245128B1BE}"/>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194865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4CC623-AB85-4068-A471-A6BDACB141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1A8A01-0CD5-4391-B171-41B74B6481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7045E-9D0D-479F-A706-AD989970B095}"/>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5" name="Footer Placeholder 4">
            <a:extLst>
              <a:ext uri="{FF2B5EF4-FFF2-40B4-BE49-F238E27FC236}">
                <a16:creationId xmlns:a16="http://schemas.microsoft.com/office/drawing/2014/main" id="{AD663F40-40B4-4F50-A548-148608F78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6AB74-4C3F-4F62-AE88-0EF46277C5E1}"/>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14209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D83B-DECF-49FC-B4EC-C21CB3D13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6D4B3E-FDDF-4846-81FC-667977C567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87F30-0237-4A5A-8D7C-B3B299ECABA1}"/>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5" name="Footer Placeholder 4">
            <a:extLst>
              <a:ext uri="{FF2B5EF4-FFF2-40B4-BE49-F238E27FC236}">
                <a16:creationId xmlns:a16="http://schemas.microsoft.com/office/drawing/2014/main" id="{AC8F4D37-CBAF-43C2-8A1A-8294A0029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D208A-CB2F-4E09-BF09-8BACEAB13389}"/>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266098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AFA6-11AF-43CB-98DB-1BBB79E236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F6926F-AF6F-4390-A9D7-5502AAAA46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4ED637-B8AC-4963-B7E7-DC7A48D72781}"/>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5" name="Footer Placeholder 4">
            <a:extLst>
              <a:ext uri="{FF2B5EF4-FFF2-40B4-BE49-F238E27FC236}">
                <a16:creationId xmlns:a16="http://schemas.microsoft.com/office/drawing/2014/main" id="{EFD564B7-EB25-487A-B6E9-9EEE88ADD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3CFA5-1ACB-4C43-8FAE-966DFB32EE9C}"/>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3169630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39610-1C2D-4B11-8135-610BF7B64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F2EF8-383B-441E-90D3-EF268BE0B0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CF91EE-2F12-4D4F-BE39-E36B48D7FD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AFA512-226F-4657-B2E0-738D4F650C12}"/>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6" name="Footer Placeholder 5">
            <a:extLst>
              <a:ext uri="{FF2B5EF4-FFF2-40B4-BE49-F238E27FC236}">
                <a16:creationId xmlns:a16="http://schemas.microsoft.com/office/drawing/2014/main" id="{4F88BA5C-0F89-4A5E-98F9-E16B6EDF7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426F7-9AA8-4892-A562-637DF3CABCA4}"/>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302185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BB7D-0860-4C0A-8CF5-154C07AB61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B9150-0C3C-4001-B2CB-C51CDBC3B0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41E3294-ABFC-4CD4-9C12-A0F8ED47557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DDD6D-D6E3-432A-90B7-6A62D7E192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77AB5D-2934-4597-A1FC-F7CCA4D33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24E227-5EC2-4D42-822D-AB052D87821C}"/>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8" name="Footer Placeholder 7">
            <a:extLst>
              <a:ext uri="{FF2B5EF4-FFF2-40B4-BE49-F238E27FC236}">
                <a16:creationId xmlns:a16="http://schemas.microsoft.com/office/drawing/2014/main" id="{06F4A18A-A247-4243-A365-94DACE6B7B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209FA9-2A12-4AA1-B5EF-8B51EF49689D}"/>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1291272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1FFF-462E-4F47-A601-622DEFA5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2A0BE9-71DA-4DF5-87C1-DB1A503D8C7F}"/>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4" name="Footer Placeholder 3">
            <a:extLst>
              <a:ext uri="{FF2B5EF4-FFF2-40B4-BE49-F238E27FC236}">
                <a16:creationId xmlns:a16="http://schemas.microsoft.com/office/drawing/2014/main" id="{C2C7DD21-1E25-4DBD-A210-3A1574FAF3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7247B3-3E0C-4DEC-9125-AA7C1DC33FAF}"/>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4201602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EA29F8-AA67-41D3-BA2F-ABDC1D6F1C5C}"/>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3" name="Footer Placeholder 2">
            <a:extLst>
              <a:ext uri="{FF2B5EF4-FFF2-40B4-BE49-F238E27FC236}">
                <a16:creationId xmlns:a16="http://schemas.microsoft.com/office/drawing/2014/main" id="{075B71E8-D3E1-41ED-B4CF-FE178C6970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F95FFA-496D-4CEF-AAE8-9D04915C7B92}"/>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1178326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F1B8-2628-4214-BD39-8EA77C7F9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7FE95-2140-430F-8E24-3B1C43DE9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7D3B59-8CE9-4EA4-9C17-53776D449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8E0CB7-E2CD-4CBB-AE06-E936DCFB9FF4}"/>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6" name="Footer Placeholder 5">
            <a:extLst>
              <a:ext uri="{FF2B5EF4-FFF2-40B4-BE49-F238E27FC236}">
                <a16:creationId xmlns:a16="http://schemas.microsoft.com/office/drawing/2014/main" id="{31D5ED7A-4920-4DFC-9A11-A6AFC4618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71FBC-D7A2-46F0-BAEA-833C36B614C5}"/>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169088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A7EB-D1CB-4BE3-9FCC-0ECE75B314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23EA68-6E98-4ECD-B6F0-A3A9026AD3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90BAD-338C-475F-8F3D-A639467A5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65CADA-B441-464E-9535-3100F3438A7E}"/>
              </a:ext>
            </a:extLst>
          </p:cNvPr>
          <p:cNvSpPr>
            <a:spLocks noGrp="1"/>
          </p:cNvSpPr>
          <p:nvPr>
            <p:ph type="dt" sz="half" idx="10"/>
          </p:nvPr>
        </p:nvSpPr>
        <p:spPr/>
        <p:txBody>
          <a:bodyPr/>
          <a:lstStyle/>
          <a:p>
            <a:fld id="{AD44476B-A463-4946-8181-AC5A4E4D1763}" type="datetimeFigureOut">
              <a:rPr lang="en-US" smtClean="0"/>
              <a:t>4/2/2023</a:t>
            </a:fld>
            <a:endParaRPr lang="en-US"/>
          </a:p>
        </p:txBody>
      </p:sp>
      <p:sp>
        <p:nvSpPr>
          <p:cNvPr id="6" name="Footer Placeholder 5">
            <a:extLst>
              <a:ext uri="{FF2B5EF4-FFF2-40B4-BE49-F238E27FC236}">
                <a16:creationId xmlns:a16="http://schemas.microsoft.com/office/drawing/2014/main" id="{F4D388E7-1738-4E60-8291-E9E5F346F9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54DB2-E482-4ED9-9B8D-F7562AEF1567}"/>
              </a:ext>
            </a:extLst>
          </p:cNvPr>
          <p:cNvSpPr>
            <a:spLocks noGrp="1"/>
          </p:cNvSpPr>
          <p:nvPr>
            <p:ph type="sldNum" sz="quarter" idx="12"/>
          </p:nvPr>
        </p:nvSpPr>
        <p:spPr/>
        <p:txBody>
          <a:bodyPr/>
          <a:lstStyle/>
          <a:p>
            <a:fld id="{1DACF054-DBE7-4401-B879-224CCF3EE567}" type="slidenum">
              <a:rPr lang="en-US" smtClean="0"/>
              <a:t>‹#›</a:t>
            </a:fld>
            <a:endParaRPr lang="en-US"/>
          </a:p>
        </p:txBody>
      </p:sp>
    </p:spTree>
    <p:extLst>
      <p:ext uri="{BB962C8B-B14F-4D97-AF65-F5344CB8AC3E}">
        <p14:creationId xmlns:p14="http://schemas.microsoft.com/office/powerpoint/2010/main" val="171848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1B6BB3-F988-4295-8F4D-427BDA9D2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030670-9CE6-48C7-8453-345FF1CD7E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C31DC-A4B8-450E-961F-ACF7846B5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4476B-A463-4946-8181-AC5A4E4D1763}" type="datetimeFigureOut">
              <a:rPr lang="en-US" smtClean="0"/>
              <a:t>4/2/2023</a:t>
            </a:fld>
            <a:endParaRPr lang="en-US"/>
          </a:p>
        </p:txBody>
      </p:sp>
      <p:sp>
        <p:nvSpPr>
          <p:cNvPr id="5" name="Footer Placeholder 4">
            <a:extLst>
              <a:ext uri="{FF2B5EF4-FFF2-40B4-BE49-F238E27FC236}">
                <a16:creationId xmlns:a16="http://schemas.microsoft.com/office/drawing/2014/main" id="{B4DB43C6-AE25-4B69-9B44-6B6DB686EC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EDC241-9FB8-4CBC-AEAB-AB14D78DC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CF054-DBE7-4401-B879-224CCF3EE567}" type="slidenum">
              <a:rPr lang="en-US" smtClean="0"/>
              <a:t>‹#›</a:t>
            </a:fld>
            <a:endParaRPr lang="en-US"/>
          </a:p>
        </p:txBody>
      </p:sp>
    </p:spTree>
    <p:extLst>
      <p:ext uri="{BB962C8B-B14F-4D97-AF65-F5344CB8AC3E}">
        <p14:creationId xmlns:p14="http://schemas.microsoft.com/office/powerpoint/2010/main" val="2231005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youtu.be/SJGI3dMvBlI"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6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4.png"/></Relationships>
</file>

<file path=ppt/slides/_rels/slide7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0.png"/><Relationship Id="rId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image" Target="../media/image66.png"/><Relationship Id="rId9" Type="http://schemas.openxmlformats.org/officeDocument/2006/relationships/image" Target="../media/image58.png"/></Relationships>
</file>

<file path=ppt/slides/_rels/slide7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7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5.png"/><Relationship Id="rId4" Type="http://schemas.openxmlformats.org/officeDocument/2006/relationships/image" Target="../media/image72.jpeg"/><Relationship Id="rId9"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5.png"/><Relationship Id="rId4" Type="http://schemas.openxmlformats.org/officeDocument/2006/relationships/image" Target="../media/image72.jpeg"/><Relationship Id="rId9" Type="http://schemas.openxmlformats.org/officeDocument/2006/relationships/image" Target="../media/image74.png"/></Relationships>
</file>

<file path=ppt/slides/_rels/slide8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5.png"/><Relationship Id="rId4" Type="http://schemas.openxmlformats.org/officeDocument/2006/relationships/image" Target="../media/image72.jpeg"/><Relationship Id="rId9" Type="http://schemas.openxmlformats.org/officeDocument/2006/relationships/image" Target="../media/image74.png"/></Relationships>
</file>

<file path=ppt/slides/_rels/slide8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8.png"/><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8.png"/><Relationship Id="rId4" Type="http://schemas.openxmlformats.org/officeDocument/2006/relationships/image" Target="../media/image59.png"/><Relationship Id="rId9" Type="http://schemas.openxmlformats.org/officeDocument/2006/relationships/image" Target="../media/image65.png"/></Relationships>
</file>

<file path=ppt/slides/_rels/slide8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8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85.jpeg"/><Relationship Id="rId7" Type="http://schemas.openxmlformats.org/officeDocument/2006/relationships/image" Target="../media/image78.png"/><Relationship Id="rId12" Type="http://schemas.openxmlformats.org/officeDocument/2006/relationships/image" Target="../media/image81.png"/><Relationship Id="rId17" Type="http://schemas.openxmlformats.org/officeDocument/2006/relationships/image" Target="../media/image91.png"/><Relationship Id="rId2" Type="http://schemas.openxmlformats.org/officeDocument/2006/relationships/notesSlide" Target="../notesSlides/notesSlide41.xml"/><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86.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0.png"/><Relationship Id="rId14" Type="http://schemas.openxmlformats.org/officeDocument/2006/relationships/image" Target="../media/image88.png"/></Relationships>
</file>

<file path=ppt/slides/_rels/slide8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8.png"/><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8A7F27-0E97-4C9A-BBE4-B39AA159E0EC}"/>
              </a:ext>
            </a:extLst>
          </p:cNvPr>
          <p:cNvSpPr txBox="1"/>
          <p:nvPr/>
        </p:nvSpPr>
        <p:spPr>
          <a:xfrm>
            <a:off x="2955870" y="1199728"/>
            <a:ext cx="6229590" cy="707886"/>
          </a:xfrm>
          <a:prstGeom prst="rect">
            <a:avLst/>
          </a:prstGeom>
          <a:noFill/>
        </p:spPr>
        <p:txBody>
          <a:bodyPr wrap="none" rtlCol="0">
            <a:spAutoFit/>
          </a:bodyPr>
          <a:lstStyle/>
          <a:p>
            <a:r>
              <a:rPr lang="en-US" sz="4000" dirty="0">
                <a:latin typeface="Century Gothic" panose="020B0502020202020204" pitchFamily="34" charset="0"/>
              </a:rPr>
              <a:t>Transmitters &amp; Receptors</a:t>
            </a:r>
          </a:p>
        </p:txBody>
      </p:sp>
      <p:sp>
        <p:nvSpPr>
          <p:cNvPr id="6" name="TextBox 5">
            <a:extLst>
              <a:ext uri="{FF2B5EF4-FFF2-40B4-BE49-F238E27FC236}">
                <a16:creationId xmlns:a16="http://schemas.microsoft.com/office/drawing/2014/main" id="{2D7F4AA6-54BA-4949-80F4-B73459311CF6}"/>
              </a:ext>
            </a:extLst>
          </p:cNvPr>
          <p:cNvSpPr txBox="1"/>
          <p:nvPr/>
        </p:nvSpPr>
        <p:spPr>
          <a:xfrm>
            <a:off x="4359299" y="2470439"/>
            <a:ext cx="3506088" cy="810478"/>
          </a:xfrm>
          <a:prstGeom prst="rect">
            <a:avLst/>
          </a:prstGeom>
          <a:noFill/>
        </p:spPr>
        <p:txBody>
          <a:bodyPr wrap="none" rtlCol="0">
            <a:spAutoFit/>
          </a:bodyPr>
          <a:lstStyle/>
          <a:p>
            <a:pPr algn="ctr">
              <a:lnSpc>
                <a:spcPts val="2800"/>
              </a:lnSpc>
            </a:pPr>
            <a:r>
              <a:rPr lang="en-US" sz="2800" dirty="0">
                <a:latin typeface="Century Gothic" panose="020B0502020202020204" pitchFamily="34" charset="0"/>
              </a:rPr>
              <a:t>Synapses &amp; Circuits</a:t>
            </a:r>
          </a:p>
          <a:p>
            <a:pPr algn="ctr">
              <a:lnSpc>
                <a:spcPts val="2800"/>
              </a:lnSpc>
            </a:pPr>
            <a:r>
              <a:rPr lang="en-US" sz="2800" dirty="0">
                <a:latin typeface="Century Gothic" panose="020B0502020202020204" pitchFamily="34" charset="0"/>
              </a:rPr>
              <a:t>Lecture Four</a:t>
            </a:r>
          </a:p>
        </p:txBody>
      </p:sp>
    </p:spTree>
    <p:extLst>
      <p:ext uri="{BB962C8B-B14F-4D97-AF65-F5344CB8AC3E}">
        <p14:creationId xmlns:p14="http://schemas.microsoft.com/office/powerpoint/2010/main" val="375289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DDB8D-46FC-4EB6-8BEA-07FC7CF9F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440" y="1126987"/>
            <a:ext cx="6495119" cy="5540513"/>
          </a:xfrm>
          <a:prstGeom prst="rect">
            <a:avLst/>
          </a:prstGeom>
        </p:spPr>
      </p:pic>
      <p:sp>
        <p:nvSpPr>
          <p:cNvPr id="4" name="TextBox 3">
            <a:extLst>
              <a:ext uri="{FF2B5EF4-FFF2-40B4-BE49-F238E27FC236}">
                <a16:creationId xmlns:a16="http://schemas.microsoft.com/office/drawing/2014/main" id="{9888F908-667C-4F29-96EF-80B478A645F2}"/>
              </a:ext>
            </a:extLst>
          </p:cNvPr>
          <p:cNvSpPr txBox="1"/>
          <p:nvPr/>
        </p:nvSpPr>
        <p:spPr>
          <a:xfrm>
            <a:off x="2389688" y="419101"/>
            <a:ext cx="7192995" cy="707886"/>
          </a:xfrm>
          <a:prstGeom prst="rect">
            <a:avLst/>
          </a:prstGeom>
          <a:noFill/>
        </p:spPr>
        <p:txBody>
          <a:bodyPr wrap="none" rtlCol="0">
            <a:spAutoFit/>
          </a:bodyPr>
          <a:lstStyle/>
          <a:p>
            <a:r>
              <a:rPr lang="en-US" sz="4000" dirty="0">
                <a:latin typeface="Century Gothic" panose="020B0502020202020204" pitchFamily="34" charset="0"/>
              </a:rPr>
              <a:t>Electrical: The Gap Junction</a:t>
            </a:r>
          </a:p>
        </p:txBody>
      </p:sp>
    </p:spTree>
    <p:extLst>
      <p:ext uri="{BB962C8B-B14F-4D97-AF65-F5344CB8AC3E}">
        <p14:creationId xmlns:p14="http://schemas.microsoft.com/office/powerpoint/2010/main" val="379136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851474-D848-4EF1-A4B0-78C50D37C2F5}"/>
              </a:ext>
            </a:extLst>
          </p:cNvPr>
          <p:cNvPicPr>
            <a:picLocks noChangeAspect="1"/>
          </p:cNvPicPr>
          <p:nvPr/>
        </p:nvPicPr>
        <p:blipFill>
          <a:blip r:embed="rId2"/>
          <a:stretch>
            <a:fillRect/>
          </a:stretch>
        </p:blipFill>
        <p:spPr>
          <a:xfrm>
            <a:off x="1673439" y="1202023"/>
            <a:ext cx="8845122" cy="5506752"/>
          </a:xfrm>
          <a:prstGeom prst="rect">
            <a:avLst/>
          </a:prstGeom>
        </p:spPr>
      </p:pic>
      <p:sp>
        <p:nvSpPr>
          <p:cNvPr id="3" name="TextBox 2">
            <a:extLst>
              <a:ext uri="{FF2B5EF4-FFF2-40B4-BE49-F238E27FC236}">
                <a16:creationId xmlns:a16="http://schemas.microsoft.com/office/drawing/2014/main" id="{32972FB0-4FFA-442B-909D-A35014CFF925}"/>
              </a:ext>
            </a:extLst>
          </p:cNvPr>
          <p:cNvSpPr txBox="1"/>
          <p:nvPr/>
        </p:nvSpPr>
        <p:spPr>
          <a:xfrm>
            <a:off x="4162638" y="296076"/>
            <a:ext cx="4310795" cy="707886"/>
          </a:xfrm>
          <a:prstGeom prst="rect">
            <a:avLst/>
          </a:prstGeom>
          <a:noFill/>
        </p:spPr>
        <p:txBody>
          <a:bodyPr wrap="none" rtlCol="0">
            <a:spAutoFit/>
          </a:bodyPr>
          <a:lstStyle/>
          <a:p>
            <a:r>
              <a:rPr lang="en-US" sz="4000" dirty="0">
                <a:latin typeface="Century Gothic" panose="020B0502020202020204" pitchFamily="34" charset="0"/>
              </a:rPr>
              <a:t>Many Connexins</a:t>
            </a:r>
          </a:p>
        </p:txBody>
      </p:sp>
    </p:spTree>
    <p:extLst>
      <p:ext uri="{BB962C8B-B14F-4D97-AF65-F5344CB8AC3E}">
        <p14:creationId xmlns:p14="http://schemas.microsoft.com/office/powerpoint/2010/main" val="291081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79E769-55BA-436E-9775-60D5DE8B14F3}"/>
              </a:ext>
            </a:extLst>
          </p:cNvPr>
          <p:cNvPicPr>
            <a:picLocks noChangeAspect="1"/>
          </p:cNvPicPr>
          <p:nvPr/>
        </p:nvPicPr>
        <p:blipFill rotWithShape="1">
          <a:blip r:embed="rId2">
            <a:extLst>
              <a:ext uri="{28A0092B-C50C-407E-A947-70E740481C1C}">
                <a14:useLocalDpi xmlns:a14="http://schemas.microsoft.com/office/drawing/2010/main" val="0"/>
              </a:ext>
            </a:extLst>
          </a:blip>
          <a:srcRect t="25903" b="24653"/>
          <a:stretch/>
        </p:blipFill>
        <p:spPr>
          <a:xfrm>
            <a:off x="802225" y="1587500"/>
            <a:ext cx="10587549" cy="3924300"/>
          </a:xfrm>
          <a:prstGeom prst="rect">
            <a:avLst/>
          </a:prstGeom>
        </p:spPr>
      </p:pic>
      <p:sp>
        <p:nvSpPr>
          <p:cNvPr id="4" name="TextBox 3">
            <a:extLst>
              <a:ext uri="{FF2B5EF4-FFF2-40B4-BE49-F238E27FC236}">
                <a16:creationId xmlns:a16="http://schemas.microsoft.com/office/drawing/2014/main" id="{93DEB257-65DE-4F9F-8F9D-20F9CBD5F0EC}"/>
              </a:ext>
            </a:extLst>
          </p:cNvPr>
          <p:cNvSpPr txBox="1"/>
          <p:nvPr/>
        </p:nvSpPr>
        <p:spPr>
          <a:xfrm>
            <a:off x="1924263" y="515151"/>
            <a:ext cx="8927444" cy="707886"/>
          </a:xfrm>
          <a:prstGeom prst="rect">
            <a:avLst/>
          </a:prstGeom>
          <a:noFill/>
        </p:spPr>
        <p:txBody>
          <a:bodyPr wrap="none" rtlCol="0">
            <a:spAutoFit/>
          </a:bodyPr>
          <a:lstStyle/>
          <a:p>
            <a:r>
              <a:rPr lang="en-US" sz="4000" dirty="0">
                <a:latin typeface="Century Gothic" panose="020B0502020202020204" pitchFamily="34" charset="0"/>
              </a:rPr>
              <a:t>Gap Junctions: Electrical Properties</a:t>
            </a:r>
          </a:p>
        </p:txBody>
      </p:sp>
    </p:spTree>
    <p:extLst>
      <p:ext uri="{BB962C8B-B14F-4D97-AF65-F5344CB8AC3E}">
        <p14:creationId xmlns:p14="http://schemas.microsoft.com/office/powerpoint/2010/main" val="242023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rayfish">
            <a:extLst>
              <a:ext uri="{FF2B5EF4-FFF2-40B4-BE49-F238E27FC236}">
                <a16:creationId xmlns:a16="http://schemas.microsoft.com/office/drawing/2014/main" id="{18EEF70F-8A98-4784-9628-6C0E4293E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0" y="5574146"/>
            <a:ext cx="1890711" cy="1259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949FF8-5B60-469F-8863-FDD0942E52C5}"/>
              </a:ext>
            </a:extLst>
          </p:cNvPr>
          <p:cNvSpPr txBox="1"/>
          <p:nvPr/>
        </p:nvSpPr>
        <p:spPr>
          <a:xfrm>
            <a:off x="2912101" y="2153451"/>
            <a:ext cx="768159" cy="461665"/>
          </a:xfrm>
          <a:prstGeom prst="rect">
            <a:avLst/>
          </a:prstGeom>
          <a:noFill/>
        </p:spPr>
        <p:txBody>
          <a:bodyPr wrap="none" rtlCol="0">
            <a:spAutoFit/>
          </a:bodyPr>
          <a:lstStyle/>
          <a:p>
            <a:r>
              <a:rPr lang="en-US" sz="2400" u="sng" dirty="0">
                <a:latin typeface="Century Gothic" panose="020B0502020202020204" pitchFamily="34" charset="0"/>
              </a:rPr>
              <a:t>Fast</a:t>
            </a:r>
          </a:p>
        </p:txBody>
      </p:sp>
      <p:pic>
        <p:nvPicPr>
          <p:cNvPr id="8" name="Picture 7">
            <a:extLst>
              <a:ext uri="{FF2B5EF4-FFF2-40B4-BE49-F238E27FC236}">
                <a16:creationId xmlns:a16="http://schemas.microsoft.com/office/drawing/2014/main" id="{AD288734-75B7-4DF9-8951-615624058A0A}"/>
              </a:ext>
            </a:extLst>
          </p:cNvPr>
          <p:cNvPicPr>
            <a:picLocks noChangeAspect="1"/>
          </p:cNvPicPr>
          <p:nvPr/>
        </p:nvPicPr>
        <p:blipFill rotWithShape="1">
          <a:blip r:embed="rId3">
            <a:extLst>
              <a:ext uri="{28A0092B-C50C-407E-A947-70E740481C1C}">
                <a14:useLocalDpi xmlns:a14="http://schemas.microsoft.com/office/drawing/2010/main" val="0"/>
              </a:ext>
            </a:extLst>
          </a:blip>
          <a:srcRect t="17013" b="17430"/>
          <a:stretch/>
        </p:blipFill>
        <p:spPr>
          <a:xfrm>
            <a:off x="128060" y="2615116"/>
            <a:ext cx="6336240" cy="3113798"/>
          </a:xfrm>
          <a:prstGeom prst="rect">
            <a:avLst/>
          </a:prstGeom>
        </p:spPr>
      </p:pic>
      <p:pic>
        <p:nvPicPr>
          <p:cNvPr id="7" name="Picture 6">
            <a:extLst>
              <a:ext uri="{FF2B5EF4-FFF2-40B4-BE49-F238E27FC236}">
                <a16:creationId xmlns:a16="http://schemas.microsoft.com/office/drawing/2014/main" id="{82736E77-3F2D-4DDD-B671-4FA5FF027215}"/>
              </a:ext>
            </a:extLst>
          </p:cNvPr>
          <p:cNvPicPr>
            <a:picLocks noChangeAspect="1"/>
          </p:cNvPicPr>
          <p:nvPr/>
        </p:nvPicPr>
        <p:blipFill rotWithShape="1">
          <a:blip r:embed="rId4">
            <a:extLst>
              <a:ext uri="{28A0092B-C50C-407E-A947-70E740481C1C}">
                <a14:useLocalDpi xmlns:a14="http://schemas.microsoft.com/office/drawing/2010/main" val="0"/>
              </a:ext>
            </a:extLst>
          </a:blip>
          <a:srcRect t="17535" b="16910"/>
          <a:stretch/>
        </p:blipFill>
        <p:spPr>
          <a:xfrm>
            <a:off x="6612962" y="2975317"/>
            <a:ext cx="4443283" cy="2183548"/>
          </a:xfrm>
          <a:prstGeom prst="rect">
            <a:avLst/>
          </a:prstGeom>
        </p:spPr>
      </p:pic>
      <p:sp>
        <p:nvSpPr>
          <p:cNvPr id="9" name="TextBox 8">
            <a:extLst>
              <a:ext uri="{FF2B5EF4-FFF2-40B4-BE49-F238E27FC236}">
                <a16:creationId xmlns:a16="http://schemas.microsoft.com/office/drawing/2014/main" id="{AC18DCED-A6E1-4745-A6B4-7CC9AA404946}"/>
              </a:ext>
            </a:extLst>
          </p:cNvPr>
          <p:cNvSpPr txBox="1"/>
          <p:nvPr/>
        </p:nvSpPr>
        <p:spPr>
          <a:xfrm>
            <a:off x="8145151" y="2153451"/>
            <a:ext cx="1378904" cy="461665"/>
          </a:xfrm>
          <a:prstGeom prst="rect">
            <a:avLst/>
          </a:prstGeom>
          <a:noFill/>
        </p:spPr>
        <p:txBody>
          <a:bodyPr wrap="none" rtlCol="0">
            <a:spAutoFit/>
          </a:bodyPr>
          <a:lstStyle/>
          <a:p>
            <a:r>
              <a:rPr lang="en-US" sz="2400" u="sng" dirty="0">
                <a:latin typeface="Century Gothic" panose="020B0502020202020204" pitchFamily="34" charset="0"/>
              </a:rPr>
              <a:t>Graded</a:t>
            </a:r>
          </a:p>
        </p:txBody>
      </p:sp>
      <p:sp>
        <p:nvSpPr>
          <p:cNvPr id="10" name="TextBox 9">
            <a:extLst>
              <a:ext uri="{FF2B5EF4-FFF2-40B4-BE49-F238E27FC236}">
                <a16:creationId xmlns:a16="http://schemas.microsoft.com/office/drawing/2014/main" id="{64D70576-E39D-48C0-AC7D-3C2B39629C02}"/>
              </a:ext>
            </a:extLst>
          </p:cNvPr>
          <p:cNvSpPr txBox="1"/>
          <p:nvPr/>
        </p:nvSpPr>
        <p:spPr>
          <a:xfrm>
            <a:off x="1924263" y="515151"/>
            <a:ext cx="8927444" cy="707886"/>
          </a:xfrm>
          <a:prstGeom prst="rect">
            <a:avLst/>
          </a:prstGeom>
          <a:noFill/>
        </p:spPr>
        <p:txBody>
          <a:bodyPr wrap="none" rtlCol="0">
            <a:spAutoFit/>
          </a:bodyPr>
          <a:lstStyle/>
          <a:p>
            <a:r>
              <a:rPr lang="en-US" sz="4000" dirty="0">
                <a:latin typeface="Century Gothic" panose="020B0502020202020204" pitchFamily="34" charset="0"/>
              </a:rPr>
              <a:t>Gap Junctions: Electrical Properties</a:t>
            </a:r>
          </a:p>
        </p:txBody>
      </p:sp>
    </p:spTree>
    <p:extLst>
      <p:ext uri="{BB962C8B-B14F-4D97-AF65-F5344CB8AC3E}">
        <p14:creationId xmlns:p14="http://schemas.microsoft.com/office/powerpoint/2010/main" val="80792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29167E-6 3.7037E-7 L -1.26067 -0.00232 " pathEditMode="relative" rAng="0" ptsTypes="AA">
                                      <p:cBhvr>
                                        <p:cTn id="6" dur="3000" fill="hold"/>
                                        <p:tgtEl>
                                          <p:spTgt spid="4098"/>
                                        </p:tgtEl>
                                        <p:attrNameLst>
                                          <p:attrName>ppt_x</p:attrName>
                                          <p:attrName>ppt_y</p:attrName>
                                        </p:attrNameLst>
                                      </p:cBhvr>
                                      <p:rCtr x="-63034" y="-116"/>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par>
                                <p:cTn id="12" presetID="9"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07F1F7-9890-4B8A-B622-089EA66FA0F9}"/>
              </a:ext>
            </a:extLst>
          </p:cNvPr>
          <p:cNvSpPr txBox="1"/>
          <p:nvPr/>
        </p:nvSpPr>
        <p:spPr>
          <a:xfrm>
            <a:off x="1924263" y="515151"/>
            <a:ext cx="8927444" cy="707886"/>
          </a:xfrm>
          <a:prstGeom prst="rect">
            <a:avLst/>
          </a:prstGeom>
          <a:noFill/>
        </p:spPr>
        <p:txBody>
          <a:bodyPr wrap="none" rtlCol="0">
            <a:spAutoFit/>
          </a:bodyPr>
          <a:lstStyle/>
          <a:p>
            <a:r>
              <a:rPr lang="en-US" sz="4000" dirty="0">
                <a:latin typeface="Century Gothic" panose="020B0502020202020204" pitchFamily="34" charset="0"/>
              </a:rPr>
              <a:t>Gap Junctions: Electrical Properties</a:t>
            </a:r>
          </a:p>
        </p:txBody>
      </p:sp>
      <p:grpSp>
        <p:nvGrpSpPr>
          <p:cNvPr id="23" name="Group 22">
            <a:extLst>
              <a:ext uri="{FF2B5EF4-FFF2-40B4-BE49-F238E27FC236}">
                <a16:creationId xmlns:a16="http://schemas.microsoft.com/office/drawing/2014/main" id="{364D6147-A55B-40D8-BF61-C7BDC4D7CCC0}"/>
              </a:ext>
            </a:extLst>
          </p:cNvPr>
          <p:cNvGrpSpPr/>
          <p:nvPr/>
        </p:nvGrpSpPr>
        <p:grpSpPr>
          <a:xfrm>
            <a:off x="1660150" y="4526066"/>
            <a:ext cx="2460169" cy="2192413"/>
            <a:chOff x="550986" y="2366421"/>
            <a:chExt cx="3833446" cy="3831550"/>
          </a:xfrm>
        </p:grpSpPr>
        <p:sp>
          <p:nvSpPr>
            <p:cNvPr id="6" name="Oval 5">
              <a:extLst>
                <a:ext uri="{FF2B5EF4-FFF2-40B4-BE49-F238E27FC236}">
                  <a16:creationId xmlns:a16="http://schemas.microsoft.com/office/drawing/2014/main" id="{AF4C0661-28DA-4077-9EA2-F664AAC98AB9}"/>
                </a:ext>
              </a:extLst>
            </p:cNvPr>
            <p:cNvSpPr/>
            <p:nvPr/>
          </p:nvSpPr>
          <p:spPr>
            <a:xfrm>
              <a:off x="3616290" y="4065673"/>
              <a:ext cx="679940" cy="83233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
              <a:extLst>
                <a:ext uri="{FF2B5EF4-FFF2-40B4-BE49-F238E27FC236}">
                  <a16:creationId xmlns:a16="http://schemas.microsoft.com/office/drawing/2014/main" id="{8D18A9E5-C6C4-4010-938F-DB29CB566076}"/>
                </a:ext>
              </a:extLst>
            </p:cNvPr>
            <p:cNvSpPr/>
            <p:nvPr/>
          </p:nvSpPr>
          <p:spPr>
            <a:xfrm>
              <a:off x="550986" y="2366421"/>
              <a:ext cx="3833446" cy="3831550"/>
            </a:xfrm>
            <a:custGeom>
              <a:avLst/>
              <a:gdLst>
                <a:gd name="connsiteX0" fmla="*/ 339969 w 3248272"/>
                <a:gd name="connsiteY0" fmla="*/ 1583181 h 3748305"/>
                <a:gd name="connsiteX1" fmla="*/ 2180493 w 3248272"/>
                <a:gd name="connsiteY1" fmla="*/ 1606628 h 3748305"/>
                <a:gd name="connsiteX2" fmla="*/ 2543908 w 3248272"/>
                <a:gd name="connsiteY2" fmla="*/ 47458 h 3748305"/>
                <a:gd name="connsiteX3" fmla="*/ 3247293 w 3248272"/>
                <a:gd name="connsiteY3" fmla="*/ 3681612 h 3748305"/>
                <a:gd name="connsiteX4" fmla="*/ 2379785 w 3248272"/>
                <a:gd name="connsiteY4" fmla="*/ 2392074 h 3748305"/>
                <a:gd name="connsiteX5" fmla="*/ 0 w 3248272"/>
                <a:gd name="connsiteY5" fmla="*/ 2263120 h 3748305"/>
                <a:gd name="connsiteX0" fmla="*/ 339969 w 3269630"/>
                <a:gd name="connsiteY0" fmla="*/ 1606141 h 3772344"/>
                <a:gd name="connsiteX1" fmla="*/ 2180493 w 3269630"/>
                <a:gd name="connsiteY1" fmla="*/ 1629588 h 3772344"/>
                <a:gd name="connsiteX2" fmla="*/ 2942493 w 3269630"/>
                <a:gd name="connsiteY2" fmla="*/ 46972 h 3772344"/>
                <a:gd name="connsiteX3" fmla="*/ 3247293 w 3269630"/>
                <a:gd name="connsiteY3" fmla="*/ 3704572 h 3772344"/>
                <a:gd name="connsiteX4" fmla="*/ 2379785 w 3269630"/>
                <a:gd name="connsiteY4" fmla="*/ 2415034 h 3772344"/>
                <a:gd name="connsiteX5" fmla="*/ 0 w 3269630"/>
                <a:gd name="connsiteY5" fmla="*/ 2286080 h 3772344"/>
                <a:gd name="connsiteX0" fmla="*/ 339969 w 3280835"/>
                <a:gd name="connsiteY0" fmla="*/ 1606141 h 3772344"/>
                <a:gd name="connsiteX1" fmla="*/ 2180493 w 3280835"/>
                <a:gd name="connsiteY1" fmla="*/ 1629588 h 3772344"/>
                <a:gd name="connsiteX2" fmla="*/ 2942493 w 3280835"/>
                <a:gd name="connsiteY2" fmla="*/ 46972 h 3772344"/>
                <a:gd name="connsiteX3" fmla="*/ 3247293 w 3280835"/>
                <a:gd name="connsiteY3" fmla="*/ 3704572 h 3772344"/>
                <a:gd name="connsiteX4" fmla="*/ 2192216 w 3280835"/>
                <a:gd name="connsiteY4" fmla="*/ 2415034 h 3772344"/>
                <a:gd name="connsiteX5" fmla="*/ 0 w 3280835"/>
                <a:gd name="connsiteY5" fmla="*/ 2286080 h 3772344"/>
                <a:gd name="connsiteX0" fmla="*/ 339969 w 3082145"/>
                <a:gd name="connsiteY0" fmla="*/ 1607950 h 3819542"/>
                <a:gd name="connsiteX1" fmla="*/ 2180493 w 3082145"/>
                <a:gd name="connsiteY1" fmla="*/ 1631397 h 3819542"/>
                <a:gd name="connsiteX2" fmla="*/ 2942493 w 3082145"/>
                <a:gd name="connsiteY2" fmla="*/ 48781 h 3819542"/>
                <a:gd name="connsiteX3" fmla="*/ 3012832 w 3082145"/>
                <a:gd name="connsiteY3" fmla="*/ 3753273 h 3819542"/>
                <a:gd name="connsiteX4" fmla="*/ 2192216 w 3082145"/>
                <a:gd name="connsiteY4" fmla="*/ 2416843 h 3819542"/>
                <a:gd name="connsiteX5" fmla="*/ 0 w 3082145"/>
                <a:gd name="connsiteY5" fmla="*/ 2287889 h 3819542"/>
                <a:gd name="connsiteX0" fmla="*/ 339969 w 3109678"/>
                <a:gd name="connsiteY0" fmla="*/ 1619426 h 3831550"/>
                <a:gd name="connsiteX1" fmla="*/ 2180493 w 3109678"/>
                <a:gd name="connsiteY1" fmla="*/ 1642873 h 3831550"/>
                <a:gd name="connsiteX2" fmla="*/ 3001109 w 3109678"/>
                <a:gd name="connsiteY2" fmla="*/ 48534 h 3831550"/>
                <a:gd name="connsiteX3" fmla="*/ 3012832 w 3109678"/>
                <a:gd name="connsiteY3" fmla="*/ 3764749 h 3831550"/>
                <a:gd name="connsiteX4" fmla="*/ 2192216 w 3109678"/>
                <a:gd name="connsiteY4" fmla="*/ 2428319 h 3831550"/>
                <a:gd name="connsiteX5" fmla="*/ 0 w 3109678"/>
                <a:gd name="connsiteY5" fmla="*/ 2299365 h 383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9678" h="3831550">
                  <a:moveTo>
                    <a:pt x="339969" y="1619426"/>
                  </a:moveTo>
                  <a:cubicBezTo>
                    <a:pt x="1076569" y="1759126"/>
                    <a:pt x="1736970" y="1904688"/>
                    <a:pt x="2180493" y="1642873"/>
                  </a:cubicBezTo>
                  <a:cubicBezTo>
                    <a:pt x="2624016" y="1381058"/>
                    <a:pt x="2862386" y="-305112"/>
                    <a:pt x="3001109" y="48534"/>
                  </a:cubicBezTo>
                  <a:cubicBezTo>
                    <a:pt x="3139832" y="402180"/>
                    <a:pt x="3147647" y="3368118"/>
                    <a:pt x="3012832" y="3764749"/>
                  </a:cubicBezTo>
                  <a:cubicBezTo>
                    <a:pt x="2878017" y="4161380"/>
                    <a:pt x="2694355" y="2672550"/>
                    <a:pt x="2192216" y="2428319"/>
                  </a:cubicBezTo>
                  <a:cubicBezTo>
                    <a:pt x="1690077" y="2184088"/>
                    <a:pt x="919285" y="2245634"/>
                    <a:pt x="0" y="229936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8A4030-9F88-449F-9600-01DDBEB20350}"/>
                </a:ext>
              </a:extLst>
            </p:cNvPr>
            <p:cNvSpPr/>
            <p:nvPr/>
          </p:nvSpPr>
          <p:spPr>
            <a:xfrm>
              <a:off x="3740603" y="4362023"/>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2D0878-D7EB-4B69-B7D4-8C4A605EC7E3}"/>
                </a:ext>
              </a:extLst>
            </p:cNvPr>
            <p:cNvSpPr/>
            <p:nvPr/>
          </p:nvSpPr>
          <p:spPr>
            <a:xfrm>
              <a:off x="3864916" y="4339163"/>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2E447E-6B1A-4A46-9CBB-AC13F941EE01}"/>
                </a:ext>
              </a:extLst>
            </p:cNvPr>
            <p:cNvSpPr/>
            <p:nvPr/>
          </p:nvSpPr>
          <p:spPr>
            <a:xfrm>
              <a:off x="3842056" y="4481842"/>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BC687D-A562-4858-999D-6A37BF6581DB}"/>
                </a:ext>
              </a:extLst>
            </p:cNvPr>
            <p:cNvSpPr/>
            <p:nvPr/>
          </p:nvSpPr>
          <p:spPr>
            <a:xfrm>
              <a:off x="3989229" y="4362022"/>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D4FFEDB-4988-4D65-ACE8-BEF236419192}"/>
                </a:ext>
              </a:extLst>
            </p:cNvPr>
            <p:cNvSpPr/>
            <p:nvPr/>
          </p:nvSpPr>
          <p:spPr>
            <a:xfrm>
              <a:off x="3966369" y="4501085"/>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C11A28-B3EB-41A9-950A-DFAA898F3AB5}"/>
                </a:ext>
              </a:extLst>
            </p:cNvPr>
            <p:cNvSpPr/>
            <p:nvPr/>
          </p:nvSpPr>
          <p:spPr>
            <a:xfrm>
              <a:off x="3887775" y="4635512"/>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0B2FCD-72F7-4674-8701-BBE4667551E0}"/>
                </a:ext>
              </a:extLst>
            </p:cNvPr>
            <p:cNvSpPr/>
            <p:nvPr/>
          </p:nvSpPr>
          <p:spPr>
            <a:xfrm>
              <a:off x="4034948" y="4681230"/>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200A6BE-162E-46FE-A25D-D688BCCD0F74}"/>
                </a:ext>
              </a:extLst>
            </p:cNvPr>
            <p:cNvSpPr/>
            <p:nvPr/>
          </p:nvSpPr>
          <p:spPr>
            <a:xfrm>
              <a:off x="4113541" y="4436123"/>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2FD0F58-92E0-4721-B626-3E786ED3F08C}"/>
                </a:ext>
              </a:extLst>
            </p:cNvPr>
            <p:cNvSpPr/>
            <p:nvPr/>
          </p:nvSpPr>
          <p:spPr>
            <a:xfrm>
              <a:off x="3975896" y="4232044"/>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C248AFD-5AEB-4F81-97AF-7906434A3684}"/>
                </a:ext>
              </a:extLst>
            </p:cNvPr>
            <p:cNvSpPr/>
            <p:nvPr/>
          </p:nvSpPr>
          <p:spPr>
            <a:xfrm>
              <a:off x="4123871" y="4546804"/>
              <a:ext cx="45719" cy="45719"/>
            </a:xfrm>
            <a:prstGeom prst="ellipse">
              <a:avLst/>
            </a:prstGeom>
            <a:solidFill>
              <a:srgbClr val="FF0000"/>
            </a:solidFill>
            <a:ln>
              <a:solidFill>
                <a:srgbClr val="FF0000"/>
              </a:solidFill>
            </a:ln>
            <a:scene3d>
              <a:camera prst="orthographicFront"/>
              <a:lightRig rig="threePt" dir="t"/>
            </a:scene3d>
            <a:sp3d>
              <a:bevelT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1D784E5-C6D3-4B5E-9C0C-607E5D1FDA62}"/>
              </a:ext>
            </a:extLst>
          </p:cNvPr>
          <p:cNvGrpSpPr/>
          <p:nvPr/>
        </p:nvGrpSpPr>
        <p:grpSpPr>
          <a:xfrm>
            <a:off x="4668281" y="2217051"/>
            <a:ext cx="1645920" cy="2549923"/>
            <a:chOff x="6340407" y="2130027"/>
            <a:chExt cx="1645920" cy="2549923"/>
          </a:xfrm>
        </p:grpSpPr>
        <p:sp>
          <p:nvSpPr>
            <p:cNvPr id="25" name="Freeform: Shape 24">
              <a:extLst>
                <a:ext uri="{FF2B5EF4-FFF2-40B4-BE49-F238E27FC236}">
                  <a16:creationId xmlns:a16="http://schemas.microsoft.com/office/drawing/2014/main" id="{87D588D1-2B1A-4C81-BE43-185885CC0017}"/>
                </a:ext>
              </a:extLst>
            </p:cNvPr>
            <p:cNvSpPr/>
            <p:nvPr/>
          </p:nvSpPr>
          <p:spPr>
            <a:xfrm>
              <a:off x="6907935" y="3759200"/>
              <a:ext cx="471168" cy="920750"/>
            </a:xfrm>
            <a:custGeom>
              <a:avLst/>
              <a:gdLst>
                <a:gd name="connsiteX0" fmla="*/ 308234 w 486050"/>
                <a:gd name="connsiteY0" fmla="*/ 0 h 920750"/>
                <a:gd name="connsiteX1" fmla="*/ 3434 w 486050"/>
                <a:gd name="connsiteY1" fmla="*/ 304800 h 920750"/>
                <a:gd name="connsiteX2" fmla="*/ 486034 w 486050"/>
                <a:gd name="connsiteY2" fmla="*/ 603250 h 920750"/>
                <a:gd name="connsiteX3" fmla="*/ 22484 w 486050"/>
                <a:gd name="connsiteY3" fmla="*/ 768350 h 920750"/>
                <a:gd name="connsiteX4" fmla="*/ 365384 w 486050"/>
                <a:gd name="connsiteY4" fmla="*/ 920750 h 920750"/>
                <a:gd name="connsiteX0" fmla="*/ 308234 w 486050"/>
                <a:gd name="connsiteY0" fmla="*/ 0 h 920750"/>
                <a:gd name="connsiteX1" fmla="*/ 3434 w 486050"/>
                <a:gd name="connsiteY1" fmla="*/ 304800 h 920750"/>
                <a:gd name="connsiteX2" fmla="*/ 486034 w 486050"/>
                <a:gd name="connsiteY2" fmla="*/ 603250 h 920750"/>
                <a:gd name="connsiteX3" fmla="*/ 22484 w 486050"/>
                <a:gd name="connsiteY3" fmla="*/ 768350 h 920750"/>
                <a:gd name="connsiteX4" fmla="*/ 365384 w 486050"/>
                <a:gd name="connsiteY4" fmla="*/ 920750 h 920750"/>
                <a:gd name="connsiteX0" fmla="*/ 287281 w 465410"/>
                <a:gd name="connsiteY0" fmla="*/ 0 h 920750"/>
                <a:gd name="connsiteX1" fmla="*/ 78922 w 465410"/>
                <a:gd name="connsiteY1" fmla="*/ 254794 h 920750"/>
                <a:gd name="connsiteX2" fmla="*/ 465081 w 465410"/>
                <a:gd name="connsiteY2" fmla="*/ 603250 h 920750"/>
                <a:gd name="connsiteX3" fmla="*/ 1531 w 465410"/>
                <a:gd name="connsiteY3" fmla="*/ 768350 h 920750"/>
                <a:gd name="connsiteX4" fmla="*/ 344431 w 465410"/>
                <a:gd name="connsiteY4" fmla="*/ 920750 h 920750"/>
                <a:gd name="connsiteX0" fmla="*/ 287281 w 465413"/>
                <a:gd name="connsiteY0" fmla="*/ 0 h 920750"/>
                <a:gd name="connsiteX1" fmla="*/ 271405 w 465413"/>
                <a:gd name="connsiteY1" fmla="*/ 156766 h 920750"/>
                <a:gd name="connsiteX2" fmla="*/ 78922 w 465413"/>
                <a:gd name="connsiteY2" fmla="*/ 254794 h 920750"/>
                <a:gd name="connsiteX3" fmla="*/ 465081 w 465413"/>
                <a:gd name="connsiteY3" fmla="*/ 603250 h 920750"/>
                <a:gd name="connsiteX4" fmla="*/ 1531 w 465413"/>
                <a:gd name="connsiteY4" fmla="*/ 768350 h 920750"/>
                <a:gd name="connsiteX5" fmla="*/ 344431 w 465413"/>
                <a:gd name="connsiteY5" fmla="*/ 920750 h 920750"/>
                <a:gd name="connsiteX0" fmla="*/ 289212 w 537546"/>
                <a:gd name="connsiteY0" fmla="*/ 0 h 920750"/>
                <a:gd name="connsiteX1" fmla="*/ 273336 w 537546"/>
                <a:gd name="connsiteY1" fmla="*/ 156766 h 920750"/>
                <a:gd name="connsiteX2" fmla="*/ 80853 w 537546"/>
                <a:gd name="connsiteY2" fmla="*/ 254794 h 920750"/>
                <a:gd name="connsiteX3" fmla="*/ 537259 w 537546"/>
                <a:gd name="connsiteY3" fmla="*/ 429418 h 920750"/>
                <a:gd name="connsiteX4" fmla="*/ 3462 w 537546"/>
                <a:gd name="connsiteY4" fmla="*/ 768350 h 920750"/>
                <a:gd name="connsiteX5" fmla="*/ 346362 w 537546"/>
                <a:gd name="connsiteY5" fmla="*/ 920750 h 920750"/>
                <a:gd name="connsiteX0" fmla="*/ 223980 w 472032"/>
                <a:gd name="connsiteY0" fmla="*/ 0 h 920750"/>
                <a:gd name="connsiteX1" fmla="*/ 208104 w 472032"/>
                <a:gd name="connsiteY1" fmla="*/ 156766 h 920750"/>
                <a:gd name="connsiteX2" fmla="*/ 15621 w 472032"/>
                <a:gd name="connsiteY2" fmla="*/ 254794 h 920750"/>
                <a:gd name="connsiteX3" fmla="*/ 472027 w 472032"/>
                <a:gd name="connsiteY3" fmla="*/ 429418 h 920750"/>
                <a:gd name="connsiteX4" fmla="*/ 4905 w 472032"/>
                <a:gd name="connsiteY4" fmla="*/ 608806 h 920750"/>
                <a:gd name="connsiteX5" fmla="*/ 281130 w 472032"/>
                <a:gd name="connsiteY5" fmla="*/ 920750 h 920750"/>
                <a:gd name="connsiteX0" fmla="*/ 223116 w 471168"/>
                <a:gd name="connsiteY0" fmla="*/ 0 h 920750"/>
                <a:gd name="connsiteX1" fmla="*/ 207240 w 471168"/>
                <a:gd name="connsiteY1" fmla="*/ 156766 h 920750"/>
                <a:gd name="connsiteX2" fmla="*/ 14757 w 471168"/>
                <a:gd name="connsiteY2" fmla="*/ 254794 h 920750"/>
                <a:gd name="connsiteX3" fmla="*/ 471163 w 471168"/>
                <a:gd name="connsiteY3" fmla="*/ 429418 h 920750"/>
                <a:gd name="connsiteX4" fmla="*/ 4041 w 471168"/>
                <a:gd name="connsiteY4" fmla="*/ 608806 h 920750"/>
                <a:gd name="connsiteX5" fmla="*/ 246531 w 471168"/>
                <a:gd name="connsiteY5" fmla="*/ 696119 h 920750"/>
                <a:gd name="connsiteX6" fmla="*/ 280266 w 471168"/>
                <a:gd name="connsiteY6" fmla="*/ 920750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168" h="920750">
                  <a:moveTo>
                    <a:pt x="223116" y="0"/>
                  </a:moveTo>
                  <a:cubicBezTo>
                    <a:pt x="201023" y="14618"/>
                    <a:pt x="241967" y="114300"/>
                    <a:pt x="207240" y="156766"/>
                  </a:cubicBezTo>
                  <a:cubicBezTo>
                    <a:pt x="172514" y="199232"/>
                    <a:pt x="-29230" y="209352"/>
                    <a:pt x="14757" y="254794"/>
                  </a:cubicBezTo>
                  <a:cubicBezTo>
                    <a:pt x="58744" y="300236"/>
                    <a:pt x="472949" y="370416"/>
                    <a:pt x="471163" y="429418"/>
                  </a:cubicBezTo>
                  <a:cubicBezTo>
                    <a:pt x="469377" y="488420"/>
                    <a:pt x="41480" y="564356"/>
                    <a:pt x="4041" y="608806"/>
                  </a:cubicBezTo>
                  <a:cubicBezTo>
                    <a:pt x="-33398" y="653256"/>
                    <a:pt x="200494" y="644128"/>
                    <a:pt x="246531" y="696119"/>
                  </a:cubicBezTo>
                  <a:cubicBezTo>
                    <a:pt x="292568" y="748110"/>
                    <a:pt x="237536" y="887677"/>
                    <a:pt x="280266" y="9207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B4C80C0-FFA3-4DE8-A693-32922C519ADE}"/>
                </a:ext>
              </a:extLst>
            </p:cNvPr>
            <p:cNvSpPr/>
            <p:nvPr/>
          </p:nvSpPr>
          <p:spPr>
            <a:xfrm>
              <a:off x="6340407" y="2130027"/>
              <a:ext cx="1645920" cy="1645920"/>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3">
            <a:extLst>
              <a:ext uri="{FF2B5EF4-FFF2-40B4-BE49-F238E27FC236}">
                <a16:creationId xmlns:a16="http://schemas.microsoft.com/office/drawing/2014/main" id="{4FB89F39-14FB-403E-A3BC-C6BFBDA0101D}"/>
              </a:ext>
            </a:extLst>
          </p:cNvPr>
          <p:cNvSpPr/>
          <p:nvPr/>
        </p:nvSpPr>
        <p:spPr>
          <a:xfrm>
            <a:off x="4668281" y="4683763"/>
            <a:ext cx="1645920" cy="1645920"/>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D03BC247-6AB5-4DE7-BACC-2F6CCB7E4FE4}"/>
              </a:ext>
            </a:extLst>
          </p:cNvPr>
          <p:cNvGrpSpPr/>
          <p:nvPr/>
        </p:nvGrpSpPr>
        <p:grpSpPr>
          <a:xfrm>
            <a:off x="7355504" y="2555945"/>
            <a:ext cx="4720381" cy="707886"/>
            <a:chOff x="7355504" y="2555945"/>
            <a:chExt cx="4720381" cy="707886"/>
          </a:xfrm>
        </p:grpSpPr>
        <p:sp>
          <p:nvSpPr>
            <p:cNvPr id="28" name="Oval 27">
              <a:extLst>
                <a:ext uri="{FF2B5EF4-FFF2-40B4-BE49-F238E27FC236}">
                  <a16:creationId xmlns:a16="http://schemas.microsoft.com/office/drawing/2014/main" id="{143069C2-8711-425E-AC50-C47A1D026067}"/>
                </a:ext>
              </a:extLst>
            </p:cNvPr>
            <p:cNvSpPr/>
            <p:nvPr/>
          </p:nvSpPr>
          <p:spPr>
            <a:xfrm>
              <a:off x="7355504" y="2664387"/>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7B62A75-7845-4238-AB8D-98D4BCE1FACC}"/>
                </a:ext>
              </a:extLst>
            </p:cNvPr>
            <p:cNvSpPr txBox="1"/>
            <p:nvPr/>
          </p:nvSpPr>
          <p:spPr>
            <a:xfrm>
              <a:off x="7611716" y="2555945"/>
              <a:ext cx="4464169" cy="707886"/>
            </a:xfrm>
            <a:prstGeom prst="rect">
              <a:avLst/>
            </a:prstGeom>
            <a:noFill/>
          </p:spPr>
          <p:txBody>
            <a:bodyPr wrap="square" rtlCol="0">
              <a:spAutoFit/>
            </a:bodyPr>
            <a:lstStyle/>
            <a:p>
              <a:r>
                <a:rPr lang="en-US" sz="2000" dirty="0">
                  <a:latin typeface="Century Gothic" panose="020B0502020202020204" pitchFamily="34" charset="0"/>
                </a:rPr>
                <a:t>Electrically coupled cells usually have a higher firing threshold.</a:t>
              </a:r>
            </a:p>
          </p:txBody>
        </p:sp>
      </p:grpSp>
      <p:grpSp>
        <p:nvGrpSpPr>
          <p:cNvPr id="35" name="Group 34">
            <a:extLst>
              <a:ext uri="{FF2B5EF4-FFF2-40B4-BE49-F238E27FC236}">
                <a16:creationId xmlns:a16="http://schemas.microsoft.com/office/drawing/2014/main" id="{4093E63D-52C1-4190-B582-4B51A365F810}"/>
              </a:ext>
            </a:extLst>
          </p:cNvPr>
          <p:cNvGrpSpPr/>
          <p:nvPr/>
        </p:nvGrpSpPr>
        <p:grpSpPr>
          <a:xfrm>
            <a:off x="7355504" y="3681543"/>
            <a:ext cx="3763904" cy="707886"/>
            <a:chOff x="7355504" y="3681543"/>
            <a:chExt cx="3763904" cy="707886"/>
          </a:xfrm>
        </p:grpSpPr>
        <p:sp>
          <p:nvSpPr>
            <p:cNvPr id="30" name="TextBox 29">
              <a:extLst>
                <a:ext uri="{FF2B5EF4-FFF2-40B4-BE49-F238E27FC236}">
                  <a16:creationId xmlns:a16="http://schemas.microsoft.com/office/drawing/2014/main" id="{707DCAB2-507B-41D8-BBEC-2A13703D8243}"/>
                </a:ext>
              </a:extLst>
            </p:cNvPr>
            <p:cNvSpPr txBox="1"/>
            <p:nvPr/>
          </p:nvSpPr>
          <p:spPr>
            <a:xfrm>
              <a:off x="7611716" y="3681543"/>
              <a:ext cx="3507692" cy="707886"/>
            </a:xfrm>
            <a:prstGeom prst="rect">
              <a:avLst/>
            </a:prstGeom>
            <a:noFill/>
          </p:spPr>
          <p:txBody>
            <a:bodyPr wrap="none" rtlCol="0">
              <a:spAutoFit/>
            </a:bodyPr>
            <a:lstStyle/>
            <a:p>
              <a:r>
                <a:rPr lang="en-US" sz="2000" dirty="0">
                  <a:latin typeface="Century Gothic" panose="020B0502020202020204" pitchFamily="34" charset="0"/>
                </a:rPr>
                <a:t>But when they fire, they do</a:t>
              </a:r>
            </a:p>
            <a:p>
              <a:r>
                <a:rPr lang="en-US" sz="2000" dirty="0">
                  <a:latin typeface="Century Gothic" panose="020B0502020202020204" pitchFamily="34" charset="0"/>
                </a:rPr>
                <a:t>so synchronously.</a:t>
              </a:r>
            </a:p>
          </p:txBody>
        </p:sp>
        <p:sp>
          <p:nvSpPr>
            <p:cNvPr id="32" name="Oval 31">
              <a:extLst>
                <a:ext uri="{FF2B5EF4-FFF2-40B4-BE49-F238E27FC236}">
                  <a16:creationId xmlns:a16="http://schemas.microsoft.com/office/drawing/2014/main" id="{7D502CDE-0E4C-4E52-8504-2E23EEF7B723}"/>
                </a:ext>
              </a:extLst>
            </p:cNvPr>
            <p:cNvSpPr/>
            <p:nvPr/>
          </p:nvSpPr>
          <p:spPr>
            <a:xfrm>
              <a:off x="7355504" y="3797891"/>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D5B12A24-92A7-47FC-92A6-CE91266FE80A}"/>
              </a:ext>
            </a:extLst>
          </p:cNvPr>
          <p:cNvGrpSpPr/>
          <p:nvPr/>
        </p:nvGrpSpPr>
        <p:grpSpPr>
          <a:xfrm>
            <a:off x="7355504" y="4824560"/>
            <a:ext cx="3167586" cy="400110"/>
            <a:chOff x="7355504" y="4824560"/>
            <a:chExt cx="3167586" cy="400110"/>
          </a:xfrm>
        </p:grpSpPr>
        <p:sp>
          <p:nvSpPr>
            <p:cNvPr id="31" name="TextBox 30">
              <a:extLst>
                <a:ext uri="{FF2B5EF4-FFF2-40B4-BE49-F238E27FC236}">
                  <a16:creationId xmlns:a16="http://schemas.microsoft.com/office/drawing/2014/main" id="{C5DA3014-45C1-4BA4-9625-86F4DDAAD47F}"/>
                </a:ext>
              </a:extLst>
            </p:cNvPr>
            <p:cNvSpPr txBox="1"/>
            <p:nvPr/>
          </p:nvSpPr>
          <p:spPr>
            <a:xfrm>
              <a:off x="7611716" y="4824560"/>
              <a:ext cx="2911374" cy="400110"/>
            </a:xfrm>
            <a:prstGeom prst="rect">
              <a:avLst/>
            </a:prstGeom>
            <a:noFill/>
          </p:spPr>
          <p:txBody>
            <a:bodyPr wrap="none" rtlCol="0">
              <a:spAutoFit/>
            </a:bodyPr>
            <a:lstStyle/>
            <a:p>
              <a:r>
                <a:rPr lang="en-US" sz="2000" dirty="0">
                  <a:latin typeface="Century Gothic" panose="020B0502020202020204" pitchFamily="34" charset="0"/>
                </a:rPr>
                <a:t>And often explosively.</a:t>
              </a:r>
            </a:p>
          </p:txBody>
        </p:sp>
        <p:sp>
          <p:nvSpPr>
            <p:cNvPr id="33" name="Oval 32">
              <a:extLst>
                <a:ext uri="{FF2B5EF4-FFF2-40B4-BE49-F238E27FC236}">
                  <a16:creationId xmlns:a16="http://schemas.microsoft.com/office/drawing/2014/main" id="{0D718808-2C78-444D-8B4F-34B3E50D47F2}"/>
                </a:ext>
              </a:extLst>
            </p:cNvPr>
            <p:cNvSpPr/>
            <p:nvPr/>
          </p:nvSpPr>
          <p:spPr>
            <a:xfrm>
              <a:off x="7355504" y="493139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B3D5015A-E234-498D-BAC9-CF1A6BEA7EC0}"/>
              </a:ext>
            </a:extLst>
          </p:cNvPr>
          <p:cNvSpPr/>
          <p:nvPr/>
        </p:nvSpPr>
        <p:spPr>
          <a:xfrm>
            <a:off x="7690775" y="5114275"/>
            <a:ext cx="2832315" cy="923330"/>
          </a:xfrm>
          <a:prstGeom prst="rect">
            <a:avLst/>
          </a:prstGeom>
          <a:noFill/>
        </p:spPr>
        <p:txBody>
          <a:bodyPr wrap="none" lIns="91440" tIns="45720" rIns="91440" bIns="45720">
            <a:spAutoFit/>
          </a:bodyPr>
          <a:lstStyle/>
          <a:p>
            <a:pPr algn="ctr"/>
            <a:r>
              <a:rPr lang="en-US" sz="5400" b="1" dirty="0">
                <a:ln w="6600">
                  <a:solidFill>
                    <a:srgbClr val="7030A0"/>
                  </a:solidFill>
                  <a:prstDash val="solid"/>
                </a:ln>
                <a:solidFill>
                  <a:srgbClr val="7030A0"/>
                </a:solidFill>
                <a:effectLst>
                  <a:outerShdw dist="38100" dir="2700000" algn="tl" rotWithShape="0">
                    <a:schemeClr val="accent2"/>
                  </a:outerShdw>
                </a:effectLst>
              </a:rPr>
              <a:t>Kapow!!!</a:t>
            </a:r>
          </a:p>
        </p:txBody>
      </p:sp>
      <p:sp>
        <p:nvSpPr>
          <p:cNvPr id="38" name="Rectangle 37">
            <a:extLst>
              <a:ext uri="{FF2B5EF4-FFF2-40B4-BE49-F238E27FC236}">
                <a16:creationId xmlns:a16="http://schemas.microsoft.com/office/drawing/2014/main" id="{6D62C7AB-58E5-48D6-ABFD-F07F323A2DF3}"/>
              </a:ext>
            </a:extLst>
          </p:cNvPr>
          <p:cNvSpPr/>
          <p:nvPr/>
        </p:nvSpPr>
        <p:spPr>
          <a:xfrm>
            <a:off x="443697" y="2294162"/>
            <a:ext cx="296113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Pop Quiz!</a:t>
            </a:r>
          </a:p>
        </p:txBody>
      </p:sp>
    </p:spTree>
    <p:extLst>
      <p:ext uri="{BB962C8B-B14F-4D97-AF65-F5344CB8AC3E}">
        <p14:creationId xmlns:p14="http://schemas.microsoft.com/office/powerpoint/2010/main" val="371925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style.rotation</p:attrName>
                                        </p:attrNameLst>
                                      </p:cBhvr>
                                      <p:tavLst>
                                        <p:tav tm="0">
                                          <p:val>
                                            <p:fltVal val="720"/>
                                          </p:val>
                                        </p:tav>
                                        <p:tav tm="100000">
                                          <p:val>
                                            <p:fltVal val="0"/>
                                          </p:val>
                                        </p:tav>
                                      </p:tavLst>
                                    </p:anim>
                                    <p:anim calcmode="lin" valueType="num">
                                      <p:cBhvr>
                                        <p:cTn id="9" dur="2000" fill="hold"/>
                                        <p:tgtEl>
                                          <p:spTgt spid="38"/>
                                        </p:tgtEl>
                                        <p:attrNameLst>
                                          <p:attrName>ppt_h</p:attrName>
                                        </p:attrNameLst>
                                      </p:cBhvr>
                                      <p:tavLst>
                                        <p:tav tm="0">
                                          <p:val>
                                            <p:fltVal val="0"/>
                                          </p:val>
                                        </p:tav>
                                        <p:tav tm="100000">
                                          <p:val>
                                            <p:strVal val="#ppt_h"/>
                                          </p:val>
                                        </p:tav>
                                      </p:tavLst>
                                    </p:anim>
                                    <p:anim calcmode="lin" valueType="num">
                                      <p:cBhvr>
                                        <p:cTn id="1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dissolv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dissolv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dissolv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dissolv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000"/>
                                        <p:tgtEl>
                                          <p:spTgt spid="37"/>
                                        </p:tgtEl>
                                      </p:cBhvr>
                                    </p:animEffect>
                                    <p:anim calcmode="lin" valueType="num">
                                      <p:cBhvr>
                                        <p:cTn id="36" dur="2000" fill="hold"/>
                                        <p:tgtEl>
                                          <p:spTgt spid="37"/>
                                        </p:tgtEl>
                                        <p:attrNameLst>
                                          <p:attrName>style.rotation</p:attrName>
                                        </p:attrNameLst>
                                      </p:cBhvr>
                                      <p:tavLst>
                                        <p:tav tm="0">
                                          <p:val>
                                            <p:fltVal val="720"/>
                                          </p:val>
                                        </p:tav>
                                        <p:tav tm="100000">
                                          <p:val>
                                            <p:fltVal val="0"/>
                                          </p:val>
                                        </p:tav>
                                      </p:tavLst>
                                    </p:anim>
                                    <p:anim calcmode="lin" valueType="num">
                                      <p:cBhvr>
                                        <p:cTn id="37" dur="2000" fill="hold"/>
                                        <p:tgtEl>
                                          <p:spTgt spid="37"/>
                                        </p:tgtEl>
                                        <p:attrNameLst>
                                          <p:attrName>ppt_h</p:attrName>
                                        </p:attrNameLst>
                                      </p:cBhvr>
                                      <p:tavLst>
                                        <p:tav tm="0">
                                          <p:val>
                                            <p:fltVal val="0"/>
                                          </p:val>
                                        </p:tav>
                                        <p:tav tm="100000">
                                          <p:val>
                                            <p:strVal val="#ppt_h"/>
                                          </p:val>
                                        </p:tav>
                                      </p:tavLst>
                                    </p:anim>
                                    <p:anim calcmode="lin" valueType="num">
                                      <p:cBhvr>
                                        <p:cTn id="38"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8DBCA0-3C13-41B3-8841-B8280668C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521"/>
          <a:stretch/>
        </p:blipFill>
        <p:spPr bwMode="auto">
          <a:xfrm>
            <a:off x="1308894" y="2068940"/>
            <a:ext cx="4545806" cy="4368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a:extLst>
              <a:ext uri="{FF2B5EF4-FFF2-40B4-BE49-F238E27FC236}">
                <a16:creationId xmlns:a16="http://schemas.microsoft.com/office/drawing/2014/main" id="{E1998095-DDFE-419B-94AA-27E702A2889B}"/>
              </a:ext>
            </a:extLst>
          </p:cNvPr>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dirty="0">
                <a:solidFill>
                  <a:schemeClr val="tx1"/>
                </a:solidFill>
              </a:rPr>
              <a:t>Trends in Neurosciences</a:t>
            </a:r>
            <a:r>
              <a:rPr lang="en-US" altLang="en-US" sz="900" dirty="0">
                <a:solidFill>
                  <a:schemeClr val="tx1"/>
                </a:solidFill>
              </a:rPr>
              <a:t> 2005 28, 304-309DOI: (10.1016/j.tins.2005.04.001) </a:t>
            </a:r>
          </a:p>
        </p:txBody>
      </p:sp>
      <p:sp>
        <p:nvSpPr>
          <p:cNvPr id="4" name="TextBox 3">
            <a:extLst>
              <a:ext uri="{FF2B5EF4-FFF2-40B4-BE49-F238E27FC236}">
                <a16:creationId xmlns:a16="http://schemas.microsoft.com/office/drawing/2014/main" id="{0EBB0AD0-5A6B-4347-A9C0-65A7E9E70906}"/>
              </a:ext>
            </a:extLst>
          </p:cNvPr>
          <p:cNvSpPr txBox="1"/>
          <p:nvPr/>
        </p:nvSpPr>
        <p:spPr>
          <a:xfrm>
            <a:off x="1924263" y="515151"/>
            <a:ext cx="8927444" cy="707886"/>
          </a:xfrm>
          <a:prstGeom prst="rect">
            <a:avLst/>
          </a:prstGeom>
          <a:noFill/>
        </p:spPr>
        <p:txBody>
          <a:bodyPr wrap="none" rtlCol="0">
            <a:spAutoFit/>
          </a:bodyPr>
          <a:lstStyle/>
          <a:p>
            <a:r>
              <a:rPr lang="en-US" sz="4000" dirty="0">
                <a:latin typeface="Century Gothic" panose="020B0502020202020204" pitchFamily="34" charset="0"/>
              </a:rPr>
              <a:t>Gap Junctions: Electrical Properties</a:t>
            </a:r>
          </a:p>
        </p:txBody>
      </p:sp>
      <p:sp>
        <p:nvSpPr>
          <p:cNvPr id="5" name="TextBox 4">
            <a:extLst>
              <a:ext uri="{FF2B5EF4-FFF2-40B4-BE49-F238E27FC236}">
                <a16:creationId xmlns:a16="http://schemas.microsoft.com/office/drawing/2014/main" id="{4042B293-FD20-447A-81F0-734AFB9FC0FC}"/>
              </a:ext>
            </a:extLst>
          </p:cNvPr>
          <p:cNvSpPr txBox="1"/>
          <p:nvPr/>
        </p:nvSpPr>
        <p:spPr>
          <a:xfrm>
            <a:off x="4352010" y="1373188"/>
            <a:ext cx="4071949" cy="707886"/>
          </a:xfrm>
          <a:prstGeom prst="rect">
            <a:avLst/>
          </a:prstGeom>
          <a:noFill/>
        </p:spPr>
        <p:txBody>
          <a:bodyPr wrap="none" rtlCol="0">
            <a:spAutoFit/>
          </a:bodyPr>
          <a:lstStyle/>
          <a:p>
            <a:r>
              <a:rPr lang="en-US" sz="4000" u="sng" dirty="0">
                <a:latin typeface="Century Gothic" panose="020B0502020202020204" pitchFamily="34" charset="0"/>
              </a:rPr>
              <a:t>Synchronization</a:t>
            </a:r>
          </a:p>
        </p:txBody>
      </p:sp>
    </p:spTree>
    <p:extLst>
      <p:ext uri="{BB962C8B-B14F-4D97-AF65-F5344CB8AC3E}">
        <p14:creationId xmlns:p14="http://schemas.microsoft.com/office/powerpoint/2010/main" val="289237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8DBCA0-3C13-41B3-8841-B8280668C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894" y="2068940"/>
            <a:ext cx="9574212" cy="4368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a:extLst>
              <a:ext uri="{FF2B5EF4-FFF2-40B4-BE49-F238E27FC236}">
                <a16:creationId xmlns:a16="http://schemas.microsoft.com/office/drawing/2014/main" id="{E1998095-DDFE-419B-94AA-27E702A2889B}"/>
              </a:ext>
            </a:extLst>
          </p:cNvPr>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dirty="0">
                <a:solidFill>
                  <a:schemeClr val="tx1"/>
                </a:solidFill>
              </a:rPr>
              <a:t>Trends in Neurosciences</a:t>
            </a:r>
            <a:r>
              <a:rPr lang="en-US" altLang="en-US" sz="900" dirty="0">
                <a:solidFill>
                  <a:schemeClr val="tx1"/>
                </a:solidFill>
              </a:rPr>
              <a:t> 2005 28, 304-309DOI: (10.1016/j.tins.2005.04.001) </a:t>
            </a:r>
          </a:p>
        </p:txBody>
      </p:sp>
      <p:sp>
        <p:nvSpPr>
          <p:cNvPr id="4" name="TextBox 3">
            <a:extLst>
              <a:ext uri="{FF2B5EF4-FFF2-40B4-BE49-F238E27FC236}">
                <a16:creationId xmlns:a16="http://schemas.microsoft.com/office/drawing/2014/main" id="{0EBB0AD0-5A6B-4347-A9C0-65A7E9E70906}"/>
              </a:ext>
            </a:extLst>
          </p:cNvPr>
          <p:cNvSpPr txBox="1"/>
          <p:nvPr/>
        </p:nvSpPr>
        <p:spPr>
          <a:xfrm>
            <a:off x="1924263" y="515151"/>
            <a:ext cx="8927444" cy="707886"/>
          </a:xfrm>
          <a:prstGeom prst="rect">
            <a:avLst/>
          </a:prstGeom>
          <a:noFill/>
        </p:spPr>
        <p:txBody>
          <a:bodyPr wrap="none" rtlCol="0">
            <a:spAutoFit/>
          </a:bodyPr>
          <a:lstStyle/>
          <a:p>
            <a:r>
              <a:rPr lang="en-US" sz="4000" dirty="0">
                <a:latin typeface="Century Gothic" panose="020B0502020202020204" pitchFamily="34" charset="0"/>
              </a:rPr>
              <a:t>Gap Junctions: Electrical Properties</a:t>
            </a:r>
          </a:p>
        </p:txBody>
      </p:sp>
      <p:sp>
        <p:nvSpPr>
          <p:cNvPr id="5" name="TextBox 4">
            <a:extLst>
              <a:ext uri="{FF2B5EF4-FFF2-40B4-BE49-F238E27FC236}">
                <a16:creationId xmlns:a16="http://schemas.microsoft.com/office/drawing/2014/main" id="{4042B293-FD20-447A-81F0-734AFB9FC0FC}"/>
              </a:ext>
            </a:extLst>
          </p:cNvPr>
          <p:cNvSpPr txBox="1"/>
          <p:nvPr/>
        </p:nvSpPr>
        <p:spPr>
          <a:xfrm>
            <a:off x="4352010" y="1373188"/>
            <a:ext cx="4071949" cy="707886"/>
          </a:xfrm>
          <a:prstGeom prst="rect">
            <a:avLst/>
          </a:prstGeom>
          <a:noFill/>
        </p:spPr>
        <p:txBody>
          <a:bodyPr wrap="none" rtlCol="0">
            <a:spAutoFit/>
          </a:bodyPr>
          <a:lstStyle/>
          <a:p>
            <a:r>
              <a:rPr lang="en-US" sz="4000" u="sng" dirty="0">
                <a:latin typeface="Century Gothic" panose="020B0502020202020204" pitchFamily="34" charset="0"/>
              </a:rPr>
              <a:t>Synchronization</a:t>
            </a:r>
          </a:p>
        </p:txBody>
      </p:sp>
      <p:sp>
        <p:nvSpPr>
          <p:cNvPr id="6" name="Rectangle 5">
            <a:extLst>
              <a:ext uri="{FF2B5EF4-FFF2-40B4-BE49-F238E27FC236}">
                <a16:creationId xmlns:a16="http://schemas.microsoft.com/office/drawing/2014/main" id="{94DB73F5-27B3-445B-9EA7-A58D7F4E6693}"/>
              </a:ext>
            </a:extLst>
          </p:cNvPr>
          <p:cNvSpPr/>
          <p:nvPr/>
        </p:nvSpPr>
        <p:spPr>
          <a:xfrm>
            <a:off x="5930900" y="4318000"/>
            <a:ext cx="5029200" cy="2159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7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8DBCA0-3C13-41B3-8841-B8280668C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894" y="2068940"/>
            <a:ext cx="9574212" cy="4368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a:extLst>
              <a:ext uri="{FF2B5EF4-FFF2-40B4-BE49-F238E27FC236}">
                <a16:creationId xmlns:a16="http://schemas.microsoft.com/office/drawing/2014/main" id="{E1998095-DDFE-419B-94AA-27E702A2889B}"/>
              </a:ext>
            </a:extLst>
          </p:cNvPr>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dirty="0">
                <a:solidFill>
                  <a:schemeClr val="tx1"/>
                </a:solidFill>
              </a:rPr>
              <a:t>Trends in Neurosciences</a:t>
            </a:r>
            <a:r>
              <a:rPr lang="en-US" altLang="en-US" sz="900" dirty="0">
                <a:solidFill>
                  <a:schemeClr val="tx1"/>
                </a:solidFill>
              </a:rPr>
              <a:t> 2005 28, 304-309DOI: (10.1016/j.tins.2005.04.001) </a:t>
            </a:r>
          </a:p>
        </p:txBody>
      </p:sp>
      <p:sp>
        <p:nvSpPr>
          <p:cNvPr id="4" name="TextBox 3">
            <a:extLst>
              <a:ext uri="{FF2B5EF4-FFF2-40B4-BE49-F238E27FC236}">
                <a16:creationId xmlns:a16="http://schemas.microsoft.com/office/drawing/2014/main" id="{0EBB0AD0-5A6B-4347-A9C0-65A7E9E70906}"/>
              </a:ext>
            </a:extLst>
          </p:cNvPr>
          <p:cNvSpPr txBox="1"/>
          <p:nvPr/>
        </p:nvSpPr>
        <p:spPr>
          <a:xfrm>
            <a:off x="1924263" y="515151"/>
            <a:ext cx="8927444" cy="707886"/>
          </a:xfrm>
          <a:prstGeom prst="rect">
            <a:avLst/>
          </a:prstGeom>
          <a:noFill/>
        </p:spPr>
        <p:txBody>
          <a:bodyPr wrap="none" rtlCol="0">
            <a:spAutoFit/>
          </a:bodyPr>
          <a:lstStyle/>
          <a:p>
            <a:r>
              <a:rPr lang="en-US" sz="4000" dirty="0">
                <a:latin typeface="Century Gothic" panose="020B0502020202020204" pitchFamily="34" charset="0"/>
              </a:rPr>
              <a:t>Gap Junctions: Electrical Properties</a:t>
            </a:r>
          </a:p>
        </p:txBody>
      </p:sp>
      <p:sp>
        <p:nvSpPr>
          <p:cNvPr id="5" name="TextBox 4">
            <a:extLst>
              <a:ext uri="{FF2B5EF4-FFF2-40B4-BE49-F238E27FC236}">
                <a16:creationId xmlns:a16="http://schemas.microsoft.com/office/drawing/2014/main" id="{4042B293-FD20-447A-81F0-734AFB9FC0FC}"/>
              </a:ext>
            </a:extLst>
          </p:cNvPr>
          <p:cNvSpPr txBox="1"/>
          <p:nvPr/>
        </p:nvSpPr>
        <p:spPr>
          <a:xfrm>
            <a:off x="4352010" y="1373188"/>
            <a:ext cx="4071949" cy="707886"/>
          </a:xfrm>
          <a:prstGeom prst="rect">
            <a:avLst/>
          </a:prstGeom>
          <a:noFill/>
        </p:spPr>
        <p:txBody>
          <a:bodyPr wrap="none" rtlCol="0">
            <a:spAutoFit/>
          </a:bodyPr>
          <a:lstStyle/>
          <a:p>
            <a:r>
              <a:rPr lang="en-US" sz="4000" u="sng" dirty="0">
                <a:latin typeface="Century Gothic" panose="020B0502020202020204" pitchFamily="34" charset="0"/>
              </a:rPr>
              <a:t>Synchronization</a:t>
            </a:r>
          </a:p>
        </p:txBody>
      </p:sp>
    </p:spTree>
    <p:extLst>
      <p:ext uri="{BB962C8B-B14F-4D97-AF65-F5344CB8AC3E}">
        <p14:creationId xmlns:p14="http://schemas.microsoft.com/office/powerpoint/2010/main" val="168278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273788-821D-46CD-935F-52E8D8150263}"/>
              </a:ext>
            </a:extLst>
          </p:cNvPr>
          <p:cNvPicPr>
            <a:picLocks noChangeAspect="1"/>
          </p:cNvPicPr>
          <p:nvPr/>
        </p:nvPicPr>
        <p:blipFill rotWithShape="1">
          <a:blip r:embed="rId2">
            <a:extLst>
              <a:ext uri="{28A0092B-C50C-407E-A947-70E740481C1C}">
                <a14:useLocalDpi xmlns:a14="http://schemas.microsoft.com/office/drawing/2010/main" val="0"/>
              </a:ext>
            </a:extLst>
          </a:blip>
          <a:srcRect r="40775" b="43937"/>
          <a:stretch/>
        </p:blipFill>
        <p:spPr>
          <a:xfrm>
            <a:off x="1911350" y="999025"/>
            <a:ext cx="4464050" cy="3167730"/>
          </a:xfrm>
          <a:prstGeom prst="rect">
            <a:avLst/>
          </a:prstGeom>
        </p:spPr>
      </p:pic>
      <p:sp>
        <p:nvSpPr>
          <p:cNvPr id="2" name="Rectangle 1">
            <a:extLst>
              <a:ext uri="{FF2B5EF4-FFF2-40B4-BE49-F238E27FC236}">
                <a16:creationId xmlns:a16="http://schemas.microsoft.com/office/drawing/2014/main" id="{90317AAD-83C9-4E8A-A278-9FEEB22168B4}"/>
              </a:ext>
            </a:extLst>
          </p:cNvPr>
          <p:cNvSpPr/>
          <p:nvPr/>
        </p:nvSpPr>
        <p:spPr>
          <a:xfrm>
            <a:off x="4398300" y="320025"/>
            <a:ext cx="2832315" cy="923330"/>
          </a:xfrm>
          <a:prstGeom prst="rect">
            <a:avLst/>
          </a:prstGeom>
          <a:noFill/>
        </p:spPr>
        <p:txBody>
          <a:bodyPr wrap="none" lIns="91440" tIns="45720" rIns="91440" bIns="45720">
            <a:spAutoFit/>
          </a:bodyPr>
          <a:lstStyle/>
          <a:p>
            <a:pPr algn="ctr"/>
            <a:r>
              <a:rPr lang="en-US" sz="5400" b="1" dirty="0">
                <a:ln w="6600">
                  <a:solidFill>
                    <a:srgbClr val="7030A0"/>
                  </a:solidFill>
                  <a:prstDash val="solid"/>
                </a:ln>
                <a:solidFill>
                  <a:srgbClr val="7030A0"/>
                </a:solidFill>
                <a:effectLst>
                  <a:outerShdw dist="38100" dir="2700000" algn="tl" rotWithShape="0">
                    <a:schemeClr val="accent2"/>
                  </a:outerShdw>
                </a:effectLst>
              </a:rPr>
              <a:t>Kapow!!!</a:t>
            </a:r>
          </a:p>
        </p:txBody>
      </p:sp>
    </p:spTree>
    <p:extLst>
      <p:ext uri="{BB962C8B-B14F-4D97-AF65-F5344CB8AC3E}">
        <p14:creationId xmlns:p14="http://schemas.microsoft.com/office/powerpoint/2010/main" val="170329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273788-821D-46CD-935F-52E8D8150263}"/>
              </a:ext>
            </a:extLst>
          </p:cNvPr>
          <p:cNvPicPr>
            <a:picLocks noChangeAspect="1"/>
          </p:cNvPicPr>
          <p:nvPr/>
        </p:nvPicPr>
        <p:blipFill rotWithShape="1">
          <a:blip r:embed="rId2">
            <a:extLst>
              <a:ext uri="{28A0092B-C50C-407E-A947-70E740481C1C}">
                <a14:useLocalDpi xmlns:a14="http://schemas.microsoft.com/office/drawing/2010/main" val="0"/>
              </a:ext>
            </a:extLst>
          </a:blip>
          <a:srcRect r="40775"/>
          <a:stretch/>
        </p:blipFill>
        <p:spPr>
          <a:xfrm>
            <a:off x="1911350" y="999025"/>
            <a:ext cx="4464050" cy="5650328"/>
          </a:xfrm>
          <a:prstGeom prst="rect">
            <a:avLst/>
          </a:prstGeom>
        </p:spPr>
      </p:pic>
      <p:sp>
        <p:nvSpPr>
          <p:cNvPr id="2" name="Rectangle 1">
            <a:extLst>
              <a:ext uri="{FF2B5EF4-FFF2-40B4-BE49-F238E27FC236}">
                <a16:creationId xmlns:a16="http://schemas.microsoft.com/office/drawing/2014/main" id="{90317AAD-83C9-4E8A-A278-9FEEB22168B4}"/>
              </a:ext>
            </a:extLst>
          </p:cNvPr>
          <p:cNvSpPr/>
          <p:nvPr/>
        </p:nvSpPr>
        <p:spPr>
          <a:xfrm>
            <a:off x="4398300" y="320025"/>
            <a:ext cx="2832315" cy="923330"/>
          </a:xfrm>
          <a:prstGeom prst="rect">
            <a:avLst/>
          </a:prstGeom>
          <a:noFill/>
        </p:spPr>
        <p:txBody>
          <a:bodyPr wrap="none" lIns="91440" tIns="45720" rIns="91440" bIns="45720">
            <a:spAutoFit/>
          </a:bodyPr>
          <a:lstStyle/>
          <a:p>
            <a:pPr algn="ctr"/>
            <a:r>
              <a:rPr lang="en-US" sz="5400" b="1" dirty="0">
                <a:ln w="6600">
                  <a:solidFill>
                    <a:srgbClr val="7030A0"/>
                  </a:solidFill>
                  <a:prstDash val="solid"/>
                </a:ln>
                <a:solidFill>
                  <a:srgbClr val="7030A0"/>
                </a:solidFill>
                <a:effectLst>
                  <a:outerShdw dist="38100" dir="2700000" algn="tl" rotWithShape="0">
                    <a:schemeClr val="accent2"/>
                  </a:outerShdw>
                </a:effectLst>
              </a:rPr>
              <a:t>Kapow!!!</a:t>
            </a:r>
          </a:p>
        </p:txBody>
      </p:sp>
    </p:spTree>
    <p:extLst>
      <p:ext uri="{BB962C8B-B14F-4D97-AF65-F5344CB8AC3E}">
        <p14:creationId xmlns:p14="http://schemas.microsoft.com/office/powerpoint/2010/main" val="137850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DA0B43-E194-4626-A9C9-6933E51B7D35}"/>
              </a:ext>
            </a:extLst>
          </p:cNvPr>
          <p:cNvSpPr txBox="1"/>
          <p:nvPr/>
        </p:nvSpPr>
        <p:spPr>
          <a:xfrm>
            <a:off x="3293219" y="535708"/>
            <a:ext cx="5646097" cy="707886"/>
          </a:xfrm>
          <a:prstGeom prst="rect">
            <a:avLst/>
          </a:prstGeom>
          <a:noFill/>
        </p:spPr>
        <p:txBody>
          <a:bodyPr wrap="none" rtlCol="0">
            <a:spAutoFit/>
          </a:bodyPr>
          <a:lstStyle/>
          <a:p>
            <a:r>
              <a:rPr lang="en-US" sz="4000" dirty="0">
                <a:latin typeface="Century Gothic" panose="020B0502020202020204" pitchFamily="34" charset="0"/>
              </a:rPr>
              <a:t>Synaptic Connections</a:t>
            </a:r>
          </a:p>
        </p:txBody>
      </p:sp>
      <p:grpSp>
        <p:nvGrpSpPr>
          <p:cNvPr id="9" name="Group 8">
            <a:extLst>
              <a:ext uri="{FF2B5EF4-FFF2-40B4-BE49-F238E27FC236}">
                <a16:creationId xmlns:a16="http://schemas.microsoft.com/office/drawing/2014/main" id="{A11CF036-6E8E-4741-95B8-87B9504A8705}"/>
              </a:ext>
            </a:extLst>
          </p:cNvPr>
          <p:cNvGrpSpPr/>
          <p:nvPr/>
        </p:nvGrpSpPr>
        <p:grpSpPr>
          <a:xfrm>
            <a:off x="1461048" y="1943100"/>
            <a:ext cx="3025271" cy="3993459"/>
            <a:chOff x="4747173" y="2133600"/>
            <a:chExt cx="3025271" cy="3993459"/>
          </a:xfrm>
        </p:grpSpPr>
        <p:sp>
          <p:nvSpPr>
            <p:cNvPr id="6" name="Freeform: Shape 5">
              <a:extLst>
                <a:ext uri="{FF2B5EF4-FFF2-40B4-BE49-F238E27FC236}">
                  <a16:creationId xmlns:a16="http://schemas.microsoft.com/office/drawing/2014/main" id="{ACB82F9C-37CC-4450-A3C9-615D1A39ABCF}"/>
                </a:ext>
              </a:extLst>
            </p:cNvPr>
            <p:cNvSpPr/>
            <p:nvPr/>
          </p:nvSpPr>
          <p:spPr>
            <a:xfrm>
              <a:off x="6156561" y="2133600"/>
              <a:ext cx="815771" cy="1625600"/>
            </a:xfrm>
            <a:custGeom>
              <a:avLst/>
              <a:gdLst>
                <a:gd name="connsiteX0" fmla="*/ 123589 w 815771"/>
                <a:gd name="connsiteY0" fmla="*/ 1625600 h 1625600"/>
                <a:gd name="connsiteX1" fmla="*/ 53739 w 815771"/>
                <a:gd name="connsiteY1" fmla="*/ 1028700 h 1625600"/>
                <a:gd name="connsiteX2" fmla="*/ 815739 w 815771"/>
                <a:gd name="connsiteY2" fmla="*/ 419100 h 1625600"/>
                <a:gd name="connsiteX3" fmla="*/ 21989 w 815771"/>
                <a:gd name="connsiteY3" fmla="*/ 0 h 1625600"/>
              </a:gdLst>
              <a:ahLst/>
              <a:cxnLst>
                <a:cxn ang="0">
                  <a:pos x="connsiteX0" y="connsiteY0"/>
                </a:cxn>
                <a:cxn ang="0">
                  <a:pos x="connsiteX1" y="connsiteY1"/>
                </a:cxn>
                <a:cxn ang="0">
                  <a:pos x="connsiteX2" y="connsiteY2"/>
                </a:cxn>
                <a:cxn ang="0">
                  <a:pos x="connsiteX3" y="connsiteY3"/>
                </a:cxn>
              </a:cxnLst>
              <a:rect l="l" t="t" r="r" b="b"/>
              <a:pathLst>
                <a:path w="815771" h="1625600">
                  <a:moveTo>
                    <a:pt x="123589" y="1625600"/>
                  </a:moveTo>
                  <a:cubicBezTo>
                    <a:pt x="30985" y="1427691"/>
                    <a:pt x="-61619" y="1229783"/>
                    <a:pt x="53739" y="1028700"/>
                  </a:cubicBezTo>
                  <a:cubicBezTo>
                    <a:pt x="169097" y="827617"/>
                    <a:pt x="821031" y="590550"/>
                    <a:pt x="815739" y="419100"/>
                  </a:cubicBezTo>
                  <a:cubicBezTo>
                    <a:pt x="810447" y="247650"/>
                    <a:pt x="416218" y="123825"/>
                    <a:pt x="21989"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27E0B0B-5B1F-40E3-9CB9-227F9D4643DA}"/>
                </a:ext>
              </a:extLst>
            </p:cNvPr>
            <p:cNvSpPr/>
            <p:nvPr/>
          </p:nvSpPr>
          <p:spPr>
            <a:xfrm rot="3314286">
              <a:off x="5273348" y="4807107"/>
              <a:ext cx="793777" cy="1846128"/>
            </a:xfrm>
            <a:custGeom>
              <a:avLst/>
              <a:gdLst>
                <a:gd name="connsiteX0" fmla="*/ 123589 w 815771"/>
                <a:gd name="connsiteY0" fmla="*/ 1625600 h 1625600"/>
                <a:gd name="connsiteX1" fmla="*/ 53739 w 815771"/>
                <a:gd name="connsiteY1" fmla="*/ 1028700 h 1625600"/>
                <a:gd name="connsiteX2" fmla="*/ 815739 w 815771"/>
                <a:gd name="connsiteY2" fmla="*/ 419100 h 1625600"/>
                <a:gd name="connsiteX3" fmla="*/ 21989 w 815771"/>
                <a:gd name="connsiteY3" fmla="*/ 0 h 1625600"/>
                <a:gd name="connsiteX0" fmla="*/ 760144 w 793777"/>
                <a:gd name="connsiteY0" fmla="*/ 1846128 h 1846128"/>
                <a:gd name="connsiteX1" fmla="*/ 31750 w 793777"/>
                <a:gd name="connsiteY1" fmla="*/ 1028700 h 1846128"/>
                <a:gd name="connsiteX2" fmla="*/ 793750 w 793777"/>
                <a:gd name="connsiteY2" fmla="*/ 419100 h 1846128"/>
                <a:gd name="connsiteX3" fmla="*/ 0 w 793777"/>
                <a:gd name="connsiteY3" fmla="*/ 0 h 1846128"/>
              </a:gdLst>
              <a:ahLst/>
              <a:cxnLst>
                <a:cxn ang="0">
                  <a:pos x="connsiteX0" y="connsiteY0"/>
                </a:cxn>
                <a:cxn ang="0">
                  <a:pos x="connsiteX1" y="connsiteY1"/>
                </a:cxn>
                <a:cxn ang="0">
                  <a:pos x="connsiteX2" y="connsiteY2"/>
                </a:cxn>
                <a:cxn ang="0">
                  <a:pos x="connsiteX3" y="connsiteY3"/>
                </a:cxn>
              </a:cxnLst>
              <a:rect l="l" t="t" r="r" b="b"/>
              <a:pathLst>
                <a:path w="793777" h="1846128">
                  <a:moveTo>
                    <a:pt x="760144" y="1846128"/>
                  </a:moveTo>
                  <a:cubicBezTo>
                    <a:pt x="667540" y="1648219"/>
                    <a:pt x="26149" y="1266538"/>
                    <a:pt x="31750" y="1028700"/>
                  </a:cubicBezTo>
                  <a:cubicBezTo>
                    <a:pt x="37351" y="790862"/>
                    <a:pt x="799042" y="590550"/>
                    <a:pt x="793750" y="419100"/>
                  </a:cubicBezTo>
                  <a:cubicBezTo>
                    <a:pt x="788458" y="247650"/>
                    <a:pt x="394229" y="123825"/>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3143DCC-2B1A-44BF-AAC4-762868C10173}"/>
                </a:ext>
              </a:extLst>
            </p:cNvPr>
            <p:cNvSpPr/>
            <p:nvPr/>
          </p:nvSpPr>
          <p:spPr>
            <a:xfrm rot="8026359">
              <a:off x="6904299" y="4549771"/>
              <a:ext cx="279415" cy="1456875"/>
            </a:xfrm>
            <a:custGeom>
              <a:avLst/>
              <a:gdLst>
                <a:gd name="connsiteX0" fmla="*/ 123589 w 815771"/>
                <a:gd name="connsiteY0" fmla="*/ 1625600 h 1625600"/>
                <a:gd name="connsiteX1" fmla="*/ 53739 w 815771"/>
                <a:gd name="connsiteY1" fmla="*/ 1028700 h 1625600"/>
                <a:gd name="connsiteX2" fmla="*/ 815739 w 815771"/>
                <a:gd name="connsiteY2" fmla="*/ 419100 h 1625600"/>
                <a:gd name="connsiteX3" fmla="*/ 21989 w 815771"/>
                <a:gd name="connsiteY3" fmla="*/ 0 h 1625600"/>
                <a:gd name="connsiteX0" fmla="*/ 101600 w 794122"/>
                <a:gd name="connsiteY0" fmla="*/ 1625600 h 1625600"/>
                <a:gd name="connsiteX1" fmla="*/ 793750 w 794122"/>
                <a:gd name="connsiteY1" fmla="*/ 419100 h 1625600"/>
                <a:gd name="connsiteX2" fmla="*/ 0 w 794122"/>
                <a:gd name="connsiteY2" fmla="*/ 0 h 1625600"/>
                <a:gd name="connsiteX0" fmla="*/ 101600 w 213214"/>
                <a:gd name="connsiteY0" fmla="*/ 1625600 h 1625600"/>
                <a:gd name="connsiteX1" fmla="*/ 125292 w 213214"/>
                <a:gd name="connsiteY1" fmla="*/ 804491 h 1625600"/>
                <a:gd name="connsiteX2" fmla="*/ 0 w 213214"/>
                <a:gd name="connsiteY2" fmla="*/ 0 h 1625600"/>
                <a:gd name="connsiteX0" fmla="*/ 101600 w 101600"/>
                <a:gd name="connsiteY0" fmla="*/ 1625600 h 1625600"/>
                <a:gd name="connsiteX1" fmla="*/ 0 w 101600"/>
                <a:gd name="connsiteY1" fmla="*/ 0 h 1625600"/>
                <a:gd name="connsiteX0" fmla="*/ 138672 w 138672"/>
                <a:gd name="connsiteY0" fmla="*/ 1278779 h 1278779"/>
                <a:gd name="connsiteX1" fmla="*/ 0 w 138672"/>
                <a:gd name="connsiteY1" fmla="*/ 0 h 1278779"/>
                <a:gd name="connsiteX0" fmla="*/ 138672 w 237509"/>
                <a:gd name="connsiteY0" fmla="*/ 1278779 h 1278779"/>
                <a:gd name="connsiteX1" fmla="*/ 0 w 237509"/>
                <a:gd name="connsiteY1" fmla="*/ 0 h 1278779"/>
                <a:gd name="connsiteX0" fmla="*/ 24374 w 148146"/>
                <a:gd name="connsiteY0" fmla="*/ 1456875 h 1456875"/>
                <a:gd name="connsiteX1" fmla="*/ 0 w 148146"/>
                <a:gd name="connsiteY1" fmla="*/ 0 h 1456875"/>
                <a:gd name="connsiteX0" fmla="*/ 226172 w 279415"/>
                <a:gd name="connsiteY0" fmla="*/ 1456875 h 1456875"/>
                <a:gd name="connsiteX1" fmla="*/ 201798 w 279415"/>
                <a:gd name="connsiteY1" fmla="*/ 0 h 1456875"/>
              </a:gdLst>
              <a:ahLst/>
              <a:cxnLst>
                <a:cxn ang="0">
                  <a:pos x="connsiteX0" y="connsiteY0"/>
                </a:cxn>
                <a:cxn ang="0">
                  <a:pos x="connsiteX1" y="connsiteY1"/>
                </a:cxn>
              </a:cxnLst>
              <a:rect l="l" t="t" r="r" b="b"/>
              <a:pathLst>
                <a:path w="279415" h="1456875">
                  <a:moveTo>
                    <a:pt x="226172" y="1456875"/>
                  </a:moveTo>
                  <a:cubicBezTo>
                    <a:pt x="495638" y="759825"/>
                    <a:pt x="-374898" y="321293"/>
                    <a:pt x="20179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357ABD99-0AE5-435F-B714-F5E400C19247}"/>
                </a:ext>
              </a:extLst>
            </p:cNvPr>
            <p:cNvSpPr/>
            <p:nvPr/>
          </p:nvSpPr>
          <p:spPr>
            <a:xfrm rot="7052603">
              <a:off x="5854396" y="3925319"/>
              <a:ext cx="1117266" cy="1049118"/>
            </a:xfrm>
            <a:custGeom>
              <a:avLst/>
              <a:gdLst>
                <a:gd name="connsiteX0" fmla="*/ 34744 w 2091040"/>
                <a:gd name="connsiteY0" fmla="*/ 886076 h 927613"/>
                <a:gd name="connsiteX1" fmla="*/ 882776 w 2091040"/>
                <a:gd name="connsiteY1" fmla="*/ 1173 h 927613"/>
                <a:gd name="connsiteX2" fmla="*/ 2077396 w 2091040"/>
                <a:gd name="connsiteY2" fmla="*/ 701721 h 927613"/>
                <a:gd name="connsiteX3" fmla="*/ 34744 w 2091040"/>
                <a:gd name="connsiteY3" fmla="*/ 886076 h 927613"/>
                <a:gd name="connsiteX0" fmla="*/ 14806 w 2089900"/>
                <a:gd name="connsiteY0" fmla="*/ 1361859 h 1451762"/>
                <a:gd name="connsiteX1" fmla="*/ 1181926 w 2089900"/>
                <a:gd name="connsiteY1" fmla="*/ 706 h 1451762"/>
                <a:gd name="connsiteX2" fmla="*/ 2057458 w 2089900"/>
                <a:gd name="connsiteY2" fmla="*/ 1177504 h 1451762"/>
                <a:gd name="connsiteX3" fmla="*/ 14806 w 2089900"/>
                <a:gd name="connsiteY3" fmla="*/ 1361859 h 1451762"/>
              </a:gdLst>
              <a:ahLst/>
              <a:cxnLst>
                <a:cxn ang="0">
                  <a:pos x="connsiteX0" y="connsiteY0"/>
                </a:cxn>
                <a:cxn ang="0">
                  <a:pos x="connsiteX1" y="connsiteY1"/>
                </a:cxn>
                <a:cxn ang="0">
                  <a:pos x="connsiteX2" y="connsiteY2"/>
                </a:cxn>
                <a:cxn ang="0">
                  <a:pos x="connsiteX3" y="connsiteY3"/>
                </a:cxn>
              </a:cxnLst>
              <a:rect l="l" t="t" r="r" b="b"/>
              <a:pathLst>
                <a:path w="2089900" h="1451762">
                  <a:moveTo>
                    <a:pt x="14806" y="1361859"/>
                  </a:moveTo>
                  <a:cubicBezTo>
                    <a:pt x="-131116" y="1165726"/>
                    <a:pt x="841484" y="31432"/>
                    <a:pt x="1181926" y="706"/>
                  </a:cubicBezTo>
                  <a:cubicBezTo>
                    <a:pt x="1522368" y="-30020"/>
                    <a:pt x="2251978" y="950645"/>
                    <a:pt x="2057458" y="1177504"/>
                  </a:cubicBezTo>
                  <a:cubicBezTo>
                    <a:pt x="1862938" y="1404363"/>
                    <a:pt x="160728" y="1557992"/>
                    <a:pt x="14806" y="1361859"/>
                  </a:cubicBez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B86F94B5-D40A-46FD-88DB-62DFB265BB4B}"/>
              </a:ext>
            </a:extLst>
          </p:cNvPr>
          <p:cNvSpPr txBox="1"/>
          <p:nvPr/>
        </p:nvSpPr>
        <p:spPr>
          <a:xfrm>
            <a:off x="7385616" y="1717369"/>
            <a:ext cx="1744388" cy="523220"/>
          </a:xfrm>
          <a:prstGeom prst="rect">
            <a:avLst/>
          </a:prstGeom>
          <a:noFill/>
        </p:spPr>
        <p:txBody>
          <a:bodyPr wrap="none" rtlCol="0">
            <a:spAutoFit/>
          </a:bodyPr>
          <a:lstStyle/>
          <a:p>
            <a:r>
              <a:rPr lang="en-US" sz="2800" u="sng" dirty="0">
                <a:latin typeface="Century Gothic" panose="020B0502020202020204" pitchFamily="34" charset="0"/>
              </a:rPr>
              <a:t>Notables</a:t>
            </a:r>
          </a:p>
        </p:txBody>
      </p:sp>
      <p:sp>
        <p:nvSpPr>
          <p:cNvPr id="14" name="TextBox 13">
            <a:extLst>
              <a:ext uri="{FF2B5EF4-FFF2-40B4-BE49-F238E27FC236}">
                <a16:creationId xmlns:a16="http://schemas.microsoft.com/office/drawing/2014/main" id="{04ADA8DF-8B46-4ECA-850F-996F9C9F8434}"/>
              </a:ext>
            </a:extLst>
          </p:cNvPr>
          <p:cNvSpPr txBox="1"/>
          <p:nvPr/>
        </p:nvSpPr>
        <p:spPr>
          <a:xfrm>
            <a:off x="8909524" y="3475091"/>
            <a:ext cx="2853666" cy="400110"/>
          </a:xfrm>
          <a:prstGeom prst="rect">
            <a:avLst/>
          </a:prstGeom>
          <a:noFill/>
        </p:spPr>
        <p:txBody>
          <a:bodyPr wrap="none" rtlCol="0">
            <a:spAutoFit/>
          </a:bodyPr>
          <a:lstStyle/>
          <a:p>
            <a:r>
              <a:rPr lang="en-US" sz="2000" dirty="0">
                <a:latin typeface="Century Gothic" panose="020B0502020202020204" pitchFamily="34" charset="0"/>
              </a:rPr>
              <a:t>chemical &amp; electrical</a:t>
            </a:r>
          </a:p>
        </p:txBody>
      </p:sp>
      <p:sp>
        <p:nvSpPr>
          <p:cNvPr id="16" name="TextBox 15">
            <a:extLst>
              <a:ext uri="{FF2B5EF4-FFF2-40B4-BE49-F238E27FC236}">
                <a16:creationId xmlns:a16="http://schemas.microsoft.com/office/drawing/2014/main" id="{A1FB0DA0-A9CB-476B-8A37-8622C1004D8F}"/>
              </a:ext>
            </a:extLst>
          </p:cNvPr>
          <p:cNvSpPr txBox="1"/>
          <p:nvPr/>
        </p:nvSpPr>
        <p:spPr>
          <a:xfrm>
            <a:off x="6388617" y="4436728"/>
            <a:ext cx="3525324" cy="400110"/>
          </a:xfrm>
          <a:prstGeom prst="rect">
            <a:avLst/>
          </a:prstGeom>
          <a:noFill/>
        </p:spPr>
        <p:txBody>
          <a:bodyPr wrap="none" rtlCol="0">
            <a:spAutoFit/>
          </a:bodyPr>
          <a:lstStyle/>
          <a:p>
            <a:r>
              <a:rPr lang="en-US" sz="2000" dirty="0">
                <a:latin typeface="Century Gothic" panose="020B0502020202020204" pitchFamily="34" charset="0"/>
              </a:rPr>
              <a:t>ionotropic &amp; metabotropic</a:t>
            </a:r>
          </a:p>
        </p:txBody>
      </p:sp>
      <p:grpSp>
        <p:nvGrpSpPr>
          <p:cNvPr id="20" name="Group 19">
            <a:extLst>
              <a:ext uri="{FF2B5EF4-FFF2-40B4-BE49-F238E27FC236}">
                <a16:creationId xmlns:a16="http://schemas.microsoft.com/office/drawing/2014/main" id="{9A933B84-1DC8-43BC-9E97-87538547C4AB}"/>
              </a:ext>
            </a:extLst>
          </p:cNvPr>
          <p:cNvGrpSpPr/>
          <p:nvPr/>
        </p:nvGrpSpPr>
        <p:grpSpPr>
          <a:xfrm>
            <a:off x="4786678" y="2568868"/>
            <a:ext cx="5035523" cy="707886"/>
            <a:chOff x="4786678" y="2568868"/>
            <a:chExt cx="5035523" cy="707886"/>
          </a:xfrm>
        </p:grpSpPr>
        <p:sp>
          <p:nvSpPr>
            <p:cNvPr id="12" name="TextBox 11">
              <a:extLst>
                <a:ext uri="{FF2B5EF4-FFF2-40B4-BE49-F238E27FC236}">
                  <a16:creationId xmlns:a16="http://schemas.microsoft.com/office/drawing/2014/main" id="{EF7D1593-226B-4EEC-8516-7D532E3F6A06}"/>
                </a:ext>
              </a:extLst>
            </p:cNvPr>
            <p:cNvSpPr txBox="1"/>
            <p:nvPr/>
          </p:nvSpPr>
          <p:spPr>
            <a:xfrm>
              <a:off x="5085007" y="2568868"/>
              <a:ext cx="4737194" cy="707886"/>
            </a:xfrm>
            <a:prstGeom prst="rect">
              <a:avLst/>
            </a:prstGeom>
            <a:noFill/>
          </p:spPr>
          <p:txBody>
            <a:bodyPr wrap="none" rtlCol="0">
              <a:spAutoFit/>
            </a:bodyPr>
            <a:lstStyle/>
            <a:p>
              <a:r>
                <a:rPr lang="en-US" sz="2000" dirty="0">
                  <a:latin typeface="Century Gothic" panose="020B0502020202020204" pitchFamily="34" charset="0"/>
                </a:rPr>
                <a:t>An average neuron forms &amp;receives </a:t>
              </a:r>
            </a:p>
            <a:p>
              <a:r>
                <a:rPr lang="en-US" sz="2000" dirty="0">
                  <a:latin typeface="Century Gothic" panose="020B0502020202020204" pitchFamily="34" charset="0"/>
                </a:rPr>
                <a:t>1,000 to 10,000 synaptic connections</a:t>
              </a:r>
            </a:p>
          </p:txBody>
        </p:sp>
        <p:sp>
          <p:nvSpPr>
            <p:cNvPr id="17" name="Oval 16">
              <a:extLst>
                <a:ext uri="{FF2B5EF4-FFF2-40B4-BE49-F238E27FC236}">
                  <a16:creationId xmlns:a16="http://schemas.microsoft.com/office/drawing/2014/main" id="{9109E0F4-CB82-48B5-9F65-B76C6B68B8DC}"/>
                </a:ext>
              </a:extLst>
            </p:cNvPr>
            <p:cNvSpPr/>
            <p:nvPr/>
          </p:nvSpPr>
          <p:spPr>
            <a:xfrm>
              <a:off x="4786678" y="26967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29D60B5-EE08-4C72-964B-1C81DEE35898}"/>
              </a:ext>
            </a:extLst>
          </p:cNvPr>
          <p:cNvGrpSpPr/>
          <p:nvPr/>
        </p:nvGrpSpPr>
        <p:grpSpPr>
          <a:xfrm>
            <a:off x="4786678" y="3467593"/>
            <a:ext cx="4216389" cy="400110"/>
            <a:chOff x="4786678" y="3467593"/>
            <a:chExt cx="4216389" cy="400110"/>
          </a:xfrm>
        </p:grpSpPr>
        <p:sp>
          <p:nvSpPr>
            <p:cNvPr id="13" name="TextBox 12">
              <a:extLst>
                <a:ext uri="{FF2B5EF4-FFF2-40B4-BE49-F238E27FC236}">
                  <a16:creationId xmlns:a16="http://schemas.microsoft.com/office/drawing/2014/main" id="{18367444-3FBD-4AE9-B679-D0E4847C2F05}"/>
                </a:ext>
              </a:extLst>
            </p:cNvPr>
            <p:cNvSpPr txBox="1"/>
            <p:nvPr/>
          </p:nvSpPr>
          <p:spPr>
            <a:xfrm>
              <a:off x="5085007" y="3467593"/>
              <a:ext cx="3918060" cy="400110"/>
            </a:xfrm>
            <a:prstGeom prst="rect">
              <a:avLst/>
            </a:prstGeom>
            <a:noFill/>
          </p:spPr>
          <p:txBody>
            <a:bodyPr wrap="none" rtlCol="0">
              <a:spAutoFit/>
            </a:bodyPr>
            <a:lstStyle/>
            <a:p>
              <a:r>
                <a:rPr lang="en-US" sz="2000" dirty="0">
                  <a:latin typeface="Century Gothic" panose="020B0502020202020204" pitchFamily="34" charset="0"/>
                </a:rPr>
                <a:t>Two general types of synapse:</a:t>
              </a:r>
            </a:p>
          </p:txBody>
        </p:sp>
        <p:sp>
          <p:nvSpPr>
            <p:cNvPr id="18" name="Oval 17">
              <a:extLst>
                <a:ext uri="{FF2B5EF4-FFF2-40B4-BE49-F238E27FC236}">
                  <a16:creationId xmlns:a16="http://schemas.microsoft.com/office/drawing/2014/main" id="{4F78B786-EB25-4A67-8997-F1301D0CB45B}"/>
                </a:ext>
              </a:extLst>
            </p:cNvPr>
            <p:cNvSpPr/>
            <p:nvPr/>
          </p:nvSpPr>
          <p:spPr>
            <a:xfrm>
              <a:off x="4786678" y="3568700"/>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9C22FEE6-2DBB-47FE-A0F6-7752923DA332}"/>
              </a:ext>
            </a:extLst>
          </p:cNvPr>
          <p:cNvGrpSpPr/>
          <p:nvPr/>
        </p:nvGrpSpPr>
        <p:grpSpPr>
          <a:xfrm>
            <a:off x="4786678" y="4128952"/>
            <a:ext cx="6449368" cy="707886"/>
            <a:chOff x="4786678" y="4128952"/>
            <a:chExt cx="6449368" cy="707886"/>
          </a:xfrm>
        </p:grpSpPr>
        <p:sp>
          <p:nvSpPr>
            <p:cNvPr id="15" name="TextBox 14">
              <a:extLst>
                <a:ext uri="{FF2B5EF4-FFF2-40B4-BE49-F238E27FC236}">
                  <a16:creationId xmlns:a16="http://schemas.microsoft.com/office/drawing/2014/main" id="{61E3236D-E3BD-4489-8715-E0A327F79C3D}"/>
                </a:ext>
              </a:extLst>
            </p:cNvPr>
            <p:cNvSpPr txBox="1"/>
            <p:nvPr/>
          </p:nvSpPr>
          <p:spPr>
            <a:xfrm>
              <a:off x="5085007" y="4128952"/>
              <a:ext cx="6151039" cy="707886"/>
            </a:xfrm>
            <a:prstGeom prst="rect">
              <a:avLst/>
            </a:prstGeom>
            <a:noFill/>
          </p:spPr>
          <p:txBody>
            <a:bodyPr wrap="square" rtlCol="0">
              <a:spAutoFit/>
            </a:bodyPr>
            <a:lstStyle/>
            <a:p>
              <a:r>
                <a:rPr lang="en-US" sz="2000" dirty="0">
                  <a:latin typeface="Century Gothic" panose="020B0502020202020204" pitchFamily="34" charset="0"/>
                </a:rPr>
                <a:t>Two general classes of receptors for chemical synapses: </a:t>
              </a:r>
            </a:p>
          </p:txBody>
        </p:sp>
        <p:sp>
          <p:nvSpPr>
            <p:cNvPr id="19" name="Oval 18">
              <a:extLst>
                <a:ext uri="{FF2B5EF4-FFF2-40B4-BE49-F238E27FC236}">
                  <a16:creationId xmlns:a16="http://schemas.microsoft.com/office/drawing/2014/main" id="{76C391DC-A88C-4CD4-88D1-8B1585B7A9AB}"/>
                </a:ext>
              </a:extLst>
            </p:cNvPr>
            <p:cNvSpPr/>
            <p:nvPr/>
          </p:nvSpPr>
          <p:spPr>
            <a:xfrm>
              <a:off x="4786678" y="42644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1BED724-0227-4AF0-86B9-EBCDF08B2642}"/>
              </a:ext>
            </a:extLst>
          </p:cNvPr>
          <p:cNvSpPr/>
          <p:nvPr/>
        </p:nvSpPr>
        <p:spPr>
          <a:xfrm>
            <a:off x="6116268" y="5468698"/>
            <a:ext cx="296113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Pop Quiz!</a:t>
            </a:r>
          </a:p>
        </p:txBody>
      </p:sp>
    </p:spTree>
    <p:extLst>
      <p:ext uri="{BB962C8B-B14F-4D97-AF65-F5344CB8AC3E}">
        <p14:creationId xmlns:p14="http://schemas.microsoft.com/office/powerpoint/2010/main" val="283046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style.rotation</p:attrName>
                                        </p:attrNameLst>
                                      </p:cBhvr>
                                      <p:tavLst>
                                        <p:tav tm="0">
                                          <p:val>
                                            <p:fltVal val="720"/>
                                          </p:val>
                                        </p:tav>
                                        <p:tav tm="100000">
                                          <p:val>
                                            <p:fltVal val="0"/>
                                          </p:val>
                                        </p:tav>
                                      </p:tavLst>
                                    </p:anim>
                                    <p:anim calcmode="lin" valueType="num">
                                      <p:cBhvr>
                                        <p:cTn id="19" dur="2000" fill="hold"/>
                                        <p:tgtEl>
                                          <p:spTgt spid="23"/>
                                        </p:tgtEl>
                                        <p:attrNameLst>
                                          <p:attrName>ppt_h</p:attrName>
                                        </p:attrNameLst>
                                      </p:cBhvr>
                                      <p:tavLst>
                                        <p:tav tm="0">
                                          <p:val>
                                            <p:fltVal val="0"/>
                                          </p:val>
                                        </p:tav>
                                        <p:tav tm="100000">
                                          <p:val>
                                            <p:strVal val="#ppt_h"/>
                                          </p:val>
                                        </p:tav>
                                      </p:tavLst>
                                    </p:anim>
                                    <p:anim calcmode="lin" valueType="num">
                                      <p:cBhvr>
                                        <p:cTn id="20" dur="2000" fill="hold"/>
                                        <p:tgtEl>
                                          <p:spTgt spid="23"/>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273788-821D-46CD-935F-52E8D8150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50" y="999025"/>
            <a:ext cx="7537450" cy="5650328"/>
          </a:xfrm>
          <a:prstGeom prst="rect">
            <a:avLst/>
          </a:prstGeom>
        </p:spPr>
      </p:pic>
      <p:sp>
        <p:nvSpPr>
          <p:cNvPr id="2" name="Rectangle 1">
            <a:extLst>
              <a:ext uri="{FF2B5EF4-FFF2-40B4-BE49-F238E27FC236}">
                <a16:creationId xmlns:a16="http://schemas.microsoft.com/office/drawing/2014/main" id="{90317AAD-83C9-4E8A-A278-9FEEB22168B4}"/>
              </a:ext>
            </a:extLst>
          </p:cNvPr>
          <p:cNvSpPr/>
          <p:nvPr/>
        </p:nvSpPr>
        <p:spPr>
          <a:xfrm>
            <a:off x="4398300" y="320025"/>
            <a:ext cx="2832315" cy="923330"/>
          </a:xfrm>
          <a:prstGeom prst="rect">
            <a:avLst/>
          </a:prstGeom>
          <a:noFill/>
        </p:spPr>
        <p:txBody>
          <a:bodyPr wrap="none" lIns="91440" tIns="45720" rIns="91440" bIns="45720">
            <a:spAutoFit/>
          </a:bodyPr>
          <a:lstStyle/>
          <a:p>
            <a:pPr algn="ctr"/>
            <a:r>
              <a:rPr lang="en-US" sz="5400" b="1" dirty="0">
                <a:ln w="6600">
                  <a:solidFill>
                    <a:srgbClr val="7030A0"/>
                  </a:solidFill>
                  <a:prstDash val="solid"/>
                </a:ln>
                <a:solidFill>
                  <a:srgbClr val="7030A0"/>
                </a:solidFill>
                <a:effectLst>
                  <a:outerShdw dist="38100" dir="2700000" algn="tl" rotWithShape="0">
                    <a:schemeClr val="accent2"/>
                  </a:outerShdw>
                </a:effectLst>
              </a:rPr>
              <a:t>Kapow!!!</a:t>
            </a:r>
          </a:p>
        </p:txBody>
      </p:sp>
      <p:pic>
        <p:nvPicPr>
          <p:cNvPr id="9218" name="Picture 2" descr="https://upload.wikimedia.org/wikipedia/commons/e/ef/Aplysia_californica.jpg">
            <a:extLst>
              <a:ext uri="{FF2B5EF4-FFF2-40B4-BE49-F238E27FC236}">
                <a16:creationId xmlns:a16="http://schemas.microsoft.com/office/drawing/2014/main" id="{2B78A351-230E-4F3F-B73A-DE335FC96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06906"/>
            <a:ext cx="6883400" cy="497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36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dissolve">
                                      <p:cBhvr>
                                        <p:cTn id="10"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402F6E-50DA-4014-8623-652872E71CEA}"/>
              </a:ext>
            </a:extLst>
          </p:cNvPr>
          <p:cNvSpPr txBox="1"/>
          <p:nvPr/>
        </p:nvSpPr>
        <p:spPr>
          <a:xfrm>
            <a:off x="1924263" y="515151"/>
            <a:ext cx="8544327" cy="707886"/>
          </a:xfrm>
          <a:prstGeom prst="rect">
            <a:avLst/>
          </a:prstGeom>
          <a:noFill/>
        </p:spPr>
        <p:txBody>
          <a:bodyPr wrap="none" rtlCol="0">
            <a:spAutoFit/>
          </a:bodyPr>
          <a:lstStyle/>
          <a:p>
            <a:r>
              <a:rPr lang="en-US" sz="4000" dirty="0">
                <a:latin typeface="Century Gothic" panose="020B0502020202020204" pitchFamily="34" charset="0"/>
              </a:rPr>
              <a:t>Gap Junctions: Cellular Properties</a:t>
            </a:r>
          </a:p>
        </p:txBody>
      </p:sp>
      <p:grpSp>
        <p:nvGrpSpPr>
          <p:cNvPr id="7" name="Group 6">
            <a:extLst>
              <a:ext uri="{FF2B5EF4-FFF2-40B4-BE49-F238E27FC236}">
                <a16:creationId xmlns:a16="http://schemas.microsoft.com/office/drawing/2014/main" id="{D9AE773A-6666-4E73-9D2D-DFB0A6427095}"/>
              </a:ext>
            </a:extLst>
          </p:cNvPr>
          <p:cNvGrpSpPr/>
          <p:nvPr/>
        </p:nvGrpSpPr>
        <p:grpSpPr>
          <a:xfrm>
            <a:off x="2356071" y="1688896"/>
            <a:ext cx="1645920" cy="4112632"/>
            <a:chOff x="4668281" y="2217051"/>
            <a:chExt cx="1645920" cy="4112632"/>
          </a:xfrm>
        </p:grpSpPr>
        <p:grpSp>
          <p:nvGrpSpPr>
            <p:cNvPr id="3" name="Group 2">
              <a:extLst>
                <a:ext uri="{FF2B5EF4-FFF2-40B4-BE49-F238E27FC236}">
                  <a16:creationId xmlns:a16="http://schemas.microsoft.com/office/drawing/2014/main" id="{5F49DB53-A89A-44E0-A87D-DAD713ED8085}"/>
                </a:ext>
              </a:extLst>
            </p:cNvPr>
            <p:cNvGrpSpPr/>
            <p:nvPr/>
          </p:nvGrpSpPr>
          <p:grpSpPr>
            <a:xfrm>
              <a:off x="4668281" y="2217051"/>
              <a:ext cx="1645920" cy="2549923"/>
              <a:chOff x="6340407" y="2130027"/>
              <a:chExt cx="1645920" cy="2549923"/>
            </a:xfrm>
          </p:grpSpPr>
          <p:sp>
            <p:nvSpPr>
              <p:cNvPr id="4" name="Freeform: Shape 3">
                <a:extLst>
                  <a:ext uri="{FF2B5EF4-FFF2-40B4-BE49-F238E27FC236}">
                    <a16:creationId xmlns:a16="http://schemas.microsoft.com/office/drawing/2014/main" id="{8F9EF6C9-DA83-47E1-8C9E-60B057B560DE}"/>
                  </a:ext>
                </a:extLst>
              </p:cNvPr>
              <p:cNvSpPr/>
              <p:nvPr/>
            </p:nvSpPr>
            <p:spPr>
              <a:xfrm>
                <a:off x="6907935" y="3759200"/>
                <a:ext cx="471168" cy="920750"/>
              </a:xfrm>
              <a:custGeom>
                <a:avLst/>
                <a:gdLst>
                  <a:gd name="connsiteX0" fmla="*/ 308234 w 486050"/>
                  <a:gd name="connsiteY0" fmla="*/ 0 h 920750"/>
                  <a:gd name="connsiteX1" fmla="*/ 3434 w 486050"/>
                  <a:gd name="connsiteY1" fmla="*/ 304800 h 920750"/>
                  <a:gd name="connsiteX2" fmla="*/ 486034 w 486050"/>
                  <a:gd name="connsiteY2" fmla="*/ 603250 h 920750"/>
                  <a:gd name="connsiteX3" fmla="*/ 22484 w 486050"/>
                  <a:gd name="connsiteY3" fmla="*/ 768350 h 920750"/>
                  <a:gd name="connsiteX4" fmla="*/ 365384 w 486050"/>
                  <a:gd name="connsiteY4" fmla="*/ 920750 h 920750"/>
                  <a:gd name="connsiteX0" fmla="*/ 308234 w 486050"/>
                  <a:gd name="connsiteY0" fmla="*/ 0 h 920750"/>
                  <a:gd name="connsiteX1" fmla="*/ 3434 w 486050"/>
                  <a:gd name="connsiteY1" fmla="*/ 304800 h 920750"/>
                  <a:gd name="connsiteX2" fmla="*/ 486034 w 486050"/>
                  <a:gd name="connsiteY2" fmla="*/ 603250 h 920750"/>
                  <a:gd name="connsiteX3" fmla="*/ 22484 w 486050"/>
                  <a:gd name="connsiteY3" fmla="*/ 768350 h 920750"/>
                  <a:gd name="connsiteX4" fmla="*/ 365384 w 486050"/>
                  <a:gd name="connsiteY4" fmla="*/ 920750 h 920750"/>
                  <a:gd name="connsiteX0" fmla="*/ 287281 w 465410"/>
                  <a:gd name="connsiteY0" fmla="*/ 0 h 920750"/>
                  <a:gd name="connsiteX1" fmla="*/ 78922 w 465410"/>
                  <a:gd name="connsiteY1" fmla="*/ 254794 h 920750"/>
                  <a:gd name="connsiteX2" fmla="*/ 465081 w 465410"/>
                  <a:gd name="connsiteY2" fmla="*/ 603250 h 920750"/>
                  <a:gd name="connsiteX3" fmla="*/ 1531 w 465410"/>
                  <a:gd name="connsiteY3" fmla="*/ 768350 h 920750"/>
                  <a:gd name="connsiteX4" fmla="*/ 344431 w 465410"/>
                  <a:gd name="connsiteY4" fmla="*/ 920750 h 920750"/>
                  <a:gd name="connsiteX0" fmla="*/ 287281 w 465413"/>
                  <a:gd name="connsiteY0" fmla="*/ 0 h 920750"/>
                  <a:gd name="connsiteX1" fmla="*/ 271405 w 465413"/>
                  <a:gd name="connsiteY1" fmla="*/ 156766 h 920750"/>
                  <a:gd name="connsiteX2" fmla="*/ 78922 w 465413"/>
                  <a:gd name="connsiteY2" fmla="*/ 254794 h 920750"/>
                  <a:gd name="connsiteX3" fmla="*/ 465081 w 465413"/>
                  <a:gd name="connsiteY3" fmla="*/ 603250 h 920750"/>
                  <a:gd name="connsiteX4" fmla="*/ 1531 w 465413"/>
                  <a:gd name="connsiteY4" fmla="*/ 768350 h 920750"/>
                  <a:gd name="connsiteX5" fmla="*/ 344431 w 465413"/>
                  <a:gd name="connsiteY5" fmla="*/ 920750 h 920750"/>
                  <a:gd name="connsiteX0" fmla="*/ 289212 w 537546"/>
                  <a:gd name="connsiteY0" fmla="*/ 0 h 920750"/>
                  <a:gd name="connsiteX1" fmla="*/ 273336 w 537546"/>
                  <a:gd name="connsiteY1" fmla="*/ 156766 h 920750"/>
                  <a:gd name="connsiteX2" fmla="*/ 80853 w 537546"/>
                  <a:gd name="connsiteY2" fmla="*/ 254794 h 920750"/>
                  <a:gd name="connsiteX3" fmla="*/ 537259 w 537546"/>
                  <a:gd name="connsiteY3" fmla="*/ 429418 h 920750"/>
                  <a:gd name="connsiteX4" fmla="*/ 3462 w 537546"/>
                  <a:gd name="connsiteY4" fmla="*/ 768350 h 920750"/>
                  <a:gd name="connsiteX5" fmla="*/ 346362 w 537546"/>
                  <a:gd name="connsiteY5" fmla="*/ 920750 h 920750"/>
                  <a:gd name="connsiteX0" fmla="*/ 223980 w 472032"/>
                  <a:gd name="connsiteY0" fmla="*/ 0 h 920750"/>
                  <a:gd name="connsiteX1" fmla="*/ 208104 w 472032"/>
                  <a:gd name="connsiteY1" fmla="*/ 156766 h 920750"/>
                  <a:gd name="connsiteX2" fmla="*/ 15621 w 472032"/>
                  <a:gd name="connsiteY2" fmla="*/ 254794 h 920750"/>
                  <a:gd name="connsiteX3" fmla="*/ 472027 w 472032"/>
                  <a:gd name="connsiteY3" fmla="*/ 429418 h 920750"/>
                  <a:gd name="connsiteX4" fmla="*/ 4905 w 472032"/>
                  <a:gd name="connsiteY4" fmla="*/ 608806 h 920750"/>
                  <a:gd name="connsiteX5" fmla="*/ 281130 w 472032"/>
                  <a:gd name="connsiteY5" fmla="*/ 920750 h 920750"/>
                  <a:gd name="connsiteX0" fmla="*/ 223116 w 471168"/>
                  <a:gd name="connsiteY0" fmla="*/ 0 h 920750"/>
                  <a:gd name="connsiteX1" fmla="*/ 207240 w 471168"/>
                  <a:gd name="connsiteY1" fmla="*/ 156766 h 920750"/>
                  <a:gd name="connsiteX2" fmla="*/ 14757 w 471168"/>
                  <a:gd name="connsiteY2" fmla="*/ 254794 h 920750"/>
                  <a:gd name="connsiteX3" fmla="*/ 471163 w 471168"/>
                  <a:gd name="connsiteY3" fmla="*/ 429418 h 920750"/>
                  <a:gd name="connsiteX4" fmla="*/ 4041 w 471168"/>
                  <a:gd name="connsiteY4" fmla="*/ 608806 h 920750"/>
                  <a:gd name="connsiteX5" fmla="*/ 246531 w 471168"/>
                  <a:gd name="connsiteY5" fmla="*/ 696119 h 920750"/>
                  <a:gd name="connsiteX6" fmla="*/ 280266 w 471168"/>
                  <a:gd name="connsiteY6" fmla="*/ 920750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168" h="920750">
                    <a:moveTo>
                      <a:pt x="223116" y="0"/>
                    </a:moveTo>
                    <a:cubicBezTo>
                      <a:pt x="201023" y="14618"/>
                      <a:pt x="241967" y="114300"/>
                      <a:pt x="207240" y="156766"/>
                    </a:cubicBezTo>
                    <a:cubicBezTo>
                      <a:pt x="172514" y="199232"/>
                      <a:pt x="-29230" y="209352"/>
                      <a:pt x="14757" y="254794"/>
                    </a:cubicBezTo>
                    <a:cubicBezTo>
                      <a:pt x="58744" y="300236"/>
                      <a:pt x="472949" y="370416"/>
                      <a:pt x="471163" y="429418"/>
                    </a:cubicBezTo>
                    <a:cubicBezTo>
                      <a:pt x="469377" y="488420"/>
                      <a:pt x="41480" y="564356"/>
                      <a:pt x="4041" y="608806"/>
                    </a:cubicBezTo>
                    <a:cubicBezTo>
                      <a:pt x="-33398" y="653256"/>
                      <a:pt x="200494" y="644128"/>
                      <a:pt x="246531" y="696119"/>
                    </a:cubicBezTo>
                    <a:cubicBezTo>
                      <a:pt x="292568" y="748110"/>
                      <a:pt x="237536" y="887677"/>
                      <a:pt x="280266" y="9207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B3866C8-D9E4-4024-B12A-1326CDAA056B}"/>
                  </a:ext>
                </a:extLst>
              </p:cNvPr>
              <p:cNvSpPr/>
              <p:nvPr/>
            </p:nvSpPr>
            <p:spPr>
              <a:xfrm>
                <a:off x="6340407" y="2130027"/>
                <a:ext cx="1645920" cy="1645920"/>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a:extLst>
                <a:ext uri="{FF2B5EF4-FFF2-40B4-BE49-F238E27FC236}">
                  <a16:creationId xmlns:a16="http://schemas.microsoft.com/office/drawing/2014/main" id="{2F39AD85-2FE8-420B-9DBF-6967EEEBDE94}"/>
                </a:ext>
              </a:extLst>
            </p:cNvPr>
            <p:cNvSpPr/>
            <p:nvPr/>
          </p:nvSpPr>
          <p:spPr>
            <a:xfrm>
              <a:off x="4668281" y="4683763"/>
              <a:ext cx="1645920" cy="1645920"/>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B19C199-3A9A-43C0-826C-4915F823B429}"/>
              </a:ext>
            </a:extLst>
          </p:cNvPr>
          <p:cNvGrpSpPr/>
          <p:nvPr/>
        </p:nvGrpSpPr>
        <p:grpSpPr>
          <a:xfrm>
            <a:off x="5307378" y="2588313"/>
            <a:ext cx="5678574" cy="707886"/>
            <a:chOff x="6111522" y="2588313"/>
            <a:chExt cx="5678574" cy="707886"/>
          </a:xfrm>
        </p:grpSpPr>
        <p:sp>
          <p:nvSpPr>
            <p:cNvPr id="9" name="Oval 8">
              <a:extLst>
                <a:ext uri="{FF2B5EF4-FFF2-40B4-BE49-F238E27FC236}">
                  <a16:creationId xmlns:a16="http://schemas.microsoft.com/office/drawing/2014/main" id="{FD1DD001-9E20-448D-AAB9-7939F35849A8}"/>
                </a:ext>
              </a:extLst>
            </p:cNvPr>
            <p:cNvSpPr/>
            <p:nvPr/>
          </p:nvSpPr>
          <p:spPr>
            <a:xfrm>
              <a:off x="6111522" y="26967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D7CB90A-090F-4C4B-AC0E-F321283A445F}"/>
                </a:ext>
              </a:extLst>
            </p:cNvPr>
            <p:cNvSpPr txBox="1"/>
            <p:nvPr/>
          </p:nvSpPr>
          <p:spPr>
            <a:xfrm>
              <a:off x="6367734" y="2588313"/>
              <a:ext cx="5422362" cy="707886"/>
            </a:xfrm>
            <a:prstGeom prst="rect">
              <a:avLst/>
            </a:prstGeom>
            <a:noFill/>
          </p:spPr>
          <p:txBody>
            <a:bodyPr wrap="square" rtlCol="0">
              <a:spAutoFit/>
            </a:bodyPr>
            <a:lstStyle/>
            <a:p>
              <a:r>
                <a:rPr lang="en-US" sz="2000" dirty="0">
                  <a:latin typeface="Century Gothic" panose="020B0502020202020204" pitchFamily="34" charset="0"/>
                </a:rPr>
                <a:t>Gap junctions are relatively large and nonselective.</a:t>
              </a:r>
            </a:p>
          </p:txBody>
        </p:sp>
      </p:grpSp>
      <p:grpSp>
        <p:nvGrpSpPr>
          <p:cNvPr id="14" name="Group 13">
            <a:extLst>
              <a:ext uri="{FF2B5EF4-FFF2-40B4-BE49-F238E27FC236}">
                <a16:creationId xmlns:a16="http://schemas.microsoft.com/office/drawing/2014/main" id="{AB16596C-43FE-4972-AB0B-E9158AAE3B06}"/>
              </a:ext>
            </a:extLst>
          </p:cNvPr>
          <p:cNvGrpSpPr/>
          <p:nvPr/>
        </p:nvGrpSpPr>
        <p:grpSpPr>
          <a:xfrm>
            <a:off x="5307378" y="3636770"/>
            <a:ext cx="5613837" cy="1015663"/>
            <a:chOff x="6111522" y="3636770"/>
            <a:chExt cx="5613837" cy="1015663"/>
          </a:xfrm>
        </p:grpSpPr>
        <p:sp>
          <p:nvSpPr>
            <p:cNvPr id="11" name="Oval 10">
              <a:extLst>
                <a:ext uri="{FF2B5EF4-FFF2-40B4-BE49-F238E27FC236}">
                  <a16:creationId xmlns:a16="http://schemas.microsoft.com/office/drawing/2014/main" id="{DCD213BB-6DC9-4D6D-BB1D-88C180B837F3}"/>
                </a:ext>
              </a:extLst>
            </p:cNvPr>
            <p:cNvSpPr/>
            <p:nvPr/>
          </p:nvSpPr>
          <p:spPr>
            <a:xfrm>
              <a:off x="6111522" y="3745212"/>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18EAFF7-3274-40DD-B43E-304DE7987BC4}"/>
                </a:ext>
              </a:extLst>
            </p:cNvPr>
            <p:cNvSpPr txBox="1"/>
            <p:nvPr/>
          </p:nvSpPr>
          <p:spPr>
            <a:xfrm>
              <a:off x="6367734" y="3636770"/>
              <a:ext cx="5357625" cy="1015663"/>
            </a:xfrm>
            <a:prstGeom prst="rect">
              <a:avLst/>
            </a:prstGeom>
            <a:noFill/>
          </p:spPr>
          <p:txBody>
            <a:bodyPr wrap="square" rtlCol="0">
              <a:spAutoFit/>
            </a:bodyPr>
            <a:lstStyle/>
            <a:p>
              <a:r>
                <a:rPr lang="en-US" sz="2000" dirty="0">
                  <a:latin typeface="Century Gothic" panose="020B0502020202020204" pitchFamily="34" charset="0"/>
                </a:rPr>
                <a:t>Can pass inorganic ions (e.g. Ca</a:t>
              </a:r>
              <a:r>
                <a:rPr lang="en-US" sz="2000" baseline="30000" dirty="0">
                  <a:latin typeface="Century Gothic" panose="020B0502020202020204" pitchFamily="34" charset="0"/>
                </a:rPr>
                <a:t>2+</a:t>
              </a:r>
              <a:r>
                <a:rPr lang="en-US" sz="2000" dirty="0">
                  <a:latin typeface="Century Gothic" panose="020B0502020202020204" pitchFamily="34" charset="0"/>
                </a:rPr>
                <a:t>), as well as organic compounds (e.g. IP</a:t>
              </a:r>
              <a:r>
                <a:rPr lang="en-US" sz="2000" baseline="-25000" dirty="0">
                  <a:latin typeface="Century Gothic" panose="020B0502020202020204" pitchFamily="34" charset="0"/>
                </a:rPr>
                <a:t>3</a:t>
              </a:r>
              <a:r>
                <a:rPr lang="en-US" sz="2000" dirty="0">
                  <a:latin typeface="Century Gothic" panose="020B0502020202020204" pitchFamily="34" charset="0"/>
                </a:rPr>
                <a:t> &amp; cAMP).</a:t>
              </a:r>
            </a:p>
          </p:txBody>
        </p:sp>
      </p:grpSp>
      <p:sp>
        <p:nvSpPr>
          <p:cNvPr id="15" name="TextBox 14">
            <a:extLst>
              <a:ext uri="{FF2B5EF4-FFF2-40B4-BE49-F238E27FC236}">
                <a16:creationId xmlns:a16="http://schemas.microsoft.com/office/drawing/2014/main" id="{D3331D1B-21D1-4FF6-8E90-F3D4B6B848F8}"/>
              </a:ext>
            </a:extLst>
          </p:cNvPr>
          <p:cNvSpPr txBox="1"/>
          <p:nvPr/>
        </p:nvSpPr>
        <p:spPr>
          <a:xfrm>
            <a:off x="5579256" y="4661475"/>
            <a:ext cx="617170" cy="400110"/>
          </a:xfrm>
          <a:prstGeom prst="rect">
            <a:avLst/>
          </a:prstGeom>
          <a:noFill/>
        </p:spPr>
        <p:txBody>
          <a:bodyPr wrap="square" rtlCol="0">
            <a:spAutoFit/>
          </a:bodyPr>
          <a:lstStyle/>
          <a:p>
            <a:r>
              <a:rPr lang="en-US" sz="2000" dirty="0">
                <a:latin typeface="Century Gothic" panose="020B0502020202020204" pitchFamily="34" charset="0"/>
                <a:hlinkClick r:id="rId2"/>
              </a:rPr>
              <a:t>link</a:t>
            </a:r>
            <a:endParaRPr lang="en-US" sz="2000" dirty="0">
              <a:latin typeface="Century Gothic" panose="020B0502020202020204" pitchFamily="34" charset="0"/>
            </a:endParaRPr>
          </a:p>
        </p:txBody>
      </p:sp>
    </p:spTree>
    <p:extLst>
      <p:ext uri="{BB962C8B-B14F-4D97-AF65-F5344CB8AC3E}">
        <p14:creationId xmlns:p14="http://schemas.microsoft.com/office/powerpoint/2010/main" val="275726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anim calcmode="lin" valueType="num">
                                      <p:cBhvr>
                                        <p:cTn id="18" dur="2000" fill="hold"/>
                                        <p:tgtEl>
                                          <p:spTgt spid="15"/>
                                        </p:tgtEl>
                                        <p:attrNameLst>
                                          <p:attrName>style.rotation</p:attrName>
                                        </p:attrNameLst>
                                      </p:cBhvr>
                                      <p:tavLst>
                                        <p:tav tm="0">
                                          <p:val>
                                            <p:fltVal val="720"/>
                                          </p:val>
                                        </p:tav>
                                        <p:tav tm="100000">
                                          <p:val>
                                            <p:fltVal val="0"/>
                                          </p:val>
                                        </p:tav>
                                      </p:tavLst>
                                    </p:anim>
                                    <p:anim calcmode="lin" valueType="num">
                                      <p:cBhvr>
                                        <p:cTn id="19" dur="2000" fill="hold"/>
                                        <p:tgtEl>
                                          <p:spTgt spid="15"/>
                                        </p:tgtEl>
                                        <p:attrNameLst>
                                          <p:attrName>ppt_h</p:attrName>
                                        </p:attrNameLst>
                                      </p:cBhvr>
                                      <p:tavLst>
                                        <p:tav tm="0">
                                          <p:val>
                                            <p:fltVal val="0"/>
                                          </p:val>
                                        </p:tav>
                                        <p:tav tm="100000">
                                          <p:val>
                                            <p:strVal val="#ppt_h"/>
                                          </p:val>
                                        </p:tav>
                                      </p:tavLst>
                                    </p:anim>
                                    <p:anim calcmode="lin" valueType="num">
                                      <p:cBhvr>
                                        <p:cTn id="20"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BCD72A-064D-4C15-A125-A6DF590B0D77}"/>
              </a:ext>
            </a:extLst>
          </p:cNvPr>
          <p:cNvSpPr txBox="1"/>
          <p:nvPr/>
        </p:nvSpPr>
        <p:spPr>
          <a:xfrm>
            <a:off x="5112397" y="593668"/>
            <a:ext cx="1967205" cy="707886"/>
          </a:xfrm>
          <a:prstGeom prst="rect">
            <a:avLst/>
          </a:prstGeom>
          <a:noFill/>
        </p:spPr>
        <p:txBody>
          <a:bodyPr wrap="none" rtlCol="0">
            <a:spAutoFit/>
          </a:bodyPr>
          <a:lstStyle/>
          <a:p>
            <a:r>
              <a:rPr lang="en-US" sz="4000" dirty="0">
                <a:latin typeface="Century Gothic" panose="020B0502020202020204" pitchFamily="34" charset="0"/>
              </a:rPr>
              <a:t>Outline</a:t>
            </a:r>
          </a:p>
        </p:txBody>
      </p:sp>
      <p:grpSp>
        <p:nvGrpSpPr>
          <p:cNvPr id="8" name="Group 7">
            <a:extLst>
              <a:ext uri="{FF2B5EF4-FFF2-40B4-BE49-F238E27FC236}">
                <a16:creationId xmlns:a16="http://schemas.microsoft.com/office/drawing/2014/main" id="{6A8959AE-E6F4-4CC5-BB1D-DF5A668FFE7F}"/>
              </a:ext>
            </a:extLst>
          </p:cNvPr>
          <p:cNvGrpSpPr/>
          <p:nvPr/>
        </p:nvGrpSpPr>
        <p:grpSpPr>
          <a:xfrm>
            <a:off x="2802825" y="1929873"/>
            <a:ext cx="10660647" cy="400110"/>
            <a:chOff x="971180" y="1748637"/>
            <a:chExt cx="10660647" cy="400110"/>
          </a:xfrm>
        </p:grpSpPr>
        <p:sp>
          <p:nvSpPr>
            <p:cNvPr id="6" name="Oval 5">
              <a:extLst>
                <a:ext uri="{FF2B5EF4-FFF2-40B4-BE49-F238E27FC236}">
                  <a16:creationId xmlns:a16="http://schemas.microsoft.com/office/drawing/2014/main" id="{051860C6-168F-4118-97DE-866EAD6EC0B4}"/>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5194CE-61E5-44DF-8155-6B06975EA732}"/>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Gap Junctions: direct electrical connections.</a:t>
              </a:r>
            </a:p>
          </p:txBody>
        </p:sp>
      </p:grpSp>
      <p:grpSp>
        <p:nvGrpSpPr>
          <p:cNvPr id="9" name="Group 8">
            <a:extLst>
              <a:ext uri="{FF2B5EF4-FFF2-40B4-BE49-F238E27FC236}">
                <a16:creationId xmlns:a16="http://schemas.microsoft.com/office/drawing/2014/main" id="{CCD85825-0B05-43C5-9E51-97A613406E3E}"/>
              </a:ext>
            </a:extLst>
          </p:cNvPr>
          <p:cNvGrpSpPr/>
          <p:nvPr/>
        </p:nvGrpSpPr>
        <p:grpSpPr>
          <a:xfrm>
            <a:off x="2802825" y="2301644"/>
            <a:ext cx="10660647" cy="400110"/>
            <a:chOff x="971180" y="1748637"/>
            <a:chExt cx="10660647" cy="400110"/>
          </a:xfrm>
        </p:grpSpPr>
        <p:sp>
          <p:nvSpPr>
            <p:cNvPr id="10" name="Oval 9">
              <a:extLst>
                <a:ext uri="{FF2B5EF4-FFF2-40B4-BE49-F238E27FC236}">
                  <a16:creationId xmlns:a16="http://schemas.microsoft.com/office/drawing/2014/main" id="{6844020F-AF29-4682-9736-8B0ED63039B6}"/>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3AA99F-F193-409E-ADB3-22081F3278E6}"/>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Chemical Transmission.</a:t>
              </a:r>
            </a:p>
          </p:txBody>
        </p:sp>
      </p:grpSp>
      <p:grpSp>
        <p:nvGrpSpPr>
          <p:cNvPr id="15" name="Group 14">
            <a:extLst>
              <a:ext uri="{FF2B5EF4-FFF2-40B4-BE49-F238E27FC236}">
                <a16:creationId xmlns:a16="http://schemas.microsoft.com/office/drawing/2014/main" id="{EBD7E1E3-D349-4FAF-A6A9-2B0D2D7C7F78}"/>
              </a:ext>
            </a:extLst>
          </p:cNvPr>
          <p:cNvGrpSpPr/>
          <p:nvPr/>
        </p:nvGrpSpPr>
        <p:grpSpPr>
          <a:xfrm>
            <a:off x="3174800" y="2680087"/>
            <a:ext cx="9617331" cy="338554"/>
            <a:chOff x="1347277" y="2680087"/>
            <a:chExt cx="9617331" cy="338554"/>
          </a:xfrm>
        </p:grpSpPr>
        <p:sp>
          <p:nvSpPr>
            <p:cNvPr id="13" name="TextBox 12">
              <a:extLst>
                <a:ext uri="{FF2B5EF4-FFF2-40B4-BE49-F238E27FC236}">
                  <a16:creationId xmlns:a16="http://schemas.microsoft.com/office/drawing/2014/main" id="{DCE7A156-613F-4921-AB9D-28F61564E2B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Ionotropic VS Metabotropic</a:t>
              </a:r>
            </a:p>
          </p:txBody>
        </p:sp>
        <p:sp>
          <p:nvSpPr>
            <p:cNvPr id="14" name="Oval 13">
              <a:extLst>
                <a:ext uri="{FF2B5EF4-FFF2-40B4-BE49-F238E27FC236}">
                  <a16:creationId xmlns:a16="http://schemas.microsoft.com/office/drawing/2014/main" id="{FD0F22F6-6262-4FAB-9E77-64A244AAD26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721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style.rotation</p:attrName>
                                        </p:attrNameLst>
                                      </p:cBhvr>
                                      <p:tavLst>
                                        <p:tav tm="0">
                                          <p:val>
                                            <p:fltVal val="720"/>
                                          </p:val>
                                        </p:tav>
                                        <p:tav tm="100000">
                                          <p:val>
                                            <p:fltVal val="0"/>
                                          </p:val>
                                        </p:tav>
                                      </p:tavLst>
                                    </p:anim>
                                    <p:anim calcmode="lin" valueType="num">
                                      <p:cBhvr>
                                        <p:cTn id="15" dur="2000" fill="hold"/>
                                        <p:tgtEl>
                                          <p:spTgt spid="15"/>
                                        </p:tgtEl>
                                        <p:attrNameLst>
                                          <p:attrName>ppt_h</p:attrName>
                                        </p:attrNameLst>
                                      </p:cBhvr>
                                      <p:tavLst>
                                        <p:tav tm="0">
                                          <p:val>
                                            <p:fltVal val="0"/>
                                          </p:val>
                                        </p:tav>
                                        <p:tav tm="100000">
                                          <p:val>
                                            <p:strVal val="#ppt_h"/>
                                          </p:val>
                                        </p:tav>
                                      </p:tavLst>
                                    </p:anim>
                                    <p:anim calcmode="lin" valueType="num">
                                      <p:cBhvr>
                                        <p:cTn id="1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7E5F6-EB6F-4A57-B2D9-36A0C9B1B3DD}"/>
              </a:ext>
            </a:extLst>
          </p:cNvPr>
          <p:cNvSpPr txBox="1"/>
          <p:nvPr/>
        </p:nvSpPr>
        <p:spPr>
          <a:xfrm>
            <a:off x="3323077" y="544179"/>
            <a:ext cx="5033750" cy="707886"/>
          </a:xfrm>
          <a:prstGeom prst="rect">
            <a:avLst/>
          </a:prstGeom>
          <a:noFill/>
        </p:spPr>
        <p:txBody>
          <a:bodyPr wrap="none" rtlCol="0">
            <a:spAutoFit/>
          </a:bodyPr>
          <a:lstStyle/>
          <a:p>
            <a:r>
              <a:rPr lang="en-US" sz="4000" dirty="0">
                <a:latin typeface="Century Gothic" panose="020B0502020202020204" pitchFamily="34" charset="0"/>
              </a:rPr>
              <a:t>Chemical Synapses</a:t>
            </a:r>
          </a:p>
        </p:txBody>
      </p:sp>
      <p:pic>
        <p:nvPicPr>
          <p:cNvPr id="22" name="Picture 21">
            <a:extLst>
              <a:ext uri="{FF2B5EF4-FFF2-40B4-BE49-F238E27FC236}">
                <a16:creationId xmlns:a16="http://schemas.microsoft.com/office/drawing/2014/main" id="{7A92652D-613A-413A-9FDD-0289D2E72E2B}"/>
              </a:ext>
            </a:extLst>
          </p:cNvPr>
          <p:cNvPicPr>
            <a:picLocks noChangeAspect="1"/>
          </p:cNvPicPr>
          <p:nvPr/>
        </p:nvPicPr>
        <p:blipFill>
          <a:blip r:embed="rId2"/>
          <a:stretch>
            <a:fillRect/>
          </a:stretch>
        </p:blipFill>
        <p:spPr>
          <a:xfrm>
            <a:off x="1681289" y="1252065"/>
            <a:ext cx="8711973" cy="5330898"/>
          </a:xfrm>
          <a:prstGeom prst="rect">
            <a:avLst/>
          </a:prstGeom>
        </p:spPr>
      </p:pic>
      <p:grpSp>
        <p:nvGrpSpPr>
          <p:cNvPr id="4" name="Group 3">
            <a:extLst>
              <a:ext uri="{FF2B5EF4-FFF2-40B4-BE49-F238E27FC236}">
                <a16:creationId xmlns:a16="http://schemas.microsoft.com/office/drawing/2014/main" id="{F3429CB7-F724-4641-854E-6A5D39128E15}"/>
              </a:ext>
            </a:extLst>
          </p:cNvPr>
          <p:cNvGrpSpPr/>
          <p:nvPr/>
        </p:nvGrpSpPr>
        <p:grpSpPr>
          <a:xfrm>
            <a:off x="1798738" y="2413000"/>
            <a:ext cx="8005662" cy="1854200"/>
            <a:chOff x="1798738" y="2413000"/>
            <a:chExt cx="8005662" cy="1854200"/>
          </a:xfrm>
        </p:grpSpPr>
        <p:sp>
          <p:nvSpPr>
            <p:cNvPr id="3" name="Rectangle 2">
              <a:extLst>
                <a:ext uri="{FF2B5EF4-FFF2-40B4-BE49-F238E27FC236}">
                  <a16:creationId xmlns:a16="http://schemas.microsoft.com/office/drawing/2014/main" id="{9984B9B1-3E3E-4F6B-8230-8C3C2EB34506}"/>
                </a:ext>
              </a:extLst>
            </p:cNvPr>
            <p:cNvSpPr/>
            <p:nvPr/>
          </p:nvSpPr>
          <p:spPr>
            <a:xfrm>
              <a:off x="4521200" y="2413000"/>
              <a:ext cx="5283200" cy="3302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57EDBE-C506-4297-BACF-74F1CA91876C}"/>
                </a:ext>
              </a:extLst>
            </p:cNvPr>
            <p:cNvSpPr/>
            <p:nvPr/>
          </p:nvSpPr>
          <p:spPr>
            <a:xfrm>
              <a:off x="1798738" y="2879846"/>
              <a:ext cx="7777062" cy="3302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4710E8-6F7E-4223-AFAF-CE91AF5D9B4F}"/>
                </a:ext>
              </a:extLst>
            </p:cNvPr>
            <p:cNvSpPr/>
            <p:nvPr/>
          </p:nvSpPr>
          <p:spPr>
            <a:xfrm>
              <a:off x="1798738" y="3429000"/>
              <a:ext cx="7916762" cy="3302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7A7147-4DDC-4C6F-91BE-28F628945DED}"/>
                </a:ext>
              </a:extLst>
            </p:cNvPr>
            <p:cNvSpPr/>
            <p:nvPr/>
          </p:nvSpPr>
          <p:spPr>
            <a:xfrm>
              <a:off x="1798738" y="3937000"/>
              <a:ext cx="4500462" cy="33020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618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5062C4-5A01-4B74-925F-46DADFCA0DC1}"/>
              </a:ext>
            </a:extLst>
          </p:cNvPr>
          <p:cNvGrpSpPr/>
          <p:nvPr/>
        </p:nvGrpSpPr>
        <p:grpSpPr>
          <a:xfrm>
            <a:off x="800100" y="1344105"/>
            <a:ext cx="3753141" cy="2827655"/>
            <a:chOff x="2567958" y="1523999"/>
            <a:chExt cx="6766960" cy="5072743"/>
          </a:xfrm>
        </p:grpSpPr>
        <p:pic>
          <p:nvPicPr>
            <p:cNvPr id="4" name="Picture 3">
              <a:extLst>
                <a:ext uri="{FF2B5EF4-FFF2-40B4-BE49-F238E27FC236}">
                  <a16:creationId xmlns:a16="http://schemas.microsoft.com/office/drawing/2014/main" id="{71D7EBB6-A337-4D01-B59D-51FB80D9C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958" y="1523999"/>
              <a:ext cx="6766960" cy="5072743"/>
            </a:xfrm>
            <a:prstGeom prst="rect">
              <a:avLst/>
            </a:prstGeom>
          </p:spPr>
        </p:pic>
        <p:sp>
          <p:nvSpPr>
            <p:cNvPr id="5" name="Rectangle 4">
              <a:extLst>
                <a:ext uri="{FF2B5EF4-FFF2-40B4-BE49-F238E27FC236}">
                  <a16:creationId xmlns:a16="http://schemas.microsoft.com/office/drawing/2014/main" id="{3EFBD5A1-ECF6-4D7D-B6FE-AAD05468E2E2}"/>
                </a:ext>
              </a:extLst>
            </p:cNvPr>
            <p:cNvSpPr/>
            <p:nvPr/>
          </p:nvSpPr>
          <p:spPr>
            <a:xfrm>
              <a:off x="2724150" y="1771650"/>
              <a:ext cx="6496050" cy="45421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AC04679-C483-4490-8291-8BB143CC2A94}"/>
              </a:ext>
            </a:extLst>
          </p:cNvPr>
          <p:cNvGrpSpPr/>
          <p:nvPr/>
        </p:nvGrpSpPr>
        <p:grpSpPr>
          <a:xfrm>
            <a:off x="4813011" y="2352764"/>
            <a:ext cx="5624846" cy="707886"/>
            <a:chOff x="4863810" y="2416863"/>
            <a:chExt cx="5624846" cy="707886"/>
          </a:xfrm>
        </p:grpSpPr>
        <p:sp>
          <p:nvSpPr>
            <p:cNvPr id="8" name="Oval 7">
              <a:extLst>
                <a:ext uri="{FF2B5EF4-FFF2-40B4-BE49-F238E27FC236}">
                  <a16:creationId xmlns:a16="http://schemas.microsoft.com/office/drawing/2014/main" id="{F46FA5B4-81CC-420A-8F98-CD24E78B6EC5}"/>
                </a:ext>
              </a:extLst>
            </p:cNvPr>
            <p:cNvSpPr/>
            <p:nvPr/>
          </p:nvSpPr>
          <p:spPr>
            <a:xfrm>
              <a:off x="4863810" y="252530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D5D059-50A2-41FD-B281-FF0481E3814F}"/>
                </a:ext>
              </a:extLst>
            </p:cNvPr>
            <p:cNvSpPr txBox="1"/>
            <p:nvPr/>
          </p:nvSpPr>
          <p:spPr>
            <a:xfrm>
              <a:off x="5120021" y="2416863"/>
              <a:ext cx="5368635" cy="707886"/>
            </a:xfrm>
            <a:prstGeom prst="rect">
              <a:avLst/>
            </a:prstGeom>
            <a:noFill/>
          </p:spPr>
          <p:txBody>
            <a:bodyPr wrap="square" rtlCol="0">
              <a:spAutoFit/>
            </a:bodyPr>
            <a:lstStyle/>
            <a:p>
              <a:r>
                <a:rPr lang="en-US" sz="2000" dirty="0">
                  <a:latin typeface="Century Gothic" panose="020B0502020202020204" pitchFamily="34" charset="0"/>
                </a:rPr>
                <a:t>Synaptic vesicles clustered at specialized regions called </a:t>
              </a:r>
              <a:r>
                <a:rPr lang="en-US" sz="2000" i="1" dirty="0">
                  <a:latin typeface="Century Gothic" panose="020B0502020202020204" pitchFamily="34" charset="0"/>
                </a:rPr>
                <a:t>active zones</a:t>
              </a:r>
              <a:r>
                <a:rPr lang="en-US" sz="2000" dirty="0">
                  <a:latin typeface="Century Gothic" panose="020B0502020202020204" pitchFamily="34" charset="0"/>
                </a:rPr>
                <a:t>.</a:t>
              </a:r>
            </a:p>
          </p:txBody>
        </p:sp>
      </p:grpSp>
      <p:grpSp>
        <p:nvGrpSpPr>
          <p:cNvPr id="18" name="Group 17">
            <a:extLst>
              <a:ext uri="{FF2B5EF4-FFF2-40B4-BE49-F238E27FC236}">
                <a16:creationId xmlns:a16="http://schemas.microsoft.com/office/drawing/2014/main" id="{B9E58841-4945-469F-A4EB-946D4A71674D}"/>
              </a:ext>
            </a:extLst>
          </p:cNvPr>
          <p:cNvGrpSpPr/>
          <p:nvPr/>
        </p:nvGrpSpPr>
        <p:grpSpPr>
          <a:xfrm>
            <a:off x="4813011" y="3359348"/>
            <a:ext cx="6099464" cy="707886"/>
            <a:chOff x="4863810" y="3417404"/>
            <a:chExt cx="6099464" cy="707886"/>
          </a:xfrm>
        </p:grpSpPr>
        <p:sp>
          <p:nvSpPr>
            <p:cNvPr id="10" name="Oval 9">
              <a:extLst>
                <a:ext uri="{FF2B5EF4-FFF2-40B4-BE49-F238E27FC236}">
                  <a16:creationId xmlns:a16="http://schemas.microsoft.com/office/drawing/2014/main" id="{E45046E9-69F0-4E99-B32F-8A473E826A3D}"/>
                </a:ext>
              </a:extLst>
            </p:cNvPr>
            <p:cNvSpPr/>
            <p:nvPr/>
          </p:nvSpPr>
          <p:spPr>
            <a:xfrm>
              <a:off x="4863810" y="3525846"/>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AD3467-C6D0-457D-8742-EACA278DE8FB}"/>
                </a:ext>
              </a:extLst>
            </p:cNvPr>
            <p:cNvSpPr txBox="1"/>
            <p:nvPr/>
          </p:nvSpPr>
          <p:spPr>
            <a:xfrm>
              <a:off x="5120021" y="3417404"/>
              <a:ext cx="5843253" cy="707886"/>
            </a:xfrm>
            <a:prstGeom prst="rect">
              <a:avLst/>
            </a:prstGeom>
            <a:noFill/>
          </p:spPr>
          <p:txBody>
            <a:bodyPr wrap="square" rtlCol="0">
              <a:spAutoFit/>
            </a:bodyPr>
            <a:lstStyle/>
            <a:p>
              <a:r>
                <a:rPr lang="en-US" sz="2000" dirty="0">
                  <a:latin typeface="Century Gothic" panose="020B0502020202020204" pitchFamily="34" charset="0"/>
                </a:rPr>
                <a:t>Active zones are the sites of neurotransmitter release.</a:t>
              </a:r>
            </a:p>
          </p:txBody>
        </p:sp>
      </p:grpSp>
      <p:pic>
        <p:nvPicPr>
          <p:cNvPr id="13" name="Picture 12">
            <a:extLst>
              <a:ext uri="{FF2B5EF4-FFF2-40B4-BE49-F238E27FC236}">
                <a16:creationId xmlns:a16="http://schemas.microsoft.com/office/drawing/2014/main" id="{0987C84A-C74D-407A-BC00-86A70A687051}"/>
              </a:ext>
            </a:extLst>
          </p:cNvPr>
          <p:cNvPicPr>
            <a:picLocks noChangeAspect="1"/>
          </p:cNvPicPr>
          <p:nvPr/>
        </p:nvPicPr>
        <p:blipFill rotWithShape="1">
          <a:blip r:embed="rId3">
            <a:extLst>
              <a:ext uri="{28A0092B-C50C-407E-A947-70E740481C1C}">
                <a14:useLocalDpi xmlns:a14="http://schemas.microsoft.com/office/drawing/2010/main" val="0"/>
              </a:ext>
            </a:extLst>
          </a:blip>
          <a:srcRect t="24167" b="22817"/>
          <a:stretch/>
        </p:blipFill>
        <p:spPr>
          <a:xfrm>
            <a:off x="3046641" y="4263801"/>
            <a:ext cx="6014181" cy="2390210"/>
          </a:xfrm>
          <a:prstGeom prst="rect">
            <a:avLst/>
          </a:prstGeom>
        </p:spPr>
      </p:pic>
      <p:grpSp>
        <p:nvGrpSpPr>
          <p:cNvPr id="16" name="Group 15">
            <a:extLst>
              <a:ext uri="{FF2B5EF4-FFF2-40B4-BE49-F238E27FC236}">
                <a16:creationId xmlns:a16="http://schemas.microsoft.com/office/drawing/2014/main" id="{6E8AE55E-779D-4E9A-A40C-E6E2733042BD}"/>
              </a:ext>
            </a:extLst>
          </p:cNvPr>
          <p:cNvGrpSpPr/>
          <p:nvPr/>
        </p:nvGrpSpPr>
        <p:grpSpPr>
          <a:xfrm>
            <a:off x="4813011" y="1653957"/>
            <a:ext cx="5624846" cy="400110"/>
            <a:chOff x="4863810" y="1712013"/>
            <a:chExt cx="5624846" cy="400110"/>
          </a:xfrm>
        </p:grpSpPr>
        <p:sp>
          <p:nvSpPr>
            <p:cNvPr id="14" name="Oval 13">
              <a:extLst>
                <a:ext uri="{FF2B5EF4-FFF2-40B4-BE49-F238E27FC236}">
                  <a16:creationId xmlns:a16="http://schemas.microsoft.com/office/drawing/2014/main" id="{6E8CB682-B49E-4D2F-AE0B-5AF0D4B2AF48}"/>
                </a:ext>
              </a:extLst>
            </p:cNvPr>
            <p:cNvSpPr/>
            <p:nvPr/>
          </p:nvSpPr>
          <p:spPr>
            <a:xfrm>
              <a:off x="4863810" y="18204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DA37BA-32A5-44B0-96CD-5DFB4A6D0382}"/>
                </a:ext>
              </a:extLst>
            </p:cNvPr>
            <p:cNvSpPr txBox="1"/>
            <p:nvPr/>
          </p:nvSpPr>
          <p:spPr>
            <a:xfrm>
              <a:off x="5120021" y="1712013"/>
              <a:ext cx="5368635" cy="400110"/>
            </a:xfrm>
            <a:prstGeom prst="rect">
              <a:avLst/>
            </a:prstGeom>
            <a:noFill/>
          </p:spPr>
          <p:txBody>
            <a:bodyPr wrap="square" rtlCol="0">
              <a:spAutoFit/>
            </a:bodyPr>
            <a:lstStyle/>
            <a:p>
              <a:r>
                <a:rPr lang="en-US" sz="2000" dirty="0">
                  <a:latin typeface="Century Gothic" panose="020B0502020202020204" pitchFamily="34" charset="0"/>
                </a:rPr>
                <a:t>Chemical synapses can </a:t>
              </a:r>
              <a:r>
                <a:rPr lang="en-US" sz="2000" i="1" dirty="0">
                  <a:latin typeface="Century Gothic" panose="020B0502020202020204" pitchFamily="34" charset="0"/>
                </a:rPr>
                <a:t>amplify</a:t>
              </a:r>
              <a:r>
                <a:rPr lang="en-US" sz="2000" dirty="0">
                  <a:latin typeface="Century Gothic" panose="020B0502020202020204" pitchFamily="34" charset="0"/>
                </a:rPr>
                <a:t>.</a:t>
              </a:r>
            </a:p>
          </p:txBody>
        </p:sp>
      </p:grpSp>
      <p:sp>
        <p:nvSpPr>
          <p:cNvPr id="19" name="TextBox 18">
            <a:extLst>
              <a:ext uri="{FF2B5EF4-FFF2-40B4-BE49-F238E27FC236}">
                <a16:creationId xmlns:a16="http://schemas.microsoft.com/office/drawing/2014/main" id="{2BF849FC-2D63-4F7F-B58C-71F59A10FD33}"/>
              </a:ext>
            </a:extLst>
          </p:cNvPr>
          <p:cNvSpPr txBox="1"/>
          <p:nvPr/>
        </p:nvSpPr>
        <p:spPr>
          <a:xfrm>
            <a:off x="3323077" y="544179"/>
            <a:ext cx="5033750" cy="707886"/>
          </a:xfrm>
          <a:prstGeom prst="rect">
            <a:avLst/>
          </a:prstGeom>
          <a:noFill/>
        </p:spPr>
        <p:txBody>
          <a:bodyPr wrap="none" rtlCol="0">
            <a:spAutoFit/>
          </a:bodyPr>
          <a:lstStyle/>
          <a:p>
            <a:r>
              <a:rPr lang="en-US" sz="4000" dirty="0">
                <a:latin typeface="Century Gothic" panose="020B0502020202020204" pitchFamily="34" charset="0"/>
              </a:rPr>
              <a:t>Chemical Synapses</a:t>
            </a:r>
          </a:p>
        </p:txBody>
      </p:sp>
    </p:spTree>
    <p:extLst>
      <p:ext uri="{BB962C8B-B14F-4D97-AF65-F5344CB8AC3E}">
        <p14:creationId xmlns:p14="http://schemas.microsoft.com/office/powerpoint/2010/main" val="314857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8B9F5-F6EF-4EA7-BF8A-6FCB12F6D6E8}"/>
              </a:ext>
            </a:extLst>
          </p:cNvPr>
          <p:cNvPicPr>
            <a:picLocks noChangeAspect="1"/>
          </p:cNvPicPr>
          <p:nvPr/>
        </p:nvPicPr>
        <p:blipFill rotWithShape="1">
          <a:blip r:embed="rId2">
            <a:extLst>
              <a:ext uri="{28A0092B-C50C-407E-A947-70E740481C1C}">
                <a14:useLocalDpi xmlns:a14="http://schemas.microsoft.com/office/drawing/2010/main" val="0"/>
              </a:ext>
            </a:extLst>
          </a:blip>
          <a:srcRect r="60927"/>
          <a:stretch/>
        </p:blipFill>
        <p:spPr>
          <a:xfrm>
            <a:off x="2057400" y="1442898"/>
            <a:ext cx="3365500" cy="5148402"/>
          </a:xfrm>
          <a:prstGeom prst="rect">
            <a:avLst/>
          </a:prstGeom>
        </p:spPr>
      </p:pic>
      <p:sp>
        <p:nvSpPr>
          <p:cNvPr id="4" name="TextBox 3">
            <a:extLst>
              <a:ext uri="{FF2B5EF4-FFF2-40B4-BE49-F238E27FC236}">
                <a16:creationId xmlns:a16="http://schemas.microsoft.com/office/drawing/2014/main" id="{0DED8A17-C5C5-490C-91CB-DEBF70B0CB06}"/>
              </a:ext>
            </a:extLst>
          </p:cNvPr>
          <p:cNvSpPr txBox="1"/>
          <p:nvPr/>
        </p:nvSpPr>
        <p:spPr>
          <a:xfrm>
            <a:off x="2983932" y="544179"/>
            <a:ext cx="7096815" cy="707886"/>
          </a:xfrm>
          <a:prstGeom prst="rect">
            <a:avLst/>
          </a:prstGeom>
          <a:noFill/>
        </p:spPr>
        <p:txBody>
          <a:bodyPr wrap="none" rtlCol="0">
            <a:spAutoFit/>
          </a:bodyPr>
          <a:lstStyle/>
          <a:p>
            <a:r>
              <a:rPr lang="en-US" sz="4000" dirty="0">
                <a:latin typeface="Century Gothic" panose="020B0502020202020204" pitchFamily="34" charset="0"/>
              </a:rPr>
              <a:t>Ionotropic VS Metabotropic</a:t>
            </a:r>
          </a:p>
        </p:txBody>
      </p:sp>
    </p:spTree>
    <p:extLst>
      <p:ext uri="{BB962C8B-B14F-4D97-AF65-F5344CB8AC3E}">
        <p14:creationId xmlns:p14="http://schemas.microsoft.com/office/powerpoint/2010/main" val="314276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8B9F5-F6EF-4EA7-BF8A-6FCB12F6D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442898"/>
            <a:ext cx="8613248" cy="5148402"/>
          </a:xfrm>
          <a:prstGeom prst="rect">
            <a:avLst/>
          </a:prstGeom>
        </p:spPr>
      </p:pic>
      <p:sp>
        <p:nvSpPr>
          <p:cNvPr id="4" name="TextBox 3">
            <a:extLst>
              <a:ext uri="{FF2B5EF4-FFF2-40B4-BE49-F238E27FC236}">
                <a16:creationId xmlns:a16="http://schemas.microsoft.com/office/drawing/2014/main" id="{0DED8A17-C5C5-490C-91CB-DEBF70B0CB06}"/>
              </a:ext>
            </a:extLst>
          </p:cNvPr>
          <p:cNvSpPr txBox="1"/>
          <p:nvPr/>
        </p:nvSpPr>
        <p:spPr>
          <a:xfrm>
            <a:off x="2983932" y="544179"/>
            <a:ext cx="7096815" cy="707886"/>
          </a:xfrm>
          <a:prstGeom prst="rect">
            <a:avLst/>
          </a:prstGeom>
          <a:noFill/>
        </p:spPr>
        <p:txBody>
          <a:bodyPr wrap="none" rtlCol="0">
            <a:spAutoFit/>
          </a:bodyPr>
          <a:lstStyle/>
          <a:p>
            <a:r>
              <a:rPr lang="en-US" sz="4000" dirty="0">
                <a:latin typeface="Century Gothic" panose="020B0502020202020204" pitchFamily="34" charset="0"/>
              </a:rPr>
              <a:t>Ionotropic VS Metabotropic</a:t>
            </a:r>
          </a:p>
        </p:txBody>
      </p:sp>
    </p:spTree>
    <p:extLst>
      <p:ext uri="{BB962C8B-B14F-4D97-AF65-F5344CB8AC3E}">
        <p14:creationId xmlns:p14="http://schemas.microsoft.com/office/powerpoint/2010/main" val="129514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BCD72A-064D-4C15-A125-A6DF590B0D77}"/>
              </a:ext>
            </a:extLst>
          </p:cNvPr>
          <p:cNvSpPr txBox="1"/>
          <p:nvPr/>
        </p:nvSpPr>
        <p:spPr>
          <a:xfrm>
            <a:off x="5112397" y="593668"/>
            <a:ext cx="1967205" cy="707886"/>
          </a:xfrm>
          <a:prstGeom prst="rect">
            <a:avLst/>
          </a:prstGeom>
          <a:noFill/>
        </p:spPr>
        <p:txBody>
          <a:bodyPr wrap="none" rtlCol="0">
            <a:spAutoFit/>
          </a:bodyPr>
          <a:lstStyle/>
          <a:p>
            <a:r>
              <a:rPr lang="en-US" sz="4000" dirty="0">
                <a:latin typeface="Century Gothic" panose="020B0502020202020204" pitchFamily="34" charset="0"/>
              </a:rPr>
              <a:t>Outline</a:t>
            </a:r>
          </a:p>
        </p:txBody>
      </p:sp>
      <p:grpSp>
        <p:nvGrpSpPr>
          <p:cNvPr id="8" name="Group 7">
            <a:extLst>
              <a:ext uri="{FF2B5EF4-FFF2-40B4-BE49-F238E27FC236}">
                <a16:creationId xmlns:a16="http://schemas.microsoft.com/office/drawing/2014/main" id="{6A8959AE-E6F4-4CC5-BB1D-DF5A668FFE7F}"/>
              </a:ext>
            </a:extLst>
          </p:cNvPr>
          <p:cNvGrpSpPr/>
          <p:nvPr/>
        </p:nvGrpSpPr>
        <p:grpSpPr>
          <a:xfrm>
            <a:off x="2802825" y="1929873"/>
            <a:ext cx="10660647" cy="400110"/>
            <a:chOff x="971180" y="1748637"/>
            <a:chExt cx="10660647" cy="400110"/>
          </a:xfrm>
        </p:grpSpPr>
        <p:sp>
          <p:nvSpPr>
            <p:cNvPr id="6" name="Oval 5">
              <a:extLst>
                <a:ext uri="{FF2B5EF4-FFF2-40B4-BE49-F238E27FC236}">
                  <a16:creationId xmlns:a16="http://schemas.microsoft.com/office/drawing/2014/main" id="{051860C6-168F-4118-97DE-866EAD6EC0B4}"/>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5194CE-61E5-44DF-8155-6B06975EA732}"/>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Gap Junctions: direct electrical connections.</a:t>
              </a:r>
            </a:p>
          </p:txBody>
        </p:sp>
      </p:grpSp>
      <p:grpSp>
        <p:nvGrpSpPr>
          <p:cNvPr id="9" name="Group 8">
            <a:extLst>
              <a:ext uri="{FF2B5EF4-FFF2-40B4-BE49-F238E27FC236}">
                <a16:creationId xmlns:a16="http://schemas.microsoft.com/office/drawing/2014/main" id="{CCD85825-0B05-43C5-9E51-97A613406E3E}"/>
              </a:ext>
            </a:extLst>
          </p:cNvPr>
          <p:cNvGrpSpPr/>
          <p:nvPr/>
        </p:nvGrpSpPr>
        <p:grpSpPr>
          <a:xfrm>
            <a:off x="2802825" y="2301644"/>
            <a:ext cx="10660647" cy="400110"/>
            <a:chOff x="971180" y="1748637"/>
            <a:chExt cx="10660647" cy="400110"/>
          </a:xfrm>
        </p:grpSpPr>
        <p:sp>
          <p:nvSpPr>
            <p:cNvPr id="10" name="Oval 9">
              <a:extLst>
                <a:ext uri="{FF2B5EF4-FFF2-40B4-BE49-F238E27FC236}">
                  <a16:creationId xmlns:a16="http://schemas.microsoft.com/office/drawing/2014/main" id="{6844020F-AF29-4682-9736-8B0ED63039B6}"/>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3AA99F-F193-409E-ADB3-22081F3278E6}"/>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Chemical Transmission.</a:t>
              </a:r>
            </a:p>
          </p:txBody>
        </p:sp>
      </p:grpSp>
      <p:grpSp>
        <p:nvGrpSpPr>
          <p:cNvPr id="15" name="Group 14">
            <a:extLst>
              <a:ext uri="{FF2B5EF4-FFF2-40B4-BE49-F238E27FC236}">
                <a16:creationId xmlns:a16="http://schemas.microsoft.com/office/drawing/2014/main" id="{EBD7E1E3-D349-4FAF-A6A9-2B0D2D7C7F78}"/>
              </a:ext>
            </a:extLst>
          </p:cNvPr>
          <p:cNvGrpSpPr/>
          <p:nvPr/>
        </p:nvGrpSpPr>
        <p:grpSpPr>
          <a:xfrm>
            <a:off x="3174800" y="2680087"/>
            <a:ext cx="9617331" cy="338554"/>
            <a:chOff x="1347277" y="2680087"/>
            <a:chExt cx="9617331" cy="338554"/>
          </a:xfrm>
        </p:grpSpPr>
        <p:sp>
          <p:nvSpPr>
            <p:cNvPr id="13" name="TextBox 12">
              <a:extLst>
                <a:ext uri="{FF2B5EF4-FFF2-40B4-BE49-F238E27FC236}">
                  <a16:creationId xmlns:a16="http://schemas.microsoft.com/office/drawing/2014/main" id="{DCE7A156-613F-4921-AB9D-28F61564E2B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Ionotropic VS Metabotropic</a:t>
              </a:r>
            </a:p>
          </p:txBody>
        </p:sp>
        <p:sp>
          <p:nvSpPr>
            <p:cNvPr id="14" name="Oval 13">
              <a:extLst>
                <a:ext uri="{FF2B5EF4-FFF2-40B4-BE49-F238E27FC236}">
                  <a16:creationId xmlns:a16="http://schemas.microsoft.com/office/drawing/2014/main" id="{FD0F22F6-6262-4FAB-9E77-64A244AAD26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E099D9C-C53C-48F6-9C2A-40904897A6DB}"/>
              </a:ext>
            </a:extLst>
          </p:cNvPr>
          <p:cNvGrpSpPr/>
          <p:nvPr/>
        </p:nvGrpSpPr>
        <p:grpSpPr>
          <a:xfrm>
            <a:off x="3174800" y="3071389"/>
            <a:ext cx="9617331" cy="338554"/>
            <a:chOff x="1347277" y="2680087"/>
            <a:chExt cx="9617331" cy="338554"/>
          </a:xfrm>
        </p:grpSpPr>
        <p:sp>
          <p:nvSpPr>
            <p:cNvPr id="17" name="TextBox 16">
              <a:extLst>
                <a:ext uri="{FF2B5EF4-FFF2-40B4-BE49-F238E27FC236}">
                  <a16:creationId xmlns:a16="http://schemas.microsoft.com/office/drawing/2014/main" id="{0C695796-60B8-44E1-94FB-9C228D7D3DF2}"/>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The Neuromuscular Junction (NMJ): cholinergic transmission</a:t>
              </a:r>
            </a:p>
          </p:txBody>
        </p:sp>
        <p:sp>
          <p:nvSpPr>
            <p:cNvPr id="18" name="Oval 17">
              <a:extLst>
                <a:ext uri="{FF2B5EF4-FFF2-40B4-BE49-F238E27FC236}">
                  <a16:creationId xmlns:a16="http://schemas.microsoft.com/office/drawing/2014/main" id="{D9751ACF-C845-4C46-95C1-4EFB26EB993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46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style.rotation</p:attrName>
                                        </p:attrNameLst>
                                      </p:cBhvr>
                                      <p:tavLst>
                                        <p:tav tm="0">
                                          <p:val>
                                            <p:fltVal val="720"/>
                                          </p:val>
                                        </p:tav>
                                        <p:tav tm="100000">
                                          <p:val>
                                            <p:fltVal val="0"/>
                                          </p:val>
                                        </p:tav>
                                      </p:tavLst>
                                    </p:anim>
                                    <p:anim calcmode="lin" valueType="num">
                                      <p:cBhvr>
                                        <p:cTn id="9" dur="2000" fill="hold"/>
                                        <p:tgtEl>
                                          <p:spTgt spid="16"/>
                                        </p:tgtEl>
                                        <p:attrNameLst>
                                          <p:attrName>ppt_h</p:attrName>
                                        </p:attrNameLst>
                                      </p:cBhvr>
                                      <p:tavLst>
                                        <p:tav tm="0">
                                          <p:val>
                                            <p:fltVal val="0"/>
                                          </p:val>
                                        </p:tav>
                                        <p:tav tm="100000">
                                          <p:val>
                                            <p:strVal val="#ppt_h"/>
                                          </p:val>
                                        </p:tav>
                                      </p:tavLst>
                                    </p:anim>
                                    <p:anim calcmode="lin" valueType="num">
                                      <p:cBhvr>
                                        <p:cTn id="10"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718FD-1011-4D0B-BF63-92776087F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400" y="1252065"/>
            <a:ext cx="3422931" cy="5417438"/>
          </a:xfrm>
          <a:prstGeom prst="rect">
            <a:avLst/>
          </a:prstGeom>
        </p:spPr>
      </p:pic>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pic>
        <p:nvPicPr>
          <p:cNvPr id="7" name="Picture 6">
            <a:extLst>
              <a:ext uri="{FF2B5EF4-FFF2-40B4-BE49-F238E27FC236}">
                <a16:creationId xmlns:a16="http://schemas.microsoft.com/office/drawing/2014/main" id="{55610CDD-23BA-469A-BAD3-F469C3D73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847" y="1959951"/>
            <a:ext cx="5954268" cy="4463522"/>
          </a:xfrm>
          <a:prstGeom prst="rect">
            <a:avLst/>
          </a:prstGeom>
        </p:spPr>
      </p:pic>
    </p:spTree>
    <p:extLst>
      <p:ext uri="{BB962C8B-B14F-4D97-AF65-F5344CB8AC3E}">
        <p14:creationId xmlns:p14="http://schemas.microsoft.com/office/powerpoint/2010/main" val="52391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718FD-1011-4D0B-BF63-92776087F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400" y="1252065"/>
            <a:ext cx="3422931" cy="5417438"/>
          </a:xfrm>
          <a:prstGeom prst="rect">
            <a:avLst/>
          </a:prstGeom>
        </p:spPr>
      </p:pic>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pic>
        <p:nvPicPr>
          <p:cNvPr id="6" name="Picture 5">
            <a:extLst>
              <a:ext uri="{FF2B5EF4-FFF2-40B4-BE49-F238E27FC236}">
                <a16:creationId xmlns:a16="http://schemas.microsoft.com/office/drawing/2014/main" id="{FB41ACD0-17F7-4A1A-9FE4-A3064B67D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572" y="4482446"/>
            <a:ext cx="6821814" cy="2289829"/>
          </a:xfrm>
          <a:prstGeom prst="rect">
            <a:avLst/>
          </a:prstGeom>
        </p:spPr>
      </p:pic>
      <p:pic>
        <p:nvPicPr>
          <p:cNvPr id="9" name="Picture 8">
            <a:extLst>
              <a:ext uri="{FF2B5EF4-FFF2-40B4-BE49-F238E27FC236}">
                <a16:creationId xmlns:a16="http://schemas.microsoft.com/office/drawing/2014/main" id="{C80A1CE0-1C6C-41B8-858E-31EC6FC00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986" y="1896143"/>
            <a:ext cx="6821814" cy="2630663"/>
          </a:xfrm>
          <a:prstGeom prst="rect">
            <a:avLst/>
          </a:prstGeom>
        </p:spPr>
      </p:pic>
    </p:spTree>
    <p:extLst>
      <p:ext uri="{BB962C8B-B14F-4D97-AF65-F5344CB8AC3E}">
        <p14:creationId xmlns:p14="http://schemas.microsoft.com/office/powerpoint/2010/main" val="191900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DA0B43-E194-4626-A9C9-6933E51B7D35}"/>
              </a:ext>
            </a:extLst>
          </p:cNvPr>
          <p:cNvSpPr txBox="1"/>
          <p:nvPr/>
        </p:nvSpPr>
        <p:spPr>
          <a:xfrm>
            <a:off x="1900399" y="304449"/>
            <a:ext cx="8795998" cy="707886"/>
          </a:xfrm>
          <a:prstGeom prst="rect">
            <a:avLst/>
          </a:prstGeom>
          <a:noFill/>
        </p:spPr>
        <p:txBody>
          <a:bodyPr wrap="none" rtlCol="0">
            <a:spAutoFit/>
          </a:bodyPr>
          <a:lstStyle/>
          <a:p>
            <a:r>
              <a:rPr lang="en-US" sz="4000" dirty="0">
                <a:latin typeface="Century Gothic" panose="020B0502020202020204" pitchFamily="34" charset="0"/>
              </a:rPr>
              <a:t>The Synapse: Historical Perspective</a:t>
            </a:r>
          </a:p>
        </p:txBody>
      </p:sp>
      <p:grpSp>
        <p:nvGrpSpPr>
          <p:cNvPr id="18" name="Group 17">
            <a:extLst>
              <a:ext uri="{FF2B5EF4-FFF2-40B4-BE49-F238E27FC236}">
                <a16:creationId xmlns:a16="http://schemas.microsoft.com/office/drawing/2014/main" id="{2D87511B-8FDC-46AE-A259-F3EB5F795EDB}"/>
              </a:ext>
            </a:extLst>
          </p:cNvPr>
          <p:cNvGrpSpPr/>
          <p:nvPr/>
        </p:nvGrpSpPr>
        <p:grpSpPr>
          <a:xfrm>
            <a:off x="6082015" y="1965796"/>
            <a:ext cx="2589170" cy="3215429"/>
            <a:chOff x="6082015" y="1965796"/>
            <a:chExt cx="2589170" cy="3215429"/>
          </a:xfrm>
        </p:grpSpPr>
        <p:sp>
          <p:nvSpPr>
            <p:cNvPr id="12" name="TextBox 11">
              <a:extLst>
                <a:ext uri="{FF2B5EF4-FFF2-40B4-BE49-F238E27FC236}">
                  <a16:creationId xmlns:a16="http://schemas.microsoft.com/office/drawing/2014/main" id="{EF7D1593-226B-4EEC-8516-7D532E3F6A06}"/>
                </a:ext>
              </a:extLst>
            </p:cNvPr>
            <p:cNvSpPr txBox="1"/>
            <p:nvPr/>
          </p:nvSpPr>
          <p:spPr>
            <a:xfrm>
              <a:off x="6082015" y="4781115"/>
              <a:ext cx="2589170" cy="400110"/>
            </a:xfrm>
            <a:prstGeom prst="rect">
              <a:avLst/>
            </a:prstGeom>
            <a:noFill/>
          </p:spPr>
          <p:txBody>
            <a:bodyPr wrap="none" rtlCol="0">
              <a:spAutoFit/>
            </a:bodyPr>
            <a:lstStyle/>
            <a:p>
              <a:r>
                <a:rPr lang="en-US" sz="2000" dirty="0">
                  <a:latin typeface="Century Gothic" panose="020B0502020202020204" pitchFamily="34" charset="0"/>
                </a:rPr>
                <a:t>Charles Sherrington</a:t>
              </a:r>
            </a:p>
          </p:txBody>
        </p:sp>
        <p:pic>
          <p:nvPicPr>
            <p:cNvPr id="1026" name="Picture 2" descr="https://upload.wikimedia.org/wikipedia/commons/c/c4/Charles_Scott_Sherrington2.jpg">
              <a:extLst>
                <a:ext uri="{FF2B5EF4-FFF2-40B4-BE49-F238E27FC236}">
                  <a16:creationId xmlns:a16="http://schemas.microsoft.com/office/drawing/2014/main" id="{F3AB41AD-60ED-4644-83BB-F259371B0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221" y="1965796"/>
              <a:ext cx="2163637" cy="2806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767BC164-BF4E-4B06-82A0-721FB9578C6D}"/>
              </a:ext>
            </a:extLst>
          </p:cNvPr>
          <p:cNvGrpSpPr/>
          <p:nvPr/>
        </p:nvGrpSpPr>
        <p:grpSpPr>
          <a:xfrm>
            <a:off x="9008928" y="2025981"/>
            <a:ext cx="1984067" cy="3155244"/>
            <a:chOff x="9008928" y="2025981"/>
            <a:chExt cx="1984067" cy="3155244"/>
          </a:xfrm>
        </p:grpSpPr>
        <p:pic>
          <p:nvPicPr>
            <p:cNvPr id="1028" name="Picture 4" descr="https://upload.wikimedia.org/wikipedia/commons/9/99/Otto_Loewi_nobel.jpg">
              <a:extLst>
                <a:ext uri="{FF2B5EF4-FFF2-40B4-BE49-F238E27FC236}">
                  <a16:creationId xmlns:a16="http://schemas.microsoft.com/office/drawing/2014/main" id="{9A767CFA-EA72-48B7-BD98-1866B243C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928" y="2025981"/>
              <a:ext cx="1984067" cy="28060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C3153A4-375E-42F2-860B-21B25D2A92C6}"/>
                </a:ext>
              </a:extLst>
            </p:cNvPr>
            <p:cNvSpPr txBox="1"/>
            <p:nvPr/>
          </p:nvSpPr>
          <p:spPr>
            <a:xfrm>
              <a:off x="9232161" y="4781115"/>
              <a:ext cx="1537600" cy="400110"/>
            </a:xfrm>
            <a:prstGeom prst="rect">
              <a:avLst/>
            </a:prstGeom>
            <a:noFill/>
          </p:spPr>
          <p:txBody>
            <a:bodyPr wrap="none" rtlCol="0">
              <a:spAutoFit/>
            </a:bodyPr>
            <a:lstStyle/>
            <a:p>
              <a:r>
                <a:rPr lang="en-US" sz="2000" dirty="0">
                  <a:latin typeface="Century Gothic" panose="020B0502020202020204" pitchFamily="34" charset="0"/>
                </a:rPr>
                <a:t>Otto Loewi</a:t>
              </a:r>
            </a:p>
          </p:txBody>
        </p:sp>
      </p:grpSp>
      <p:grpSp>
        <p:nvGrpSpPr>
          <p:cNvPr id="3" name="Group 2">
            <a:extLst>
              <a:ext uri="{FF2B5EF4-FFF2-40B4-BE49-F238E27FC236}">
                <a16:creationId xmlns:a16="http://schemas.microsoft.com/office/drawing/2014/main" id="{DC754D10-A92B-427C-8D7A-B01DC1E52DFD}"/>
              </a:ext>
            </a:extLst>
          </p:cNvPr>
          <p:cNvGrpSpPr/>
          <p:nvPr/>
        </p:nvGrpSpPr>
        <p:grpSpPr>
          <a:xfrm>
            <a:off x="3696893" y="1965796"/>
            <a:ext cx="2064257" cy="3215429"/>
            <a:chOff x="3696893" y="1965796"/>
            <a:chExt cx="2064257" cy="3215429"/>
          </a:xfrm>
        </p:grpSpPr>
        <p:pic>
          <p:nvPicPr>
            <p:cNvPr id="1030" name="Picture 6" descr="https://upload.wikimedia.org/wikipedia/commons/3/30/Cajal-Restored.jpg">
              <a:extLst>
                <a:ext uri="{FF2B5EF4-FFF2-40B4-BE49-F238E27FC236}">
                  <a16:creationId xmlns:a16="http://schemas.microsoft.com/office/drawing/2014/main" id="{33DEC5FD-96FD-4714-8100-530370D93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893" y="1965796"/>
              <a:ext cx="2064257" cy="28060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0778389-E975-46AD-88D9-2EC4B0D6FA8C}"/>
                </a:ext>
              </a:extLst>
            </p:cNvPr>
            <p:cNvSpPr txBox="1"/>
            <p:nvPr/>
          </p:nvSpPr>
          <p:spPr>
            <a:xfrm>
              <a:off x="3722565" y="4781115"/>
              <a:ext cx="2021707" cy="400110"/>
            </a:xfrm>
            <a:prstGeom prst="rect">
              <a:avLst/>
            </a:prstGeom>
            <a:noFill/>
          </p:spPr>
          <p:txBody>
            <a:bodyPr wrap="none" rtlCol="0">
              <a:spAutoFit/>
            </a:bodyPr>
            <a:lstStyle/>
            <a:p>
              <a:r>
                <a:rPr lang="en-US" sz="2000" dirty="0">
                  <a:latin typeface="Century Gothic" panose="020B0502020202020204" pitchFamily="34" charset="0"/>
                </a:rPr>
                <a:t>Ramon y </a:t>
              </a:r>
              <a:r>
                <a:rPr lang="en-US" sz="2000" dirty="0" err="1">
                  <a:latin typeface="Century Gothic" panose="020B0502020202020204" pitchFamily="34" charset="0"/>
                </a:rPr>
                <a:t>Cajal</a:t>
              </a:r>
              <a:endParaRPr lang="en-US" sz="2000" dirty="0">
                <a:latin typeface="Century Gothic" panose="020B0502020202020204" pitchFamily="34" charset="0"/>
              </a:endParaRPr>
            </a:p>
          </p:txBody>
        </p:sp>
      </p:grpSp>
      <p:grpSp>
        <p:nvGrpSpPr>
          <p:cNvPr id="2" name="Group 1">
            <a:extLst>
              <a:ext uri="{FF2B5EF4-FFF2-40B4-BE49-F238E27FC236}">
                <a16:creationId xmlns:a16="http://schemas.microsoft.com/office/drawing/2014/main" id="{4B39546D-68F4-42C0-B4C5-40280ED6132D}"/>
              </a:ext>
            </a:extLst>
          </p:cNvPr>
          <p:cNvGrpSpPr/>
          <p:nvPr/>
        </p:nvGrpSpPr>
        <p:grpSpPr>
          <a:xfrm>
            <a:off x="1152275" y="1956409"/>
            <a:ext cx="2002547" cy="3224816"/>
            <a:chOff x="1152275" y="1956409"/>
            <a:chExt cx="2002547" cy="3224816"/>
          </a:xfrm>
        </p:grpSpPr>
        <p:pic>
          <p:nvPicPr>
            <p:cNvPr id="1032" name="Picture 8" descr="https://www.nobelprize.org/nobel_prizes/medicine/laureates/1906/golgi.jpg">
              <a:extLst>
                <a:ext uri="{FF2B5EF4-FFF2-40B4-BE49-F238E27FC236}">
                  <a16:creationId xmlns:a16="http://schemas.microsoft.com/office/drawing/2014/main" id="{36406F48-E6DF-4420-BD71-48EF81AC0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275" y="1956409"/>
              <a:ext cx="2002547" cy="28060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E0A98F5-2ED0-4403-A0E5-CCEE5A021141}"/>
                </a:ext>
              </a:extLst>
            </p:cNvPr>
            <p:cNvSpPr txBox="1"/>
            <p:nvPr/>
          </p:nvSpPr>
          <p:spPr>
            <a:xfrm>
              <a:off x="1218836" y="4781115"/>
              <a:ext cx="1869423" cy="400110"/>
            </a:xfrm>
            <a:prstGeom prst="rect">
              <a:avLst/>
            </a:prstGeom>
            <a:noFill/>
          </p:spPr>
          <p:txBody>
            <a:bodyPr wrap="none" rtlCol="0">
              <a:spAutoFit/>
            </a:bodyPr>
            <a:lstStyle/>
            <a:p>
              <a:r>
                <a:rPr lang="en-US" sz="2000" dirty="0">
                  <a:latin typeface="Century Gothic" panose="020B0502020202020204" pitchFamily="34" charset="0"/>
                </a:rPr>
                <a:t>Camillo Golgi</a:t>
              </a:r>
            </a:p>
          </p:txBody>
        </p:sp>
      </p:grpSp>
    </p:spTree>
    <p:extLst>
      <p:ext uri="{BB962C8B-B14F-4D97-AF65-F5344CB8AC3E}">
        <p14:creationId xmlns:p14="http://schemas.microsoft.com/office/powerpoint/2010/main" val="169605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718FD-1011-4D0B-BF63-92776087F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400" y="1252065"/>
            <a:ext cx="3422931" cy="5417438"/>
          </a:xfrm>
          <a:prstGeom prst="rect">
            <a:avLst/>
          </a:prstGeom>
        </p:spPr>
      </p:pic>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pic>
        <p:nvPicPr>
          <p:cNvPr id="6" name="Picture 5">
            <a:extLst>
              <a:ext uri="{FF2B5EF4-FFF2-40B4-BE49-F238E27FC236}">
                <a16:creationId xmlns:a16="http://schemas.microsoft.com/office/drawing/2014/main" id="{505AD25A-07B4-4875-A760-6EBCF50D7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71" y="1978828"/>
            <a:ext cx="3298803" cy="3085008"/>
          </a:xfrm>
          <a:prstGeom prst="rect">
            <a:avLst/>
          </a:prstGeom>
        </p:spPr>
      </p:pic>
      <p:grpSp>
        <p:nvGrpSpPr>
          <p:cNvPr id="8" name="Group 7">
            <a:extLst>
              <a:ext uri="{FF2B5EF4-FFF2-40B4-BE49-F238E27FC236}">
                <a16:creationId xmlns:a16="http://schemas.microsoft.com/office/drawing/2014/main" id="{DC46A75E-BE73-421C-8DF7-62E543C63EBE}"/>
              </a:ext>
            </a:extLst>
          </p:cNvPr>
          <p:cNvGrpSpPr/>
          <p:nvPr/>
        </p:nvGrpSpPr>
        <p:grpSpPr>
          <a:xfrm>
            <a:off x="6432261" y="5205825"/>
            <a:ext cx="5624846" cy="400110"/>
            <a:chOff x="4863810" y="1712013"/>
            <a:chExt cx="5624846" cy="400110"/>
          </a:xfrm>
        </p:grpSpPr>
        <p:sp>
          <p:nvSpPr>
            <p:cNvPr id="9" name="Oval 8">
              <a:extLst>
                <a:ext uri="{FF2B5EF4-FFF2-40B4-BE49-F238E27FC236}">
                  <a16:creationId xmlns:a16="http://schemas.microsoft.com/office/drawing/2014/main" id="{ED71C278-CA7F-48D6-8C12-27D95C947F99}"/>
                </a:ext>
              </a:extLst>
            </p:cNvPr>
            <p:cNvSpPr/>
            <p:nvPr/>
          </p:nvSpPr>
          <p:spPr>
            <a:xfrm>
              <a:off x="4863810" y="18204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04338F-2D74-4514-B703-833C43C91295}"/>
                </a:ext>
              </a:extLst>
            </p:cNvPr>
            <p:cNvSpPr txBox="1"/>
            <p:nvPr/>
          </p:nvSpPr>
          <p:spPr>
            <a:xfrm>
              <a:off x="5120021" y="1712013"/>
              <a:ext cx="5368635" cy="400110"/>
            </a:xfrm>
            <a:prstGeom prst="rect">
              <a:avLst/>
            </a:prstGeom>
            <a:noFill/>
          </p:spPr>
          <p:txBody>
            <a:bodyPr wrap="square" rtlCol="0">
              <a:spAutoFit/>
            </a:bodyPr>
            <a:lstStyle/>
            <a:p>
              <a:r>
                <a:rPr lang="en-US" sz="2000" dirty="0">
                  <a:latin typeface="Century Gothic" panose="020B0502020202020204" pitchFamily="34" charset="0"/>
                </a:rPr>
                <a:t>Low-resolution structure of </a:t>
              </a:r>
              <a:r>
                <a:rPr lang="en-US" sz="2000" dirty="0" err="1">
                  <a:latin typeface="Century Gothic" panose="020B0502020202020204" pitchFamily="34" charset="0"/>
                </a:rPr>
                <a:t>ACh</a:t>
              </a:r>
              <a:r>
                <a:rPr lang="en-US" sz="2000" dirty="0">
                  <a:latin typeface="Century Gothic" panose="020B0502020202020204" pitchFamily="34" charset="0"/>
                </a:rPr>
                <a:t> receptor.</a:t>
              </a:r>
            </a:p>
          </p:txBody>
        </p:sp>
      </p:grpSp>
      <p:grpSp>
        <p:nvGrpSpPr>
          <p:cNvPr id="11" name="Group 10">
            <a:extLst>
              <a:ext uri="{FF2B5EF4-FFF2-40B4-BE49-F238E27FC236}">
                <a16:creationId xmlns:a16="http://schemas.microsoft.com/office/drawing/2014/main" id="{9B747BC6-8D5A-4CF5-8A87-F1037CFE7A37}"/>
              </a:ext>
            </a:extLst>
          </p:cNvPr>
          <p:cNvGrpSpPr/>
          <p:nvPr/>
        </p:nvGrpSpPr>
        <p:grpSpPr>
          <a:xfrm>
            <a:off x="6432261" y="5605935"/>
            <a:ext cx="5624846" cy="707886"/>
            <a:chOff x="4863810" y="1712013"/>
            <a:chExt cx="5624846" cy="707886"/>
          </a:xfrm>
        </p:grpSpPr>
        <p:sp>
          <p:nvSpPr>
            <p:cNvPr id="12" name="Oval 11">
              <a:extLst>
                <a:ext uri="{FF2B5EF4-FFF2-40B4-BE49-F238E27FC236}">
                  <a16:creationId xmlns:a16="http://schemas.microsoft.com/office/drawing/2014/main" id="{66529A78-B8A3-4DB0-9FF2-C530E777F83D}"/>
                </a:ext>
              </a:extLst>
            </p:cNvPr>
            <p:cNvSpPr/>
            <p:nvPr/>
          </p:nvSpPr>
          <p:spPr>
            <a:xfrm>
              <a:off x="4863810" y="18204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385D9B-B2CC-45DD-A46B-66038E110D48}"/>
                </a:ext>
              </a:extLst>
            </p:cNvPr>
            <p:cNvSpPr txBox="1"/>
            <p:nvPr/>
          </p:nvSpPr>
          <p:spPr>
            <a:xfrm>
              <a:off x="5120021" y="1712013"/>
              <a:ext cx="5368635" cy="707886"/>
            </a:xfrm>
            <a:prstGeom prst="rect">
              <a:avLst/>
            </a:prstGeom>
            <a:noFill/>
          </p:spPr>
          <p:txBody>
            <a:bodyPr wrap="square" rtlCol="0">
              <a:spAutoFit/>
            </a:bodyPr>
            <a:lstStyle/>
            <a:p>
              <a:r>
                <a:rPr lang="en-US" sz="2000" dirty="0">
                  <a:latin typeface="Century Gothic" panose="020B0502020202020204" pitchFamily="34" charset="0"/>
                </a:rPr>
                <a:t>Looking down from the extracellular space.</a:t>
              </a:r>
            </a:p>
          </p:txBody>
        </p:sp>
      </p:grpSp>
    </p:spTree>
    <p:extLst>
      <p:ext uri="{BB962C8B-B14F-4D97-AF65-F5344CB8AC3E}">
        <p14:creationId xmlns:p14="http://schemas.microsoft.com/office/powerpoint/2010/main" val="1458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718FD-1011-4D0B-BF63-92776087F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400" y="1252065"/>
            <a:ext cx="3422931" cy="5417438"/>
          </a:xfrm>
          <a:prstGeom prst="rect">
            <a:avLst/>
          </a:prstGeom>
        </p:spPr>
      </p:pic>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grpSp>
        <p:nvGrpSpPr>
          <p:cNvPr id="8" name="Group 7">
            <a:extLst>
              <a:ext uri="{FF2B5EF4-FFF2-40B4-BE49-F238E27FC236}">
                <a16:creationId xmlns:a16="http://schemas.microsoft.com/office/drawing/2014/main" id="{DC46A75E-BE73-421C-8DF7-62E543C63EBE}"/>
              </a:ext>
            </a:extLst>
          </p:cNvPr>
          <p:cNvGrpSpPr/>
          <p:nvPr/>
        </p:nvGrpSpPr>
        <p:grpSpPr>
          <a:xfrm>
            <a:off x="6432261" y="5205825"/>
            <a:ext cx="5624846" cy="400110"/>
            <a:chOff x="4863810" y="1712013"/>
            <a:chExt cx="5624846" cy="400110"/>
          </a:xfrm>
        </p:grpSpPr>
        <p:sp>
          <p:nvSpPr>
            <p:cNvPr id="9" name="Oval 8">
              <a:extLst>
                <a:ext uri="{FF2B5EF4-FFF2-40B4-BE49-F238E27FC236}">
                  <a16:creationId xmlns:a16="http://schemas.microsoft.com/office/drawing/2014/main" id="{ED71C278-CA7F-48D6-8C12-27D95C947F99}"/>
                </a:ext>
              </a:extLst>
            </p:cNvPr>
            <p:cNvSpPr/>
            <p:nvPr/>
          </p:nvSpPr>
          <p:spPr>
            <a:xfrm>
              <a:off x="4863810" y="18204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04338F-2D74-4514-B703-833C43C91295}"/>
                </a:ext>
              </a:extLst>
            </p:cNvPr>
            <p:cNvSpPr txBox="1"/>
            <p:nvPr/>
          </p:nvSpPr>
          <p:spPr>
            <a:xfrm>
              <a:off x="5120021" y="1712013"/>
              <a:ext cx="5368635" cy="400110"/>
            </a:xfrm>
            <a:prstGeom prst="rect">
              <a:avLst/>
            </a:prstGeom>
            <a:noFill/>
          </p:spPr>
          <p:txBody>
            <a:bodyPr wrap="square" rtlCol="0">
              <a:spAutoFit/>
            </a:bodyPr>
            <a:lstStyle/>
            <a:p>
              <a:r>
                <a:rPr lang="en-US" sz="2000" dirty="0">
                  <a:latin typeface="Century Gothic" panose="020B0502020202020204" pitchFamily="34" charset="0"/>
                </a:rPr>
                <a:t>Side view of receptor in membrane.</a:t>
              </a:r>
            </a:p>
          </p:txBody>
        </p:sp>
      </p:grpSp>
      <p:pic>
        <p:nvPicPr>
          <p:cNvPr id="15" name="Picture 14">
            <a:extLst>
              <a:ext uri="{FF2B5EF4-FFF2-40B4-BE49-F238E27FC236}">
                <a16:creationId xmlns:a16="http://schemas.microsoft.com/office/drawing/2014/main" id="{31E7D71A-10AA-47B2-A7DC-AE43F5A53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535" y="2179879"/>
            <a:ext cx="2264001" cy="2977035"/>
          </a:xfrm>
          <a:prstGeom prst="rect">
            <a:avLst/>
          </a:prstGeom>
        </p:spPr>
      </p:pic>
    </p:spTree>
    <p:extLst>
      <p:ext uri="{BB962C8B-B14F-4D97-AF65-F5344CB8AC3E}">
        <p14:creationId xmlns:p14="http://schemas.microsoft.com/office/powerpoint/2010/main" val="243582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grpSp>
        <p:nvGrpSpPr>
          <p:cNvPr id="8" name="Group 7">
            <a:extLst>
              <a:ext uri="{FF2B5EF4-FFF2-40B4-BE49-F238E27FC236}">
                <a16:creationId xmlns:a16="http://schemas.microsoft.com/office/drawing/2014/main" id="{DC46A75E-BE73-421C-8DF7-62E543C63EBE}"/>
              </a:ext>
            </a:extLst>
          </p:cNvPr>
          <p:cNvGrpSpPr/>
          <p:nvPr/>
        </p:nvGrpSpPr>
        <p:grpSpPr>
          <a:xfrm>
            <a:off x="6432261" y="5205825"/>
            <a:ext cx="5624846" cy="400110"/>
            <a:chOff x="4863810" y="1712013"/>
            <a:chExt cx="5624846" cy="400110"/>
          </a:xfrm>
        </p:grpSpPr>
        <p:sp>
          <p:nvSpPr>
            <p:cNvPr id="9" name="Oval 8">
              <a:extLst>
                <a:ext uri="{FF2B5EF4-FFF2-40B4-BE49-F238E27FC236}">
                  <a16:creationId xmlns:a16="http://schemas.microsoft.com/office/drawing/2014/main" id="{ED71C278-CA7F-48D6-8C12-27D95C947F99}"/>
                </a:ext>
              </a:extLst>
            </p:cNvPr>
            <p:cNvSpPr/>
            <p:nvPr/>
          </p:nvSpPr>
          <p:spPr>
            <a:xfrm>
              <a:off x="4863810" y="18204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04338F-2D74-4514-B703-833C43C91295}"/>
                </a:ext>
              </a:extLst>
            </p:cNvPr>
            <p:cNvSpPr txBox="1"/>
            <p:nvPr/>
          </p:nvSpPr>
          <p:spPr>
            <a:xfrm>
              <a:off x="5120021" y="1712013"/>
              <a:ext cx="5368635" cy="400110"/>
            </a:xfrm>
            <a:prstGeom prst="rect">
              <a:avLst/>
            </a:prstGeom>
            <a:noFill/>
          </p:spPr>
          <p:txBody>
            <a:bodyPr wrap="square" rtlCol="0">
              <a:spAutoFit/>
            </a:bodyPr>
            <a:lstStyle/>
            <a:p>
              <a:r>
                <a:rPr lang="en-US" sz="2000" dirty="0">
                  <a:latin typeface="Century Gothic" panose="020B0502020202020204" pitchFamily="34" charset="0"/>
                </a:rPr>
                <a:t>Side view of receptor in membrane.</a:t>
              </a:r>
            </a:p>
          </p:txBody>
        </p:sp>
      </p:grpSp>
      <p:pic>
        <p:nvPicPr>
          <p:cNvPr id="15" name="Picture 14">
            <a:extLst>
              <a:ext uri="{FF2B5EF4-FFF2-40B4-BE49-F238E27FC236}">
                <a16:creationId xmlns:a16="http://schemas.microsoft.com/office/drawing/2014/main" id="{31E7D71A-10AA-47B2-A7DC-AE43F5A53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535" y="2179879"/>
            <a:ext cx="2264001" cy="2977035"/>
          </a:xfrm>
          <a:prstGeom prst="rect">
            <a:avLst/>
          </a:prstGeom>
        </p:spPr>
      </p:pic>
      <p:grpSp>
        <p:nvGrpSpPr>
          <p:cNvPr id="16" name="Group 15">
            <a:extLst>
              <a:ext uri="{FF2B5EF4-FFF2-40B4-BE49-F238E27FC236}">
                <a16:creationId xmlns:a16="http://schemas.microsoft.com/office/drawing/2014/main" id="{3C0234AE-981B-43FD-92DA-7B6F7B23CB0C}"/>
              </a:ext>
            </a:extLst>
          </p:cNvPr>
          <p:cNvGrpSpPr/>
          <p:nvPr/>
        </p:nvGrpSpPr>
        <p:grpSpPr>
          <a:xfrm>
            <a:off x="808334" y="2179879"/>
            <a:ext cx="5268023" cy="4029150"/>
            <a:chOff x="759836" y="1959951"/>
            <a:chExt cx="5268023" cy="4029150"/>
          </a:xfrm>
        </p:grpSpPr>
        <p:pic>
          <p:nvPicPr>
            <p:cNvPr id="13" name="Picture 12">
              <a:extLst>
                <a:ext uri="{FF2B5EF4-FFF2-40B4-BE49-F238E27FC236}">
                  <a16:creationId xmlns:a16="http://schemas.microsoft.com/office/drawing/2014/main" id="{567CB8C1-0286-4B75-A47F-F1FD0C0F9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36" y="1959951"/>
              <a:ext cx="5268023" cy="4029150"/>
            </a:xfrm>
            <a:prstGeom prst="rect">
              <a:avLst/>
            </a:prstGeom>
          </p:spPr>
        </p:pic>
        <p:sp>
          <p:nvSpPr>
            <p:cNvPr id="14" name="Rectangle 13">
              <a:extLst>
                <a:ext uri="{FF2B5EF4-FFF2-40B4-BE49-F238E27FC236}">
                  <a16:creationId xmlns:a16="http://schemas.microsoft.com/office/drawing/2014/main" id="{200AEB95-5C53-433A-8DCB-5CF7DE2C00E7}"/>
                </a:ext>
              </a:extLst>
            </p:cNvPr>
            <p:cNvSpPr/>
            <p:nvPr/>
          </p:nvSpPr>
          <p:spPr>
            <a:xfrm>
              <a:off x="962025" y="1959951"/>
              <a:ext cx="4800600" cy="37359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580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pic>
        <p:nvPicPr>
          <p:cNvPr id="6" name="Picture 5">
            <a:extLst>
              <a:ext uri="{FF2B5EF4-FFF2-40B4-BE49-F238E27FC236}">
                <a16:creationId xmlns:a16="http://schemas.microsoft.com/office/drawing/2014/main" id="{4EA5909C-7987-49FA-9AF8-8A8D92842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46" y="1762125"/>
            <a:ext cx="6836776" cy="3843810"/>
          </a:xfrm>
          <a:prstGeom prst="rect">
            <a:avLst/>
          </a:prstGeom>
        </p:spPr>
      </p:pic>
      <p:pic>
        <p:nvPicPr>
          <p:cNvPr id="15" name="Picture 14">
            <a:extLst>
              <a:ext uri="{FF2B5EF4-FFF2-40B4-BE49-F238E27FC236}">
                <a16:creationId xmlns:a16="http://schemas.microsoft.com/office/drawing/2014/main" id="{31E7D71A-10AA-47B2-A7DC-AE43F5A53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535" y="2179879"/>
            <a:ext cx="2264001" cy="2977035"/>
          </a:xfrm>
          <a:prstGeom prst="rect">
            <a:avLst/>
          </a:prstGeom>
        </p:spPr>
      </p:pic>
      <p:grpSp>
        <p:nvGrpSpPr>
          <p:cNvPr id="11" name="Group 10">
            <a:extLst>
              <a:ext uri="{FF2B5EF4-FFF2-40B4-BE49-F238E27FC236}">
                <a16:creationId xmlns:a16="http://schemas.microsoft.com/office/drawing/2014/main" id="{AD26259B-B9C7-4F79-888E-3CE4B146EB11}"/>
              </a:ext>
            </a:extLst>
          </p:cNvPr>
          <p:cNvGrpSpPr/>
          <p:nvPr/>
        </p:nvGrpSpPr>
        <p:grpSpPr>
          <a:xfrm>
            <a:off x="274935" y="5497147"/>
            <a:ext cx="1506240" cy="1249121"/>
            <a:chOff x="759836" y="1959951"/>
            <a:chExt cx="5268023" cy="4029150"/>
          </a:xfrm>
        </p:grpSpPr>
        <p:pic>
          <p:nvPicPr>
            <p:cNvPr id="12" name="Picture 11">
              <a:extLst>
                <a:ext uri="{FF2B5EF4-FFF2-40B4-BE49-F238E27FC236}">
                  <a16:creationId xmlns:a16="http://schemas.microsoft.com/office/drawing/2014/main" id="{10C10C14-37B2-4BC6-951F-FFD96F83A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36" y="1959951"/>
              <a:ext cx="5268023" cy="4029150"/>
            </a:xfrm>
            <a:prstGeom prst="rect">
              <a:avLst/>
            </a:prstGeom>
          </p:spPr>
        </p:pic>
        <p:sp>
          <p:nvSpPr>
            <p:cNvPr id="13" name="Rectangle 12">
              <a:extLst>
                <a:ext uri="{FF2B5EF4-FFF2-40B4-BE49-F238E27FC236}">
                  <a16:creationId xmlns:a16="http://schemas.microsoft.com/office/drawing/2014/main" id="{28B8EA24-4657-4BDC-9FB0-B2506231A472}"/>
                </a:ext>
              </a:extLst>
            </p:cNvPr>
            <p:cNvSpPr/>
            <p:nvPr/>
          </p:nvSpPr>
          <p:spPr>
            <a:xfrm>
              <a:off x="962025" y="1959951"/>
              <a:ext cx="4800600" cy="37359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C46A75E-BE73-421C-8DF7-62E543C63EBE}"/>
              </a:ext>
            </a:extLst>
          </p:cNvPr>
          <p:cNvGrpSpPr/>
          <p:nvPr/>
        </p:nvGrpSpPr>
        <p:grpSpPr>
          <a:xfrm>
            <a:off x="6432261" y="5205825"/>
            <a:ext cx="5624846" cy="400110"/>
            <a:chOff x="4863810" y="1712013"/>
            <a:chExt cx="5624846" cy="400110"/>
          </a:xfrm>
        </p:grpSpPr>
        <p:sp>
          <p:nvSpPr>
            <p:cNvPr id="9" name="Oval 8">
              <a:extLst>
                <a:ext uri="{FF2B5EF4-FFF2-40B4-BE49-F238E27FC236}">
                  <a16:creationId xmlns:a16="http://schemas.microsoft.com/office/drawing/2014/main" id="{ED71C278-CA7F-48D6-8C12-27D95C947F99}"/>
                </a:ext>
              </a:extLst>
            </p:cNvPr>
            <p:cNvSpPr/>
            <p:nvPr/>
          </p:nvSpPr>
          <p:spPr>
            <a:xfrm>
              <a:off x="4863810" y="18204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04338F-2D74-4514-B703-833C43C91295}"/>
                </a:ext>
              </a:extLst>
            </p:cNvPr>
            <p:cNvSpPr txBox="1"/>
            <p:nvPr/>
          </p:nvSpPr>
          <p:spPr>
            <a:xfrm>
              <a:off x="5120021" y="1712013"/>
              <a:ext cx="5368635" cy="400110"/>
            </a:xfrm>
            <a:prstGeom prst="rect">
              <a:avLst/>
            </a:prstGeom>
            <a:noFill/>
          </p:spPr>
          <p:txBody>
            <a:bodyPr wrap="square" rtlCol="0">
              <a:spAutoFit/>
            </a:bodyPr>
            <a:lstStyle/>
            <a:p>
              <a:r>
                <a:rPr lang="en-US" sz="2000" dirty="0">
                  <a:latin typeface="Century Gothic" panose="020B0502020202020204" pitchFamily="34" charset="0"/>
                </a:rPr>
                <a:t>Side view of receptor in membrane.</a:t>
              </a:r>
            </a:p>
          </p:txBody>
        </p:sp>
      </p:grpSp>
    </p:spTree>
    <p:extLst>
      <p:ext uri="{BB962C8B-B14F-4D97-AF65-F5344CB8AC3E}">
        <p14:creationId xmlns:p14="http://schemas.microsoft.com/office/powerpoint/2010/main" val="280429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32783-29DB-4355-B070-D55552FA3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49" y="1808433"/>
            <a:ext cx="4418041" cy="3954610"/>
          </a:xfrm>
          <a:prstGeom prst="rect">
            <a:avLst/>
          </a:prstGeom>
        </p:spPr>
      </p:pic>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pic>
        <p:nvPicPr>
          <p:cNvPr id="15" name="Picture 14">
            <a:extLst>
              <a:ext uri="{FF2B5EF4-FFF2-40B4-BE49-F238E27FC236}">
                <a16:creationId xmlns:a16="http://schemas.microsoft.com/office/drawing/2014/main" id="{31E7D71A-10AA-47B2-A7DC-AE43F5A53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535" y="2179879"/>
            <a:ext cx="2264001" cy="2977035"/>
          </a:xfrm>
          <a:prstGeom prst="rect">
            <a:avLst/>
          </a:prstGeom>
        </p:spPr>
      </p:pic>
      <p:grpSp>
        <p:nvGrpSpPr>
          <p:cNvPr id="11" name="Group 10">
            <a:extLst>
              <a:ext uri="{FF2B5EF4-FFF2-40B4-BE49-F238E27FC236}">
                <a16:creationId xmlns:a16="http://schemas.microsoft.com/office/drawing/2014/main" id="{AD26259B-B9C7-4F79-888E-3CE4B146EB11}"/>
              </a:ext>
            </a:extLst>
          </p:cNvPr>
          <p:cNvGrpSpPr/>
          <p:nvPr/>
        </p:nvGrpSpPr>
        <p:grpSpPr>
          <a:xfrm>
            <a:off x="274935" y="5497147"/>
            <a:ext cx="1506240" cy="1249121"/>
            <a:chOff x="759836" y="1959951"/>
            <a:chExt cx="5268023" cy="4029150"/>
          </a:xfrm>
        </p:grpSpPr>
        <p:pic>
          <p:nvPicPr>
            <p:cNvPr id="12" name="Picture 11">
              <a:extLst>
                <a:ext uri="{FF2B5EF4-FFF2-40B4-BE49-F238E27FC236}">
                  <a16:creationId xmlns:a16="http://schemas.microsoft.com/office/drawing/2014/main" id="{10C10C14-37B2-4BC6-951F-FFD96F83A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36" y="1959951"/>
              <a:ext cx="5268023" cy="4029150"/>
            </a:xfrm>
            <a:prstGeom prst="rect">
              <a:avLst/>
            </a:prstGeom>
          </p:spPr>
        </p:pic>
        <p:sp>
          <p:nvSpPr>
            <p:cNvPr id="13" name="Rectangle 12">
              <a:extLst>
                <a:ext uri="{FF2B5EF4-FFF2-40B4-BE49-F238E27FC236}">
                  <a16:creationId xmlns:a16="http://schemas.microsoft.com/office/drawing/2014/main" id="{28B8EA24-4657-4BDC-9FB0-B2506231A472}"/>
                </a:ext>
              </a:extLst>
            </p:cNvPr>
            <p:cNvSpPr/>
            <p:nvPr/>
          </p:nvSpPr>
          <p:spPr>
            <a:xfrm>
              <a:off x="962025" y="1959951"/>
              <a:ext cx="4800600" cy="37359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C46A75E-BE73-421C-8DF7-62E543C63EBE}"/>
              </a:ext>
            </a:extLst>
          </p:cNvPr>
          <p:cNvGrpSpPr/>
          <p:nvPr/>
        </p:nvGrpSpPr>
        <p:grpSpPr>
          <a:xfrm>
            <a:off x="6432261" y="5205825"/>
            <a:ext cx="5624846" cy="400110"/>
            <a:chOff x="4863810" y="1712013"/>
            <a:chExt cx="5624846" cy="400110"/>
          </a:xfrm>
        </p:grpSpPr>
        <p:sp>
          <p:nvSpPr>
            <p:cNvPr id="9" name="Oval 8">
              <a:extLst>
                <a:ext uri="{FF2B5EF4-FFF2-40B4-BE49-F238E27FC236}">
                  <a16:creationId xmlns:a16="http://schemas.microsoft.com/office/drawing/2014/main" id="{ED71C278-CA7F-48D6-8C12-27D95C947F99}"/>
                </a:ext>
              </a:extLst>
            </p:cNvPr>
            <p:cNvSpPr/>
            <p:nvPr/>
          </p:nvSpPr>
          <p:spPr>
            <a:xfrm>
              <a:off x="4863810" y="18204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04338F-2D74-4514-B703-833C43C91295}"/>
                </a:ext>
              </a:extLst>
            </p:cNvPr>
            <p:cNvSpPr txBox="1"/>
            <p:nvPr/>
          </p:nvSpPr>
          <p:spPr>
            <a:xfrm>
              <a:off x="5120021" y="1712013"/>
              <a:ext cx="5368635" cy="400110"/>
            </a:xfrm>
            <a:prstGeom prst="rect">
              <a:avLst/>
            </a:prstGeom>
            <a:noFill/>
          </p:spPr>
          <p:txBody>
            <a:bodyPr wrap="square" rtlCol="0">
              <a:spAutoFit/>
            </a:bodyPr>
            <a:lstStyle/>
            <a:p>
              <a:r>
                <a:rPr lang="en-US" sz="2000" dirty="0">
                  <a:latin typeface="Century Gothic" panose="020B0502020202020204" pitchFamily="34" charset="0"/>
                </a:rPr>
                <a:t>Side view of receptor in membrane.</a:t>
              </a:r>
            </a:p>
          </p:txBody>
        </p:sp>
      </p:grpSp>
    </p:spTree>
    <p:extLst>
      <p:ext uri="{BB962C8B-B14F-4D97-AF65-F5344CB8AC3E}">
        <p14:creationId xmlns:p14="http://schemas.microsoft.com/office/powerpoint/2010/main" val="32073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C2DA597-B7A1-47D9-995C-55CD251E8DE7}"/>
              </a:ext>
            </a:extLst>
          </p:cNvPr>
          <p:cNvGrpSpPr/>
          <p:nvPr/>
        </p:nvGrpSpPr>
        <p:grpSpPr>
          <a:xfrm>
            <a:off x="749205" y="1836840"/>
            <a:ext cx="5010535" cy="4868760"/>
            <a:chOff x="1085465" y="1836840"/>
            <a:chExt cx="5158816" cy="4998151"/>
          </a:xfrm>
        </p:grpSpPr>
        <p:pic>
          <p:nvPicPr>
            <p:cNvPr id="6" name="Picture 5">
              <a:extLst>
                <a:ext uri="{FF2B5EF4-FFF2-40B4-BE49-F238E27FC236}">
                  <a16:creationId xmlns:a16="http://schemas.microsoft.com/office/drawing/2014/main" id="{6F495AC1-7406-485F-87E4-2B79B452D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65" y="4007922"/>
              <a:ext cx="5158816" cy="2827069"/>
            </a:xfrm>
            <a:prstGeom prst="rect">
              <a:avLst/>
            </a:prstGeom>
          </p:spPr>
        </p:pic>
        <p:pic>
          <p:nvPicPr>
            <p:cNvPr id="13" name="Picture 12">
              <a:extLst>
                <a:ext uri="{FF2B5EF4-FFF2-40B4-BE49-F238E27FC236}">
                  <a16:creationId xmlns:a16="http://schemas.microsoft.com/office/drawing/2014/main" id="{5C39096E-0EE5-4B28-8AB6-841BB1607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376" y="1836840"/>
              <a:ext cx="4970623" cy="2220905"/>
            </a:xfrm>
            <a:prstGeom prst="rect">
              <a:avLst/>
            </a:prstGeom>
          </p:spPr>
        </p:pic>
      </p:grpSp>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grpSp>
        <p:nvGrpSpPr>
          <p:cNvPr id="8" name="Group 7">
            <a:extLst>
              <a:ext uri="{FF2B5EF4-FFF2-40B4-BE49-F238E27FC236}">
                <a16:creationId xmlns:a16="http://schemas.microsoft.com/office/drawing/2014/main" id="{DC46A75E-BE73-421C-8DF7-62E543C63EBE}"/>
              </a:ext>
            </a:extLst>
          </p:cNvPr>
          <p:cNvGrpSpPr/>
          <p:nvPr/>
        </p:nvGrpSpPr>
        <p:grpSpPr>
          <a:xfrm>
            <a:off x="6432261" y="5205825"/>
            <a:ext cx="5624846" cy="400110"/>
            <a:chOff x="4863810" y="1712013"/>
            <a:chExt cx="5624846" cy="400110"/>
          </a:xfrm>
        </p:grpSpPr>
        <p:sp>
          <p:nvSpPr>
            <p:cNvPr id="9" name="Oval 8">
              <a:extLst>
                <a:ext uri="{FF2B5EF4-FFF2-40B4-BE49-F238E27FC236}">
                  <a16:creationId xmlns:a16="http://schemas.microsoft.com/office/drawing/2014/main" id="{ED71C278-CA7F-48D6-8C12-27D95C947F99}"/>
                </a:ext>
              </a:extLst>
            </p:cNvPr>
            <p:cNvSpPr/>
            <p:nvPr/>
          </p:nvSpPr>
          <p:spPr>
            <a:xfrm>
              <a:off x="4863810" y="182045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04338F-2D74-4514-B703-833C43C91295}"/>
                </a:ext>
              </a:extLst>
            </p:cNvPr>
            <p:cNvSpPr txBox="1"/>
            <p:nvPr/>
          </p:nvSpPr>
          <p:spPr>
            <a:xfrm>
              <a:off x="5120021" y="1712013"/>
              <a:ext cx="5368635" cy="400110"/>
            </a:xfrm>
            <a:prstGeom prst="rect">
              <a:avLst/>
            </a:prstGeom>
            <a:noFill/>
          </p:spPr>
          <p:txBody>
            <a:bodyPr wrap="square" rtlCol="0">
              <a:spAutoFit/>
            </a:bodyPr>
            <a:lstStyle/>
            <a:p>
              <a:r>
                <a:rPr lang="en-US" sz="2000" dirty="0">
                  <a:latin typeface="Century Gothic" panose="020B0502020202020204" pitchFamily="34" charset="0"/>
                </a:rPr>
                <a:t>Side view of receptor in membrane.</a:t>
              </a:r>
            </a:p>
          </p:txBody>
        </p:sp>
      </p:grpSp>
      <p:pic>
        <p:nvPicPr>
          <p:cNvPr id="15" name="Picture 14">
            <a:extLst>
              <a:ext uri="{FF2B5EF4-FFF2-40B4-BE49-F238E27FC236}">
                <a16:creationId xmlns:a16="http://schemas.microsoft.com/office/drawing/2014/main" id="{31E7D71A-10AA-47B2-A7DC-AE43F5A53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5535" y="2179879"/>
            <a:ext cx="2264001" cy="2977035"/>
          </a:xfrm>
          <a:prstGeom prst="rect">
            <a:avLst/>
          </a:prstGeom>
        </p:spPr>
      </p:pic>
    </p:spTree>
    <p:extLst>
      <p:ext uri="{BB962C8B-B14F-4D97-AF65-F5344CB8AC3E}">
        <p14:creationId xmlns:p14="http://schemas.microsoft.com/office/powerpoint/2010/main" val="9796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C2DA597-B7A1-47D9-995C-55CD251E8DE7}"/>
              </a:ext>
            </a:extLst>
          </p:cNvPr>
          <p:cNvGrpSpPr/>
          <p:nvPr/>
        </p:nvGrpSpPr>
        <p:grpSpPr>
          <a:xfrm>
            <a:off x="749205" y="1836840"/>
            <a:ext cx="5010535" cy="4868760"/>
            <a:chOff x="1085465" y="1836840"/>
            <a:chExt cx="5158816" cy="4998151"/>
          </a:xfrm>
        </p:grpSpPr>
        <p:pic>
          <p:nvPicPr>
            <p:cNvPr id="6" name="Picture 5">
              <a:extLst>
                <a:ext uri="{FF2B5EF4-FFF2-40B4-BE49-F238E27FC236}">
                  <a16:creationId xmlns:a16="http://schemas.microsoft.com/office/drawing/2014/main" id="{6F495AC1-7406-485F-87E4-2B79B452D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65" y="4007922"/>
              <a:ext cx="5158816" cy="2827069"/>
            </a:xfrm>
            <a:prstGeom prst="rect">
              <a:avLst/>
            </a:prstGeom>
          </p:spPr>
        </p:pic>
        <p:pic>
          <p:nvPicPr>
            <p:cNvPr id="13" name="Picture 12">
              <a:extLst>
                <a:ext uri="{FF2B5EF4-FFF2-40B4-BE49-F238E27FC236}">
                  <a16:creationId xmlns:a16="http://schemas.microsoft.com/office/drawing/2014/main" id="{5C39096E-0EE5-4B28-8AB6-841BB1607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376" y="1836840"/>
              <a:ext cx="4970623" cy="2220905"/>
            </a:xfrm>
            <a:prstGeom prst="rect">
              <a:avLst/>
            </a:prstGeom>
          </p:spPr>
        </p:pic>
      </p:grpSp>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pic>
        <p:nvPicPr>
          <p:cNvPr id="5" name="Picture 4">
            <a:extLst>
              <a:ext uri="{FF2B5EF4-FFF2-40B4-BE49-F238E27FC236}">
                <a16:creationId xmlns:a16="http://schemas.microsoft.com/office/drawing/2014/main" id="{35E51C31-7D4D-496B-9F7B-22EE6C6C8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504" y="2604089"/>
            <a:ext cx="6277232" cy="3177676"/>
          </a:xfrm>
          <a:prstGeom prst="rect">
            <a:avLst/>
          </a:prstGeom>
        </p:spPr>
      </p:pic>
    </p:spTree>
    <p:extLst>
      <p:ext uri="{BB962C8B-B14F-4D97-AF65-F5344CB8AC3E}">
        <p14:creationId xmlns:p14="http://schemas.microsoft.com/office/powerpoint/2010/main" val="105819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lated image">
            <a:extLst>
              <a:ext uri="{FF2B5EF4-FFF2-40B4-BE49-F238E27FC236}">
                <a16:creationId xmlns:a16="http://schemas.microsoft.com/office/drawing/2014/main" id="{A314809E-94CB-499E-8A04-3AEFAAA7A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266" y="2220685"/>
            <a:ext cx="5252560" cy="29545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7CF94B-2F01-4E6B-B481-B7CAA753B275}"/>
              </a:ext>
            </a:extLst>
          </p:cNvPr>
          <p:cNvSpPr txBox="1"/>
          <p:nvPr/>
        </p:nvSpPr>
        <p:spPr>
          <a:xfrm>
            <a:off x="3034152" y="544179"/>
            <a:ext cx="6311343" cy="707886"/>
          </a:xfrm>
          <a:prstGeom prst="rect">
            <a:avLst/>
          </a:prstGeom>
          <a:noFill/>
        </p:spPr>
        <p:txBody>
          <a:bodyPr wrap="none" rtlCol="0">
            <a:spAutoFit/>
          </a:bodyPr>
          <a:lstStyle/>
          <a:p>
            <a:r>
              <a:rPr lang="en-US" sz="4000" dirty="0">
                <a:latin typeface="Century Gothic" panose="020B0502020202020204" pitchFamily="34" charset="0"/>
              </a:rPr>
              <a:t>NMJ: You’re still the best!</a:t>
            </a:r>
          </a:p>
        </p:txBody>
      </p:sp>
      <p:sp>
        <p:nvSpPr>
          <p:cNvPr id="3" name="TextBox 2">
            <a:extLst>
              <a:ext uri="{FF2B5EF4-FFF2-40B4-BE49-F238E27FC236}">
                <a16:creationId xmlns:a16="http://schemas.microsoft.com/office/drawing/2014/main" id="{645B5313-48F7-497B-B6FF-89B40FCF3603}"/>
              </a:ext>
            </a:extLst>
          </p:cNvPr>
          <p:cNvSpPr txBox="1"/>
          <p:nvPr/>
        </p:nvSpPr>
        <p:spPr>
          <a:xfrm>
            <a:off x="808334" y="1252065"/>
            <a:ext cx="10575331" cy="584775"/>
          </a:xfrm>
          <a:prstGeom prst="rect">
            <a:avLst/>
          </a:prstGeom>
          <a:noFill/>
        </p:spPr>
        <p:txBody>
          <a:bodyPr wrap="none" rtlCol="0">
            <a:spAutoFit/>
          </a:bodyPr>
          <a:lstStyle/>
          <a:p>
            <a:r>
              <a:rPr lang="en-US" sz="3200" dirty="0">
                <a:latin typeface="Century Gothic" panose="020B0502020202020204" pitchFamily="34" charset="0"/>
              </a:rPr>
              <a:t>(for helping us understanding chemical transmission)</a:t>
            </a:r>
          </a:p>
        </p:txBody>
      </p:sp>
      <p:pic>
        <p:nvPicPr>
          <p:cNvPr id="8" name="Picture 7">
            <a:extLst>
              <a:ext uri="{FF2B5EF4-FFF2-40B4-BE49-F238E27FC236}">
                <a16:creationId xmlns:a16="http://schemas.microsoft.com/office/drawing/2014/main" id="{F4BB4884-2008-4362-8D63-85B8B2A51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182" y="2188306"/>
            <a:ext cx="3248552" cy="3038014"/>
          </a:xfrm>
          <a:prstGeom prst="rect">
            <a:avLst/>
          </a:prstGeom>
        </p:spPr>
      </p:pic>
    </p:spTree>
    <p:extLst>
      <p:ext uri="{BB962C8B-B14F-4D97-AF65-F5344CB8AC3E}">
        <p14:creationId xmlns:p14="http://schemas.microsoft.com/office/powerpoint/2010/main" val="17978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ssolve">
                                      <p:cBhvr>
                                        <p:cTn id="7" dur="5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89B67-6103-4C64-93AB-9C648E5E94EB}"/>
              </a:ext>
            </a:extLst>
          </p:cNvPr>
          <p:cNvSpPr txBox="1"/>
          <p:nvPr/>
        </p:nvSpPr>
        <p:spPr>
          <a:xfrm>
            <a:off x="1891970" y="591804"/>
            <a:ext cx="8408072" cy="1323439"/>
          </a:xfrm>
          <a:prstGeom prst="rect">
            <a:avLst/>
          </a:prstGeom>
          <a:noFill/>
        </p:spPr>
        <p:txBody>
          <a:bodyPr wrap="none" rtlCol="0">
            <a:spAutoFit/>
          </a:bodyPr>
          <a:lstStyle/>
          <a:p>
            <a:pPr algn="ctr"/>
            <a:r>
              <a:rPr lang="en-US" sz="4000" dirty="0">
                <a:latin typeface="Century Gothic" panose="020B0502020202020204" pitchFamily="34" charset="0"/>
              </a:rPr>
              <a:t>But </a:t>
            </a:r>
            <a:r>
              <a:rPr lang="en-US" sz="4000" dirty="0" err="1">
                <a:latin typeface="Century Gothic" panose="020B0502020202020204" pitchFamily="34" charset="0"/>
              </a:rPr>
              <a:t>sorry,NMJ</a:t>
            </a:r>
            <a:r>
              <a:rPr lang="en-US" sz="4000" dirty="0">
                <a:latin typeface="Century Gothic" panose="020B0502020202020204" pitchFamily="34" charset="0"/>
              </a:rPr>
              <a:t>:</a:t>
            </a:r>
          </a:p>
          <a:p>
            <a:pPr algn="ctr"/>
            <a:r>
              <a:rPr lang="en-US" sz="4000" dirty="0">
                <a:latin typeface="Century Gothic" panose="020B0502020202020204" pitchFamily="34" charset="0"/>
              </a:rPr>
              <a:t>You’re simply not that interesting!</a:t>
            </a:r>
          </a:p>
        </p:txBody>
      </p:sp>
      <p:pic>
        <p:nvPicPr>
          <p:cNvPr id="24578" name="Picture 2" descr="Image result for brainbow">
            <a:extLst>
              <a:ext uri="{FF2B5EF4-FFF2-40B4-BE49-F238E27FC236}">
                <a16:creationId xmlns:a16="http://schemas.microsoft.com/office/drawing/2014/main" id="{BA55DC21-33EA-41AF-AD3B-032B15A1B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996" y="2151702"/>
            <a:ext cx="5638007" cy="431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208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10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BCD72A-064D-4C15-A125-A6DF590B0D77}"/>
              </a:ext>
            </a:extLst>
          </p:cNvPr>
          <p:cNvSpPr txBox="1"/>
          <p:nvPr/>
        </p:nvSpPr>
        <p:spPr>
          <a:xfrm>
            <a:off x="5112397" y="593668"/>
            <a:ext cx="1967205" cy="707886"/>
          </a:xfrm>
          <a:prstGeom prst="rect">
            <a:avLst/>
          </a:prstGeom>
          <a:noFill/>
        </p:spPr>
        <p:txBody>
          <a:bodyPr wrap="none" rtlCol="0">
            <a:spAutoFit/>
          </a:bodyPr>
          <a:lstStyle/>
          <a:p>
            <a:r>
              <a:rPr lang="en-US" sz="4000" dirty="0">
                <a:latin typeface="Century Gothic" panose="020B0502020202020204" pitchFamily="34" charset="0"/>
              </a:rPr>
              <a:t>Outline</a:t>
            </a:r>
          </a:p>
        </p:txBody>
      </p:sp>
      <p:grpSp>
        <p:nvGrpSpPr>
          <p:cNvPr id="8" name="Group 7">
            <a:extLst>
              <a:ext uri="{FF2B5EF4-FFF2-40B4-BE49-F238E27FC236}">
                <a16:creationId xmlns:a16="http://schemas.microsoft.com/office/drawing/2014/main" id="{6A8959AE-E6F4-4CC5-BB1D-DF5A668FFE7F}"/>
              </a:ext>
            </a:extLst>
          </p:cNvPr>
          <p:cNvGrpSpPr/>
          <p:nvPr/>
        </p:nvGrpSpPr>
        <p:grpSpPr>
          <a:xfrm>
            <a:off x="2802825" y="1929873"/>
            <a:ext cx="10660647" cy="400110"/>
            <a:chOff x="971180" y="1748637"/>
            <a:chExt cx="10660647" cy="400110"/>
          </a:xfrm>
        </p:grpSpPr>
        <p:sp>
          <p:nvSpPr>
            <p:cNvPr id="6" name="Oval 5">
              <a:extLst>
                <a:ext uri="{FF2B5EF4-FFF2-40B4-BE49-F238E27FC236}">
                  <a16:creationId xmlns:a16="http://schemas.microsoft.com/office/drawing/2014/main" id="{051860C6-168F-4118-97DE-866EAD6EC0B4}"/>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5194CE-61E5-44DF-8155-6B06975EA732}"/>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Gap Junctions: direct electrical connections.</a:t>
              </a:r>
            </a:p>
          </p:txBody>
        </p:sp>
      </p:grpSp>
      <p:grpSp>
        <p:nvGrpSpPr>
          <p:cNvPr id="9" name="Group 8">
            <a:extLst>
              <a:ext uri="{FF2B5EF4-FFF2-40B4-BE49-F238E27FC236}">
                <a16:creationId xmlns:a16="http://schemas.microsoft.com/office/drawing/2014/main" id="{CCD85825-0B05-43C5-9E51-97A613406E3E}"/>
              </a:ext>
            </a:extLst>
          </p:cNvPr>
          <p:cNvGrpSpPr/>
          <p:nvPr/>
        </p:nvGrpSpPr>
        <p:grpSpPr>
          <a:xfrm>
            <a:off x="2802825" y="2301644"/>
            <a:ext cx="10660647" cy="400110"/>
            <a:chOff x="971180" y="1748637"/>
            <a:chExt cx="10660647" cy="400110"/>
          </a:xfrm>
        </p:grpSpPr>
        <p:sp>
          <p:nvSpPr>
            <p:cNvPr id="10" name="Oval 9">
              <a:extLst>
                <a:ext uri="{FF2B5EF4-FFF2-40B4-BE49-F238E27FC236}">
                  <a16:creationId xmlns:a16="http://schemas.microsoft.com/office/drawing/2014/main" id="{6844020F-AF29-4682-9736-8B0ED63039B6}"/>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3AA99F-F193-409E-ADB3-22081F3278E6}"/>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Chemical Transmission.</a:t>
              </a:r>
            </a:p>
          </p:txBody>
        </p:sp>
      </p:grpSp>
      <p:grpSp>
        <p:nvGrpSpPr>
          <p:cNvPr id="15" name="Group 14">
            <a:extLst>
              <a:ext uri="{FF2B5EF4-FFF2-40B4-BE49-F238E27FC236}">
                <a16:creationId xmlns:a16="http://schemas.microsoft.com/office/drawing/2014/main" id="{EBD7E1E3-D349-4FAF-A6A9-2B0D2D7C7F78}"/>
              </a:ext>
            </a:extLst>
          </p:cNvPr>
          <p:cNvGrpSpPr/>
          <p:nvPr/>
        </p:nvGrpSpPr>
        <p:grpSpPr>
          <a:xfrm>
            <a:off x="3174800" y="2680087"/>
            <a:ext cx="9617331" cy="338554"/>
            <a:chOff x="1347277" y="2680087"/>
            <a:chExt cx="9617331" cy="338554"/>
          </a:xfrm>
        </p:grpSpPr>
        <p:sp>
          <p:nvSpPr>
            <p:cNvPr id="13" name="TextBox 12">
              <a:extLst>
                <a:ext uri="{FF2B5EF4-FFF2-40B4-BE49-F238E27FC236}">
                  <a16:creationId xmlns:a16="http://schemas.microsoft.com/office/drawing/2014/main" id="{DCE7A156-613F-4921-AB9D-28F61564E2B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Ionotropic VS Metabotropic</a:t>
              </a:r>
            </a:p>
          </p:txBody>
        </p:sp>
        <p:sp>
          <p:nvSpPr>
            <p:cNvPr id="14" name="Oval 13">
              <a:extLst>
                <a:ext uri="{FF2B5EF4-FFF2-40B4-BE49-F238E27FC236}">
                  <a16:creationId xmlns:a16="http://schemas.microsoft.com/office/drawing/2014/main" id="{FD0F22F6-6262-4FAB-9E77-64A244AAD26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E099D9C-C53C-48F6-9C2A-40904897A6DB}"/>
              </a:ext>
            </a:extLst>
          </p:cNvPr>
          <p:cNvGrpSpPr/>
          <p:nvPr/>
        </p:nvGrpSpPr>
        <p:grpSpPr>
          <a:xfrm>
            <a:off x="3174800" y="3071389"/>
            <a:ext cx="9617331" cy="338554"/>
            <a:chOff x="1347277" y="2680087"/>
            <a:chExt cx="9617331" cy="338554"/>
          </a:xfrm>
        </p:grpSpPr>
        <p:sp>
          <p:nvSpPr>
            <p:cNvPr id="17" name="TextBox 16">
              <a:extLst>
                <a:ext uri="{FF2B5EF4-FFF2-40B4-BE49-F238E27FC236}">
                  <a16:creationId xmlns:a16="http://schemas.microsoft.com/office/drawing/2014/main" id="{0C695796-60B8-44E1-94FB-9C228D7D3DF2}"/>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The Neuromuscular Junction (NMJ): cholinergic transmission</a:t>
              </a:r>
            </a:p>
          </p:txBody>
        </p:sp>
        <p:sp>
          <p:nvSpPr>
            <p:cNvPr id="18" name="Oval 17">
              <a:extLst>
                <a:ext uri="{FF2B5EF4-FFF2-40B4-BE49-F238E27FC236}">
                  <a16:creationId xmlns:a16="http://schemas.microsoft.com/office/drawing/2014/main" id="{D9751ACF-C845-4C46-95C1-4EFB26EB993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9BCEA08-0CEC-42EC-8CB7-3D2105C70C37}"/>
              </a:ext>
            </a:extLst>
          </p:cNvPr>
          <p:cNvGrpSpPr/>
          <p:nvPr/>
        </p:nvGrpSpPr>
        <p:grpSpPr>
          <a:xfrm>
            <a:off x="3174800" y="3469989"/>
            <a:ext cx="9617331" cy="338554"/>
            <a:chOff x="1347277" y="2680087"/>
            <a:chExt cx="9617331" cy="338554"/>
          </a:xfrm>
        </p:grpSpPr>
        <p:sp>
          <p:nvSpPr>
            <p:cNvPr id="20" name="TextBox 19">
              <a:extLst>
                <a:ext uri="{FF2B5EF4-FFF2-40B4-BE49-F238E27FC236}">
                  <a16:creationId xmlns:a16="http://schemas.microsoft.com/office/drawing/2014/main" id="{0D297FA5-D2EE-4190-84E4-E664BDD78B6D}"/>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Central synapses</a:t>
              </a:r>
            </a:p>
          </p:txBody>
        </p:sp>
        <p:sp>
          <p:nvSpPr>
            <p:cNvPr id="21" name="Oval 20">
              <a:extLst>
                <a:ext uri="{FF2B5EF4-FFF2-40B4-BE49-F238E27FC236}">
                  <a16:creationId xmlns:a16="http://schemas.microsoft.com/office/drawing/2014/main" id="{BEB8B8F0-7D57-47FC-AC3F-6EA7F9AB21F1}"/>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BB11DDF-6A90-4B21-BBBE-ABFACC716D9B}"/>
              </a:ext>
            </a:extLst>
          </p:cNvPr>
          <p:cNvGrpSpPr/>
          <p:nvPr/>
        </p:nvGrpSpPr>
        <p:grpSpPr>
          <a:xfrm>
            <a:off x="3529025" y="3817693"/>
            <a:ext cx="9617331" cy="338554"/>
            <a:chOff x="1347277" y="2680087"/>
            <a:chExt cx="9617331" cy="338554"/>
          </a:xfrm>
        </p:grpSpPr>
        <p:sp>
          <p:nvSpPr>
            <p:cNvPr id="23" name="TextBox 22">
              <a:extLst>
                <a:ext uri="{FF2B5EF4-FFF2-40B4-BE49-F238E27FC236}">
                  <a16:creationId xmlns:a16="http://schemas.microsoft.com/office/drawing/2014/main" id="{C3C4194A-1E01-4E74-8BD9-6A838AD47F47}"/>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Excitatory transmission</a:t>
              </a:r>
            </a:p>
          </p:txBody>
        </p:sp>
        <p:sp>
          <p:nvSpPr>
            <p:cNvPr id="24" name="Oval 23">
              <a:extLst>
                <a:ext uri="{FF2B5EF4-FFF2-40B4-BE49-F238E27FC236}">
                  <a16:creationId xmlns:a16="http://schemas.microsoft.com/office/drawing/2014/main" id="{457DCBBE-24E3-4E89-845E-15EB05BAE8E9}"/>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591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style.rotation</p:attrName>
                                        </p:attrNameLst>
                                      </p:cBhvr>
                                      <p:tavLst>
                                        <p:tav tm="0">
                                          <p:val>
                                            <p:fltVal val="720"/>
                                          </p:val>
                                        </p:tav>
                                        <p:tav tm="100000">
                                          <p:val>
                                            <p:fltVal val="0"/>
                                          </p:val>
                                        </p:tav>
                                      </p:tavLst>
                                    </p:anim>
                                    <p:anim calcmode="lin" valueType="num">
                                      <p:cBhvr>
                                        <p:cTn id="9" dur="2000" fill="hold"/>
                                        <p:tgtEl>
                                          <p:spTgt spid="19"/>
                                        </p:tgtEl>
                                        <p:attrNameLst>
                                          <p:attrName>ppt_h</p:attrName>
                                        </p:attrNameLst>
                                      </p:cBhvr>
                                      <p:tavLst>
                                        <p:tav tm="0">
                                          <p:val>
                                            <p:fltVal val="0"/>
                                          </p:val>
                                        </p:tav>
                                        <p:tav tm="100000">
                                          <p:val>
                                            <p:strVal val="#ppt_h"/>
                                          </p:val>
                                        </p:tav>
                                      </p:tavLst>
                                    </p:anim>
                                    <p:anim calcmode="lin" valueType="num">
                                      <p:cBhvr>
                                        <p:cTn id="10" dur="2000" fill="hold"/>
                                        <p:tgtEl>
                                          <p:spTgt spid="19"/>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3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anim calcmode="lin" valueType="num">
                                      <p:cBhvr>
                                        <p:cTn id="14" dur="2000" fill="hold"/>
                                        <p:tgtEl>
                                          <p:spTgt spid="22"/>
                                        </p:tgtEl>
                                        <p:attrNameLst>
                                          <p:attrName>style.rotation</p:attrName>
                                        </p:attrNameLst>
                                      </p:cBhvr>
                                      <p:tavLst>
                                        <p:tav tm="0">
                                          <p:val>
                                            <p:fltVal val="720"/>
                                          </p:val>
                                        </p:tav>
                                        <p:tav tm="100000">
                                          <p:val>
                                            <p:fltVal val="0"/>
                                          </p:val>
                                        </p:tav>
                                      </p:tavLst>
                                    </p:anim>
                                    <p:anim calcmode="lin" valueType="num">
                                      <p:cBhvr>
                                        <p:cTn id="15" dur="2000" fill="hold"/>
                                        <p:tgtEl>
                                          <p:spTgt spid="22"/>
                                        </p:tgtEl>
                                        <p:attrNameLst>
                                          <p:attrName>ppt_h</p:attrName>
                                        </p:attrNameLst>
                                      </p:cBhvr>
                                      <p:tavLst>
                                        <p:tav tm="0">
                                          <p:val>
                                            <p:fltVal val="0"/>
                                          </p:val>
                                        </p:tav>
                                        <p:tav tm="100000">
                                          <p:val>
                                            <p:strVal val="#ppt_h"/>
                                          </p:val>
                                        </p:tav>
                                      </p:tavLst>
                                    </p:anim>
                                    <p:anim calcmode="lin" valueType="num">
                                      <p:cBhvr>
                                        <p:cTn id="16" dur="2000" fill="hold"/>
                                        <p:tgtEl>
                                          <p:spTgt spid="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DBE7D2-B3EF-4D88-B9A7-3E0C2B4206BE}"/>
              </a:ext>
            </a:extLst>
          </p:cNvPr>
          <p:cNvGrpSpPr/>
          <p:nvPr/>
        </p:nvGrpSpPr>
        <p:grpSpPr>
          <a:xfrm>
            <a:off x="2100423" y="1520923"/>
            <a:ext cx="2931951" cy="4508461"/>
            <a:chOff x="2100423" y="1520923"/>
            <a:chExt cx="2931951" cy="4508461"/>
          </a:xfrm>
        </p:grpSpPr>
        <p:pic>
          <p:nvPicPr>
            <p:cNvPr id="2050" name="Picture 2" descr="https://www.nobelprize.org/nobel_prizes/medicine/laureates/1963/eccles.jpg">
              <a:extLst>
                <a:ext uri="{FF2B5EF4-FFF2-40B4-BE49-F238E27FC236}">
                  <a16:creationId xmlns:a16="http://schemas.microsoft.com/office/drawing/2014/main" id="{69C83C74-57F4-4B8B-992B-404962BBB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423" y="1520923"/>
              <a:ext cx="2931951" cy="41083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71157D-2B82-4FDF-B17C-D3E95F8AAE2E}"/>
                </a:ext>
              </a:extLst>
            </p:cNvPr>
            <p:cNvSpPr txBox="1"/>
            <p:nvPr/>
          </p:nvSpPr>
          <p:spPr>
            <a:xfrm>
              <a:off x="2741493" y="5629274"/>
              <a:ext cx="1649811" cy="400110"/>
            </a:xfrm>
            <a:prstGeom prst="rect">
              <a:avLst/>
            </a:prstGeom>
            <a:noFill/>
          </p:spPr>
          <p:txBody>
            <a:bodyPr wrap="none" rtlCol="0">
              <a:spAutoFit/>
            </a:bodyPr>
            <a:lstStyle/>
            <a:p>
              <a:r>
                <a:rPr lang="en-US" sz="2000" dirty="0">
                  <a:latin typeface="Century Gothic" panose="020B0502020202020204" pitchFamily="34" charset="0"/>
                </a:rPr>
                <a:t>John Eccles</a:t>
              </a:r>
            </a:p>
          </p:txBody>
        </p:sp>
      </p:grpSp>
      <p:grpSp>
        <p:nvGrpSpPr>
          <p:cNvPr id="3" name="Group 2">
            <a:extLst>
              <a:ext uri="{FF2B5EF4-FFF2-40B4-BE49-F238E27FC236}">
                <a16:creationId xmlns:a16="http://schemas.microsoft.com/office/drawing/2014/main" id="{C76E31A7-0F5A-4CC4-9EA3-AAD43E684C68}"/>
              </a:ext>
            </a:extLst>
          </p:cNvPr>
          <p:cNvGrpSpPr/>
          <p:nvPr/>
        </p:nvGrpSpPr>
        <p:grpSpPr>
          <a:xfrm>
            <a:off x="5773263" y="1520923"/>
            <a:ext cx="4930021" cy="4598920"/>
            <a:chOff x="5773263" y="1520923"/>
            <a:chExt cx="4930021" cy="4598920"/>
          </a:xfrm>
        </p:grpSpPr>
        <p:pic>
          <p:nvPicPr>
            <p:cNvPr id="2052" name="Picture 4" descr="Image result">
              <a:extLst>
                <a:ext uri="{FF2B5EF4-FFF2-40B4-BE49-F238E27FC236}">
                  <a16:creationId xmlns:a16="http://schemas.microsoft.com/office/drawing/2014/main" id="{41B7EF40-C43F-4684-9B43-1160A50AE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263" y="1520923"/>
              <a:ext cx="4930021" cy="4108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7024D0-2302-4466-8F62-99F4C240AF9D}"/>
                </a:ext>
              </a:extLst>
            </p:cNvPr>
            <p:cNvSpPr txBox="1"/>
            <p:nvPr/>
          </p:nvSpPr>
          <p:spPr>
            <a:xfrm>
              <a:off x="7462259" y="5719733"/>
              <a:ext cx="1552028" cy="400110"/>
            </a:xfrm>
            <a:prstGeom prst="rect">
              <a:avLst/>
            </a:prstGeom>
            <a:noFill/>
          </p:spPr>
          <p:txBody>
            <a:bodyPr wrap="none" rtlCol="0">
              <a:spAutoFit/>
            </a:bodyPr>
            <a:lstStyle/>
            <a:p>
              <a:r>
                <a:rPr lang="en-US" sz="2000" dirty="0">
                  <a:latin typeface="Century Gothic" panose="020B0502020202020204" pitchFamily="34" charset="0"/>
                </a:rPr>
                <a:t>Henry Dale</a:t>
              </a:r>
            </a:p>
          </p:txBody>
        </p:sp>
      </p:grpSp>
      <p:sp>
        <p:nvSpPr>
          <p:cNvPr id="10" name="TextBox 9">
            <a:extLst>
              <a:ext uri="{FF2B5EF4-FFF2-40B4-BE49-F238E27FC236}">
                <a16:creationId xmlns:a16="http://schemas.microsoft.com/office/drawing/2014/main" id="{E7CBF1C0-EE9E-4A19-983B-0C608474EACB}"/>
              </a:ext>
            </a:extLst>
          </p:cNvPr>
          <p:cNvSpPr txBox="1"/>
          <p:nvPr/>
        </p:nvSpPr>
        <p:spPr>
          <a:xfrm>
            <a:off x="1900399" y="304449"/>
            <a:ext cx="8795998" cy="707886"/>
          </a:xfrm>
          <a:prstGeom prst="rect">
            <a:avLst/>
          </a:prstGeom>
          <a:noFill/>
        </p:spPr>
        <p:txBody>
          <a:bodyPr wrap="none" rtlCol="0">
            <a:spAutoFit/>
          </a:bodyPr>
          <a:lstStyle/>
          <a:p>
            <a:r>
              <a:rPr lang="en-US" sz="4000" dirty="0">
                <a:latin typeface="Century Gothic" panose="020B0502020202020204" pitchFamily="34" charset="0"/>
              </a:rPr>
              <a:t>The Synapse: Historical Perspective</a:t>
            </a:r>
          </a:p>
        </p:txBody>
      </p:sp>
    </p:spTree>
    <p:extLst>
      <p:ext uri="{BB962C8B-B14F-4D97-AF65-F5344CB8AC3E}">
        <p14:creationId xmlns:p14="http://schemas.microsoft.com/office/powerpoint/2010/main" val="12626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30893A-7686-4810-925C-3227719E1F31}"/>
              </a:ext>
            </a:extLst>
          </p:cNvPr>
          <p:cNvSpPr txBox="1"/>
          <p:nvPr/>
        </p:nvSpPr>
        <p:spPr>
          <a:xfrm>
            <a:off x="3607441" y="591804"/>
            <a:ext cx="4596131" cy="707886"/>
          </a:xfrm>
          <a:prstGeom prst="rect">
            <a:avLst/>
          </a:prstGeom>
          <a:noFill/>
        </p:spPr>
        <p:txBody>
          <a:bodyPr wrap="none" rtlCol="0">
            <a:spAutoFit/>
          </a:bodyPr>
          <a:lstStyle/>
          <a:p>
            <a:pPr algn="ctr"/>
            <a:r>
              <a:rPr lang="en-US" sz="4000" dirty="0">
                <a:latin typeface="Century Gothic" panose="020B0502020202020204" pitchFamily="34" charset="0"/>
              </a:rPr>
              <a:t>Central Synapses</a:t>
            </a:r>
          </a:p>
        </p:txBody>
      </p:sp>
      <p:sp>
        <p:nvSpPr>
          <p:cNvPr id="10" name="TextBox 9">
            <a:extLst>
              <a:ext uri="{FF2B5EF4-FFF2-40B4-BE49-F238E27FC236}">
                <a16:creationId xmlns:a16="http://schemas.microsoft.com/office/drawing/2014/main" id="{BBB98556-A6BC-448B-BFF6-92F51A8ABABC}"/>
              </a:ext>
            </a:extLst>
          </p:cNvPr>
          <p:cNvSpPr txBox="1"/>
          <p:nvPr/>
        </p:nvSpPr>
        <p:spPr>
          <a:xfrm>
            <a:off x="5729904" y="1929470"/>
            <a:ext cx="3889315" cy="523220"/>
          </a:xfrm>
          <a:prstGeom prst="rect">
            <a:avLst/>
          </a:prstGeom>
          <a:noFill/>
        </p:spPr>
        <p:txBody>
          <a:bodyPr wrap="square" rtlCol="0">
            <a:spAutoFit/>
          </a:bodyPr>
          <a:lstStyle/>
          <a:p>
            <a:r>
              <a:rPr lang="en-US" sz="2800" u="sng" dirty="0">
                <a:latin typeface="Century Gothic" panose="020B0502020202020204" pitchFamily="34" charset="0"/>
              </a:rPr>
              <a:t>More complicated.</a:t>
            </a:r>
          </a:p>
        </p:txBody>
      </p:sp>
      <p:grpSp>
        <p:nvGrpSpPr>
          <p:cNvPr id="34" name="Group 33">
            <a:extLst>
              <a:ext uri="{FF2B5EF4-FFF2-40B4-BE49-F238E27FC236}">
                <a16:creationId xmlns:a16="http://schemas.microsoft.com/office/drawing/2014/main" id="{16D83E82-7146-4C7D-BEE4-476683F2E706}"/>
              </a:ext>
            </a:extLst>
          </p:cNvPr>
          <p:cNvGrpSpPr/>
          <p:nvPr/>
        </p:nvGrpSpPr>
        <p:grpSpPr>
          <a:xfrm>
            <a:off x="4602528" y="2777662"/>
            <a:ext cx="6549739" cy="1015663"/>
            <a:chOff x="5231178" y="3044362"/>
            <a:chExt cx="6549739" cy="1015663"/>
          </a:xfrm>
        </p:grpSpPr>
        <p:sp>
          <p:nvSpPr>
            <p:cNvPr id="9" name="Oval 8">
              <a:extLst>
                <a:ext uri="{FF2B5EF4-FFF2-40B4-BE49-F238E27FC236}">
                  <a16:creationId xmlns:a16="http://schemas.microsoft.com/office/drawing/2014/main" id="{49B430CE-B7A7-4A81-BE2D-43201BDFB689}"/>
                </a:ext>
              </a:extLst>
            </p:cNvPr>
            <p:cNvSpPr/>
            <p:nvPr/>
          </p:nvSpPr>
          <p:spPr>
            <a:xfrm>
              <a:off x="5231178" y="3161212"/>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6F89845-418C-40F5-9F91-065921255F47}"/>
                </a:ext>
              </a:extLst>
            </p:cNvPr>
            <p:cNvSpPr txBox="1"/>
            <p:nvPr/>
          </p:nvSpPr>
          <p:spPr>
            <a:xfrm>
              <a:off x="5490258" y="3044362"/>
              <a:ext cx="6290659" cy="1015663"/>
            </a:xfrm>
            <a:prstGeom prst="rect">
              <a:avLst/>
            </a:prstGeom>
            <a:noFill/>
          </p:spPr>
          <p:txBody>
            <a:bodyPr wrap="square" rtlCol="0">
              <a:spAutoFit/>
            </a:bodyPr>
            <a:lstStyle/>
            <a:p>
              <a:r>
                <a:rPr lang="en-US" sz="2000" dirty="0">
                  <a:latin typeface="Century Gothic" panose="020B0502020202020204" pitchFamily="34" charset="0"/>
                </a:rPr>
                <a:t>Muscles are innervated by only one motor neuron. Central neurons can receive hundreds-thousands of inputs.</a:t>
              </a:r>
            </a:p>
          </p:txBody>
        </p:sp>
      </p:grpSp>
      <p:grpSp>
        <p:nvGrpSpPr>
          <p:cNvPr id="30" name="Group 29">
            <a:extLst>
              <a:ext uri="{FF2B5EF4-FFF2-40B4-BE49-F238E27FC236}">
                <a16:creationId xmlns:a16="http://schemas.microsoft.com/office/drawing/2014/main" id="{E0F62F4F-2FAA-44C6-A2BC-88337DE8E6E7}"/>
              </a:ext>
            </a:extLst>
          </p:cNvPr>
          <p:cNvGrpSpPr/>
          <p:nvPr/>
        </p:nvGrpSpPr>
        <p:grpSpPr>
          <a:xfrm>
            <a:off x="952204" y="2180629"/>
            <a:ext cx="2647394" cy="2778645"/>
            <a:chOff x="1270785" y="2545355"/>
            <a:chExt cx="2647394" cy="2778645"/>
          </a:xfrm>
        </p:grpSpPr>
        <p:sp>
          <p:nvSpPr>
            <p:cNvPr id="7" name="Oval 6">
              <a:extLst>
                <a:ext uri="{FF2B5EF4-FFF2-40B4-BE49-F238E27FC236}">
                  <a16:creationId xmlns:a16="http://schemas.microsoft.com/office/drawing/2014/main" id="{957E1C40-54FB-4276-9043-FE824C6F02D4}"/>
                </a:ext>
              </a:extLst>
            </p:cNvPr>
            <p:cNvSpPr/>
            <p:nvPr/>
          </p:nvSpPr>
          <p:spPr>
            <a:xfrm>
              <a:off x="1270785" y="3243220"/>
              <a:ext cx="863379" cy="899417"/>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E215452-5773-496D-A225-1D8127A1A823}"/>
                </a:ext>
              </a:extLst>
            </p:cNvPr>
            <p:cNvSpPr/>
            <p:nvPr/>
          </p:nvSpPr>
          <p:spPr>
            <a:xfrm>
              <a:off x="1702474" y="3678080"/>
              <a:ext cx="1645920" cy="1645920"/>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7E740046-03E1-4BEF-B423-FA0DE0DCFF38}"/>
                </a:ext>
              </a:extLst>
            </p:cNvPr>
            <p:cNvSpPr/>
            <p:nvPr/>
          </p:nvSpPr>
          <p:spPr>
            <a:xfrm>
              <a:off x="1734456" y="2545355"/>
              <a:ext cx="2183723" cy="1090867"/>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Lst>
              <a:ahLst/>
              <a:cxnLst>
                <a:cxn ang="0">
                  <a:pos x="connsiteX0" y="connsiteY0"/>
                </a:cxn>
                <a:cxn ang="0">
                  <a:pos x="connsiteX1" y="connsiteY1"/>
                </a:cxn>
              </a:cxnLst>
              <a:rect l="l" t="t" r="r" b="b"/>
              <a:pathLst>
                <a:path w="2183723" h="1090867">
                  <a:moveTo>
                    <a:pt x="0" y="1090474"/>
                  </a:moveTo>
                  <a:cubicBezTo>
                    <a:pt x="541111" y="1126004"/>
                    <a:pt x="3347265" y="-1260992"/>
                    <a:pt x="1638889" y="919251"/>
                  </a:cubicBezTo>
                </a:path>
              </a:pathLst>
            </a:custGeom>
            <a:noFill/>
            <a:ln w="508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4403CA31-79C1-46DA-8FF9-3F216F7E3EBE}"/>
                </a:ext>
              </a:extLst>
            </p:cNvPr>
            <p:cNvSpPr/>
            <p:nvPr/>
          </p:nvSpPr>
          <p:spPr>
            <a:xfrm>
              <a:off x="2932174" y="3445015"/>
              <a:ext cx="597943" cy="495826"/>
            </a:xfrm>
            <a:custGeom>
              <a:avLst/>
              <a:gdLst>
                <a:gd name="connsiteX0" fmla="*/ 364280 w 570592"/>
                <a:gd name="connsiteY0" fmla="*/ 22822 h 512339"/>
                <a:gd name="connsiteX1" fmla="*/ 2330 w 570592"/>
                <a:gd name="connsiteY1" fmla="*/ 124422 h 512339"/>
                <a:gd name="connsiteX2" fmla="*/ 554780 w 570592"/>
                <a:gd name="connsiteY2" fmla="*/ 511772 h 512339"/>
                <a:gd name="connsiteX3" fmla="*/ 364280 w 570592"/>
                <a:gd name="connsiteY3" fmla="*/ 22822 h 512339"/>
                <a:gd name="connsiteX0" fmla="*/ 447212 w 656811"/>
                <a:gd name="connsiteY0" fmla="*/ 50344 h 539316"/>
                <a:gd name="connsiteX1" fmla="*/ 1919 w 656811"/>
                <a:gd name="connsiteY1" fmla="*/ 70982 h 539316"/>
                <a:gd name="connsiteX2" fmla="*/ 637712 w 656811"/>
                <a:gd name="connsiteY2" fmla="*/ 539294 h 539316"/>
                <a:gd name="connsiteX3" fmla="*/ 447212 w 656811"/>
                <a:gd name="connsiteY3" fmla="*/ 50344 h 539316"/>
                <a:gd name="connsiteX0" fmla="*/ 447163 w 598428"/>
                <a:gd name="connsiteY0" fmla="*/ 46601 h 480808"/>
                <a:gd name="connsiteX1" fmla="*/ 1870 w 598428"/>
                <a:gd name="connsiteY1" fmla="*/ 67239 h 480808"/>
                <a:gd name="connsiteX2" fmla="*/ 573369 w 598428"/>
                <a:gd name="connsiteY2" fmla="*/ 480782 h 480808"/>
                <a:gd name="connsiteX3" fmla="*/ 447163 w 598428"/>
                <a:gd name="connsiteY3" fmla="*/ 46601 h 480808"/>
                <a:gd name="connsiteX0" fmla="*/ 444791 w 597943"/>
                <a:gd name="connsiteY0" fmla="*/ 37714 h 495826"/>
                <a:gd name="connsiteX1" fmla="*/ 1880 w 597943"/>
                <a:gd name="connsiteY1" fmla="*/ 82164 h 495826"/>
                <a:gd name="connsiteX2" fmla="*/ 573379 w 597943"/>
                <a:gd name="connsiteY2" fmla="*/ 495707 h 495826"/>
                <a:gd name="connsiteX3" fmla="*/ 444791 w 597943"/>
                <a:gd name="connsiteY3" fmla="*/ 37714 h 495826"/>
              </a:gdLst>
              <a:ahLst/>
              <a:cxnLst>
                <a:cxn ang="0">
                  <a:pos x="connsiteX0" y="connsiteY0"/>
                </a:cxn>
                <a:cxn ang="0">
                  <a:pos x="connsiteX1" y="connsiteY1"/>
                </a:cxn>
                <a:cxn ang="0">
                  <a:pos x="connsiteX2" y="connsiteY2"/>
                </a:cxn>
                <a:cxn ang="0">
                  <a:pos x="connsiteX3" y="connsiteY3"/>
                </a:cxn>
              </a:cxnLst>
              <a:rect l="l" t="t" r="r" b="b"/>
              <a:pathLst>
                <a:path w="597943" h="495826">
                  <a:moveTo>
                    <a:pt x="444791" y="37714"/>
                  </a:moveTo>
                  <a:cubicBezTo>
                    <a:pt x="349541" y="-31210"/>
                    <a:pt x="-29870" y="672"/>
                    <a:pt x="1880" y="82164"/>
                  </a:cubicBezTo>
                  <a:cubicBezTo>
                    <a:pt x="33630" y="163656"/>
                    <a:pt x="499561" y="503115"/>
                    <a:pt x="573379" y="495707"/>
                  </a:cubicBezTo>
                  <a:cubicBezTo>
                    <a:pt x="647198" y="488299"/>
                    <a:pt x="540041" y="106638"/>
                    <a:pt x="444791" y="37714"/>
                  </a:cubicBezTo>
                  <a:close/>
                </a:path>
              </a:pathLst>
            </a:custGeom>
            <a:solidFill>
              <a:srgbClr val="92D050"/>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DF5E384-A842-45CA-B25F-7515D2B21BD9}"/>
                </a:ext>
              </a:extLst>
            </p:cNvPr>
            <p:cNvSpPr/>
            <p:nvPr/>
          </p:nvSpPr>
          <p:spPr>
            <a:xfrm>
              <a:off x="3351581" y="2567611"/>
              <a:ext cx="559107" cy="889154"/>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 name="connsiteX0" fmla="*/ 52751 w 912448"/>
                <a:gd name="connsiteY0" fmla="*/ 439634 h 1205671"/>
                <a:gd name="connsiteX1" fmla="*/ 0 w 912448"/>
                <a:gd name="connsiteY1" fmla="*/ 1205671 h 1205671"/>
                <a:gd name="connsiteX0" fmla="*/ 334691 w 1020798"/>
                <a:gd name="connsiteY0" fmla="*/ 346698 h 1272755"/>
                <a:gd name="connsiteX1" fmla="*/ 0 w 1020798"/>
                <a:gd name="connsiteY1" fmla="*/ 1272755 h 1272755"/>
                <a:gd name="connsiteX0" fmla="*/ 334691 w 801567"/>
                <a:gd name="connsiteY0" fmla="*/ 147779 h 1073836"/>
                <a:gd name="connsiteX1" fmla="*/ 0 w 801567"/>
                <a:gd name="connsiteY1" fmla="*/ 1073836 h 1073836"/>
                <a:gd name="connsiteX0" fmla="*/ 334691 w 334691"/>
                <a:gd name="connsiteY0" fmla="*/ 0 h 926057"/>
                <a:gd name="connsiteX1" fmla="*/ 0 w 334691"/>
                <a:gd name="connsiteY1" fmla="*/ 926057 h 926057"/>
                <a:gd name="connsiteX0" fmla="*/ 334691 w 507047"/>
                <a:gd name="connsiteY0" fmla="*/ 10908 h 936965"/>
                <a:gd name="connsiteX1" fmla="*/ 0 w 507047"/>
                <a:gd name="connsiteY1" fmla="*/ 936965 h 936965"/>
                <a:gd name="connsiteX0" fmla="*/ 360091 w 523908"/>
                <a:gd name="connsiteY0" fmla="*/ 15903 h 897510"/>
                <a:gd name="connsiteX1" fmla="*/ 0 w 523908"/>
                <a:gd name="connsiteY1" fmla="*/ 897510 h 897510"/>
                <a:gd name="connsiteX0" fmla="*/ 360091 w 525631"/>
                <a:gd name="connsiteY0" fmla="*/ 7836 h 889443"/>
                <a:gd name="connsiteX1" fmla="*/ 0 w 525631"/>
                <a:gd name="connsiteY1" fmla="*/ 889443 h 889443"/>
                <a:gd name="connsiteX0" fmla="*/ 388666 w 545131"/>
                <a:gd name="connsiteY0" fmla="*/ 8501 h 880583"/>
                <a:gd name="connsiteX1" fmla="*/ 0 w 545131"/>
                <a:gd name="connsiteY1" fmla="*/ 880583 h 880583"/>
                <a:gd name="connsiteX0" fmla="*/ 366441 w 529907"/>
                <a:gd name="connsiteY0" fmla="*/ 8273 h 883530"/>
                <a:gd name="connsiteX1" fmla="*/ 0 w 529907"/>
                <a:gd name="connsiteY1" fmla="*/ 883530 h 883530"/>
                <a:gd name="connsiteX0" fmla="*/ 366441 w 541044"/>
                <a:gd name="connsiteY0" fmla="*/ 13897 h 889154"/>
                <a:gd name="connsiteX1" fmla="*/ 0 w 541044"/>
                <a:gd name="connsiteY1" fmla="*/ 889154 h 889154"/>
                <a:gd name="connsiteX0" fmla="*/ 392634 w 559107"/>
                <a:gd name="connsiteY0" fmla="*/ 13897 h 889154"/>
                <a:gd name="connsiteX1" fmla="*/ 0 w 559107"/>
                <a:gd name="connsiteY1" fmla="*/ 889154 h 889154"/>
              </a:gdLst>
              <a:ahLst/>
              <a:cxnLst>
                <a:cxn ang="0">
                  <a:pos x="connsiteX0" y="connsiteY0"/>
                </a:cxn>
                <a:cxn ang="0">
                  <a:pos x="connsiteX1" y="connsiteY1"/>
                </a:cxn>
              </a:cxnLst>
              <a:rect l="l" t="t" r="r" b="b"/>
              <a:pathLst>
                <a:path w="559107" h="889154">
                  <a:moveTo>
                    <a:pt x="392634" y="13897"/>
                  </a:moveTo>
                  <a:cubicBezTo>
                    <a:pt x="692445" y="-27408"/>
                    <a:pt x="602206" y="-36329"/>
                    <a:pt x="0" y="889154"/>
                  </a:cubicBezTo>
                </a:path>
              </a:pathLst>
            </a:cu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C51B5699-9328-43A6-BE9F-92160F99EB47}"/>
                </a:ext>
              </a:extLst>
            </p:cNvPr>
            <p:cNvCxnSpPr>
              <a:cxnSpLocks/>
              <a:endCxn id="16" idx="0"/>
            </p:cNvCxnSpPr>
            <p:nvPr/>
          </p:nvCxnSpPr>
          <p:spPr>
            <a:xfrm flipH="1">
              <a:off x="3376965" y="2847975"/>
              <a:ext cx="421129" cy="634754"/>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329787E-6861-49A5-AE99-9ABC211BFFC8}"/>
                </a:ext>
              </a:extLst>
            </p:cNvPr>
            <p:cNvCxnSpPr>
              <a:cxnSpLocks/>
            </p:cNvCxnSpPr>
            <p:nvPr/>
          </p:nvCxnSpPr>
          <p:spPr>
            <a:xfrm flipH="1">
              <a:off x="3631135" y="2583551"/>
              <a:ext cx="234250" cy="38206"/>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D5F5BE2D-5026-481E-A60A-7A0AF24C0DAC}"/>
              </a:ext>
            </a:extLst>
          </p:cNvPr>
          <p:cNvGrpSpPr/>
          <p:nvPr/>
        </p:nvGrpSpPr>
        <p:grpSpPr>
          <a:xfrm>
            <a:off x="4602528" y="3798272"/>
            <a:ext cx="6549739" cy="707886"/>
            <a:chOff x="5231178" y="4064972"/>
            <a:chExt cx="6549739" cy="707886"/>
          </a:xfrm>
        </p:grpSpPr>
        <p:sp>
          <p:nvSpPr>
            <p:cNvPr id="12" name="Oval 11">
              <a:extLst>
                <a:ext uri="{FF2B5EF4-FFF2-40B4-BE49-F238E27FC236}">
                  <a16:creationId xmlns:a16="http://schemas.microsoft.com/office/drawing/2014/main" id="{7A57695A-1600-4BD4-99CB-B602A1BC0A3F}"/>
                </a:ext>
              </a:extLst>
            </p:cNvPr>
            <p:cNvSpPr/>
            <p:nvPr/>
          </p:nvSpPr>
          <p:spPr>
            <a:xfrm>
              <a:off x="5231178" y="4185260"/>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27BC7FD-CD16-4710-A66B-1CE9E621B26F}"/>
                </a:ext>
              </a:extLst>
            </p:cNvPr>
            <p:cNvSpPr txBox="1"/>
            <p:nvPr/>
          </p:nvSpPr>
          <p:spPr>
            <a:xfrm>
              <a:off x="5490258" y="4064972"/>
              <a:ext cx="6290659" cy="707886"/>
            </a:xfrm>
            <a:prstGeom prst="rect">
              <a:avLst/>
            </a:prstGeom>
            <a:noFill/>
          </p:spPr>
          <p:txBody>
            <a:bodyPr wrap="square" rtlCol="0">
              <a:spAutoFit/>
            </a:bodyPr>
            <a:lstStyle/>
            <a:p>
              <a:r>
                <a:rPr lang="en-US" sz="2000" dirty="0">
                  <a:latin typeface="Century Gothic" panose="020B0502020202020204" pitchFamily="34" charset="0"/>
                </a:rPr>
                <a:t>Muscles are only excited. Central neurons can be excited </a:t>
              </a:r>
              <a:r>
                <a:rPr lang="en-US" sz="2000" i="1" dirty="0">
                  <a:latin typeface="Century Gothic" panose="020B0502020202020204" pitchFamily="34" charset="0"/>
                </a:rPr>
                <a:t>and</a:t>
              </a:r>
              <a:r>
                <a:rPr lang="en-US" sz="2000" dirty="0">
                  <a:latin typeface="Century Gothic" panose="020B0502020202020204" pitchFamily="34" charset="0"/>
                </a:rPr>
                <a:t> inhibited.</a:t>
              </a:r>
            </a:p>
          </p:txBody>
        </p:sp>
      </p:grpSp>
      <p:grpSp>
        <p:nvGrpSpPr>
          <p:cNvPr id="36" name="Group 35">
            <a:extLst>
              <a:ext uri="{FF2B5EF4-FFF2-40B4-BE49-F238E27FC236}">
                <a16:creationId xmlns:a16="http://schemas.microsoft.com/office/drawing/2014/main" id="{34299DC4-D63E-4070-A398-DBC62BB3C998}"/>
              </a:ext>
            </a:extLst>
          </p:cNvPr>
          <p:cNvGrpSpPr/>
          <p:nvPr/>
        </p:nvGrpSpPr>
        <p:grpSpPr>
          <a:xfrm>
            <a:off x="4602528" y="4502799"/>
            <a:ext cx="6549739" cy="707886"/>
            <a:chOff x="5231178" y="4769499"/>
            <a:chExt cx="6549739" cy="707886"/>
          </a:xfrm>
        </p:grpSpPr>
        <p:sp>
          <p:nvSpPr>
            <p:cNvPr id="32" name="TextBox 31">
              <a:extLst>
                <a:ext uri="{FF2B5EF4-FFF2-40B4-BE49-F238E27FC236}">
                  <a16:creationId xmlns:a16="http://schemas.microsoft.com/office/drawing/2014/main" id="{D8B55B1A-2AA0-4051-922A-B18B8D72D3D2}"/>
                </a:ext>
              </a:extLst>
            </p:cNvPr>
            <p:cNvSpPr txBox="1"/>
            <p:nvPr/>
          </p:nvSpPr>
          <p:spPr>
            <a:xfrm>
              <a:off x="5490258" y="4769499"/>
              <a:ext cx="6290659" cy="707886"/>
            </a:xfrm>
            <a:prstGeom prst="rect">
              <a:avLst/>
            </a:prstGeom>
            <a:noFill/>
          </p:spPr>
          <p:txBody>
            <a:bodyPr wrap="square" rtlCol="0">
              <a:spAutoFit/>
            </a:bodyPr>
            <a:lstStyle/>
            <a:p>
              <a:r>
                <a:rPr lang="en-US" sz="2000" dirty="0">
                  <a:latin typeface="Century Gothic" panose="020B0502020202020204" pitchFamily="34" charset="0"/>
                </a:rPr>
                <a:t>NMJ’s only got one transmitter: </a:t>
              </a:r>
              <a:r>
                <a:rPr lang="en-US" sz="2000" dirty="0" err="1">
                  <a:latin typeface="Century Gothic" panose="020B0502020202020204" pitchFamily="34" charset="0"/>
                </a:rPr>
                <a:t>ACh</a:t>
              </a:r>
              <a:r>
                <a:rPr lang="en-US" sz="2000" dirty="0">
                  <a:latin typeface="Century Gothic" panose="020B0502020202020204" pitchFamily="34" charset="0"/>
                </a:rPr>
                <a:t>. Many transmitters in the brain.</a:t>
              </a:r>
            </a:p>
          </p:txBody>
        </p:sp>
        <p:sp>
          <p:nvSpPr>
            <p:cNvPr id="33" name="Oval 32">
              <a:extLst>
                <a:ext uri="{FF2B5EF4-FFF2-40B4-BE49-F238E27FC236}">
                  <a16:creationId xmlns:a16="http://schemas.microsoft.com/office/drawing/2014/main" id="{3D1175D0-5C36-4687-94E4-6CE62B44BA5B}"/>
                </a:ext>
              </a:extLst>
            </p:cNvPr>
            <p:cNvSpPr/>
            <p:nvPr/>
          </p:nvSpPr>
          <p:spPr>
            <a:xfrm>
              <a:off x="5231178" y="4893146"/>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137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30893A-7686-4810-925C-3227719E1F31}"/>
              </a:ext>
            </a:extLst>
          </p:cNvPr>
          <p:cNvSpPr txBox="1"/>
          <p:nvPr/>
        </p:nvSpPr>
        <p:spPr>
          <a:xfrm>
            <a:off x="3607441" y="591804"/>
            <a:ext cx="4596131" cy="707886"/>
          </a:xfrm>
          <a:prstGeom prst="rect">
            <a:avLst/>
          </a:prstGeom>
          <a:noFill/>
        </p:spPr>
        <p:txBody>
          <a:bodyPr wrap="none" rtlCol="0">
            <a:spAutoFit/>
          </a:bodyPr>
          <a:lstStyle/>
          <a:p>
            <a:pPr algn="ctr"/>
            <a:r>
              <a:rPr lang="en-US" sz="4000" dirty="0">
                <a:latin typeface="Century Gothic" panose="020B0502020202020204" pitchFamily="34" charset="0"/>
              </a:rPr>
              <a:t>Central Synapses</a:t>
            </a:r>
          </a:p>
        </p:txBody>
      </p:sp>
      <p:grpSp>
        <p:nvGrpSpPr>
          <p:cNvPr id="30" name="Group 29">
            <a:extLst>
              <a:ext uri="{FF2B5EF4-FFF2-40B4-BE49-F238E27FC236}">
                <a16:creationId xmlns:a16="http://schemas.microsoft.com/office/drawing/2014/main" id="{E0F62F4F-2FAA-44C6-A2BC-88337DE8E6E7}"/>
              </a:ext>
            </a:extLst>
          </p:cNvPr>
          <p:cNvGrpSpPr/>
          <p:nvPr/>
        </p:nvGrpSpPr>
        <p:grpSpPr>
          <a:xfrm>
            <a:off x="952204" y="2180629"/>
            <a:ext cx="2647394" cy="2778645"/>
            <a:chOff x="1270785" y="2545355"/>
            <a:chExt cx="2647394" cy="2778645"/>
          </a:xfrm>
        </p:grpSpPr>
        <p:sp>
          <p:nvSpPr>
            <p:cNvPr id="7" name="Oval 6">
              <a:extLst>
                <a:ext uri="{FF2B5EF4-FFF2-40B4-BE49-F238E27FC236}">
                  <a16:creationId xmlns:a16="http://schemas.microsoft.com/office/drawing/2014/main" id="{957E1C40-54FB-4276-9043-FE824C6F02D4}"/>
                </a:ext>
              </a:extLst>
            </p:cNvPr>
            <p:cNvSpPr/>
            <p:nvPr/>
          </p:nvSpPr>
          <p:spPr>
            <a:xfrm>
              <a:off x="1270785" y="3243220"/>
              <a:ext cx="863379" cy="899417"/>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E215452-5773-496D-A225-1D8127A1A823}"/>
                </a:ext>
              </a:extLst>
            </p:cNvPr>
            <p:cNvSpPr/>
            <p:nvPr/>
          </p:nvSpPr>
          <p:spPr>
            <a:xfrm>
              <a:off x="1702474" y="3678080"/>
              <a:ext cx="1645920" cy="1645920"/>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7E740046-03E1-4BEF-B423-FA0DE0DCFF38}"/>
                </a:ext>
              </a:extLst>
            </p:cNvPr>
            <p:cNvSpPr/>
            <p:nvPr/>
          </p:nvSpPr>
          <p:spPr>
            <a:xfrm>
              <a:off x="1734456" y="2545355"/>
              <a:ext cx="2183723" cy="1090867"/>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Lst>
              <a:ahLst/>
              <a:cxnLst>
                <a:cxn ang="0">
                  <a:pos x="connsiteX0" y="connsiteY0"/>
                </a:cxn>
                <a:cxn ang="0">
                  <a:pos x="connsiteX1" y="connsiteY1"/>
                </a:cxn>
              </a:cxnLst>
              <a:rect l="l" t="t" r="r" b="b"/>
              <a:pathLst>
                <a:path w="2183723" h="1090867">
                  <a:moveTo>
                    <a:pt x="0" y="1090474"/>
                  </a:moveTo>
                  <a:cubicBezTo>
                    <a:pt x="541111" y="1126004"/>
                    <a:pt x="3347265" y="-1260992"/>
                    <a:pt x="1638889" y="919251"/>
                  </a:cubicBezTo>
                </a:path>
              </a:pathLst>
            </a:custGeom>
            <a:noFill/>
            <a:ln w="508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4403CA31-79C1-46DA-8FF9-3F216F7E3EBE}"/>
                </a:ext>
              </a:extLst>
            </p:cNvPr>
            <p:cNvSpPr/>
            <p:nvPr/>
          </p:nvSpPr>
          <p:spPr>
            <a:xfrm>
              <a:off x="2932174" y="3445015"/>
              <a:ext cx="597943" cy="495826"/>
            </a:xfrm>
            <a:custGeom>
              <a:avLst/>
              <a:gdLst>
                <a:gd name="connsiteX0" fmla="*/ 364280 w 570592"/>
                <a:gd name="connsiteY0" fmla="*/ 22822 h 512339"/>
                <a:gd name="connsiteX1" fmla="*/ 2330 w 570592"/>
                <a:gd name="connsiteY1" fmla="*/ 124422 h 512339"/>
                <a:gd name="connsiteX2" fmla="*/ 554780 w 570592"/>
                <a:gd name="connsiteY2" fmla="*/ 511772 h 512339"/>
                <a:gd name="connsiteX3" fmla="*/ 364280 w 570592"/>
                <a:gd name="connsiteY3" fmla="*/ 22822 h 512339"/>
                <a:gd name="connsiteX0" fmla="*/ 447212 w 656811"/>
                <a:gd name="connsiteY0" fmla="*/ 50344 h 539316"/>
                <a:gd name="connsiteX1" fmla="*/ 1919 w 656811"/>
                <a:gd name="connsiteY1" fmla="*/ 70982 h 539316"/>
                <a:gd name="connsiteX2" fmla="*/ 637712 w 656811"/>
                <a:gd name="connsiteY2" fmla="*/ 539294 h 539316"/>
                <a:gd name="connsiteX3" fmla="*/ 447212 w 656811"/>
                <a:gd name="connsiteY3" fmla="*/ 50344 h 539316"/>
                <a:gd name="connsiteX0" fmla="*/ 447163 w 598428"/>
                <a:gd name="connsiteY0" fmla="*/ 46601 h 480808"/>
                <a:gd name="connsiteX1" fmla="*/ 1870 w 598428"/>
                <a:gd name="connsiteY1" fmla="*/ 67239 h 480808"/>
                <a:gd name="connsiteX2" fmla="*/ 573369 w 598428"/>
                <a:gd name="connsiteY2" fmla="*/ 480782 h 480808"/>
                <a:gd name="connsiteX3" fmla="*/ 447163 w 598428"/>
                <a:gd name="connsiteY3" fmla="*/ 46601 h 480808"/>
                <a:gd name="connsiteX0" fmla="*/ 444791 w 597943"/>
                <a:gd name="connsiteY0" fmla="*/ 37714 h 495826"/>
                <a:gd name="connsiteX1" fmla="*/ 1880 w 597943"/>
                <a:gd name="connsiteY1" fmla="*/ 82164 h 495826"/>
                <a:gd name="connsiteX2" fmla="*/ 573379 w 597943"/>
                <a:gd name="connsiteY2" fmla="*/ 495707 h 495826"/>
                <a:gd name="connsiteX3" fmla="*/ 444791 w 597943"/>
                <a:gd name="connsiteY3" fmla="*/ 37714 h 495826"/>
              </a:gdLst>
              <a:ahLst/>
              <a:cxnLst>
                <a:cxn ang="0">
                  <a:pos x="connsiteX0" y="connsiteY0"/>
                </a:cxn>
                <a:cxn ang="0">
                  <a:pos x="connsiteX1" y="connsiteY1"/>
                </a:cxn>
                <a:cxn ang="0">
                  <a:pos x="connsiteX2" y="connsiteY2"/>
                </a:cxn>
                <a:cxn ang="0">
                  <a:pos x="connsiteX3" y="connsiteY3"/>
                </a:cxn>
              </a:cxnLst>
              <a:rect l="l" t="t" r="r" b="b"/>
              <a:pathLst>
                <a:path w="597943" h="495826">
                  <a:moveTo>
                    <a:pt x="444791" y="37714"/>
                  </a:moveTo>
                  <a:cubicBezTo>
                    <a:pt x="349541" y="-31210"/>
                    <a:pt x="-29870" y="672"/>
                    <a:pt x="1880" y="82164"/>
                  </a:cubicBezTo>
                  <a:cubicBezTo>
                    <a:pt x="33630" y="163656"/>
                    <a:pt x="499561" y="503115"/>
                    <a:pt x="573379" y="495707"/>
                  </a:cubicBezTo>
                  <a:cubicBezTo>
                    <a:pt x="647198" y="488299"/>
                    <a:pt x="540041" y="106638"/>
                    <a:pt x="444791" y="37714"/>
                  </a:cubicBezTo>
                  <a:close/>
                </a:path>
              </a:pathLst>
            </a:custGeom>
            <a:solidFill>
              <a:srgbClr val="92D050"/>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DF5E384-A842-45CA-B25F-7515D2B21BD9}"/>
                </a:ext>
              </a:extLst>
            </p:cNvPr>
            <p:cNvSpPr/>
            <p:nvPr/>
          </p:nvSpPr>
          <p:spPr>
            <a:xfrm>
              <a:off x="3351581" y="2567611"/>
              <a:ext cx="559107" cy="889154"/>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 name="connsiteX0" fmla="*/ 52751 w 912448"/>
                <a:gd name="connsiteY0" fmla="*/ 439634 h 1205671"/>
                <a:gd name="connsiteX1" fmla="*/ 0 w 912448"/>
                <a:gd name="connsiteY1" fmla="*/ 1205671 h 1205671"/>
                <a:gd name="connsiteX0" fmla="*/ 334691 w 1020798"/>
                <a:gd name="connsiteY0" fmla="*/ 346698 h 1272755"/>
                <a:gd name="connsiteX1" fmla="*/ 0 w 1020798"/>
                <a:gd name="connsiteY1" fmla="*/ 1272755 h 1272755"/>
                <a:gd name="connsiteX0" fmla="*/ 334691 w 801567"/>
                <a:gd name="connsiteY0" fmla="*/ 147779 h 1073836"/>
                <a:gd name="connsiteX1" fmla="*/ 0 w 801567"/>
                <a:gd name="connsiteY1" fmla="*/ 1073836 h 1073836"/>
                <a:gd name="connsiteX0" fmla="*/ 334691 w 334691"/>
                <a:gd name="connsiteY0" fmla="*/ 0 h 926057"/>
                <a:gd name="connsiteX1" fmla="*/ 0 w 334691"/>
                <a:gd name="connsiteY1" fmla="*/ 926057 h 926057"/>
                <a:gd name="connsiteX0" fmla="*/ 334691 w 507047"/>
                <a:gd name="connsiteY0" fmla="*/ 10908 h 936965"/>
                <a:gd name="connsiteX1" fmla="*/ 0 w 507047"/>
                <a:gd name="connsiteY1" fmla="*/ 936965 h 936965"/>
                <a:gd name="connsiteX0" fmla="*/ 360091 w 523908"/>
                <a:gd name="connsiteY0" fmla="*/ 15903 h 897510"/>
                <a:gd name="connsiteX1" fmla="*/ 0 w 523908"/>
                <a:gd name="connsiteY1" fmla="*/ 897510 h 897510"/>
                <a:gd name="connsiteX0" fmla="*/ 360091 w 525631"/>
                <a:gd name="connsiteY0" fmla="*/ 7836 h 889443"/>
                <a:gd name="connsiteX1" fmla="*/ 0 w 525631"/>
                <a:gd name="connsiteY1" fmla="*/ 889443 h 889443"/>
                <a:gd name="connsiteX0" fmla="*/ 388666 w 545131"/>
                <a:gd name="connsiteY0" fmla="*/ 8501 h 880583"/>
                <a:gd name="connsiteX1" fmla="*/ 0 w 545131"/>
                <a:gd name="connsiteY1" fmla="*/ 880583 h 880583"/>
                <a:gd name="connsiteX0" fmla="*/ 366441 w 529907"/>
                <a:gd name="connsiteY0" fmla="*/ 8273 h 883530"/>
                <a:gd name="connsiteX1" fmla="*/ 0 w 529907"/>
                <a:gd name="connsiteY1" fmla="*/ 883530 h 883530"/>
                <a:gd name="connsiteX0" fmla="*/ 366441 w 541044"/>
                <a:gd name="connsiteY0" fmla="*/ 13897 h 889154"/>
                <a:gd name="connsiteX1" fmla="*/ 0 w 541044"/>
                <a:gd name="connsiteY1" fmla="*/ 889154 h 889154"/>
                <a:gd name="connsiteX0" fmla="*/ 392634 w 559107"/>
                <a:gd name="connsiteY0" fmla="*/ 13897 h 889154"/>
                <a:gd name="connsiteX1" fmla="*/ 0 w 559107"/>
                <a:gd name="connsiteY1" fmla="*/ 889154 h 889154"/>
              </a:gdLst>
              <a:ahLst/>
              <a:cxnLst>
                <a:cxn ang="0">
                  <a:pos x="connsiteX0" y="connsiteY0"/>
                </a:cxn>
                <a:cxn ang="0">
                  <a:pos x="connsiteX1" y="connsiteY1"/>
                </a:cxn>
              </a:cxnLst>
              <a:rect l="l" t="t" r="r" b="b"/>
              <a:pathLst>
                <a:path w="559107" h="889154">
                  <a:moveTo>
                    <a:pt x="392634" y="13897"/>
                  </a:moveTo>
                  <a:cubicBezTo>
                    <a:pt x="692445" y="-27408"/>
                    <a:pt x="602206" y="-36329"/>
                    <a:pt x="0" y="889154"/>
                  </a:cubicBezTo>
                </a:path>
              </a:pathLst>
            </a:cu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C51B5699-9328-43A6-BE9F-92160F99EB47}"/>
                </a:ext>
              </a:extLst>
            </p:cNvPr>
            <p:cNvCxnSpPr>
              <a:cxnSpLocks/>
              <a:endCxn id="16" idx="0"/>
            </p:cNvCxnSpPr>
            <p:nvPr/>
          </p:nvCxnSpPr>
          <p:spPr>
            <a:xfrm flipH="1">
              <a:off x="3376965" y="2847975"/>
              <a:ext cx="421129" cy="634754"/>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329787E-6861-49A5-AE99-9ABC211BFFC8}"/>
                </a:ext>
              </a:extLst>
            </p:cNvPr>
            <p:cNvCxnSpPr>
              <a:cxnSpLocks/>
            </p:cNvCxnSpPr>
            <p:nvPr/>
          </p:nvCxnSpPr>
          <p:spPr>
            <a:xfrm flipH="1">
              <a:off x="3631135" y="2583551"/>
              <a:ext cx="234250" cy="38206"/>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grpSp>
      <p:pic>
        <p:nvPicPr>
          <p:cNvPr id="25602" name="Picture 2" descr="https://www.nobelprize.org/nobel_prizes/medicine/laureates/1963/eccles.jpg">
            <a:extLst>
              <a:ext uri="{FF2B5EF4-FFF2-40B4-BE49-F238E27FC236}">
                <a16:creationId xmlns:a16="http://schemas.microsoft.com/office/drawing/2014/main" id="{92DB5B89-1CA6-4E09-9C13-9655A445E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525" y="1871663"/>
            <a:ext cx="2859941" cy="400744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0220897-9D88-4912-966B-85163E34EFBD}"/>
              </a:ext>
            </a:extLst>
          </p:cNvPr>
          <p:cNvSpPr txBox="1"/>
          <p:nvPr/>
        </p:nvSpPr>
        <p:spPr>
          <a:xfrm>
            <a:off x="6797501" y="5879111"/>
            <a:ext cx="1761614" cy="400110"/>
          </a:xfrm>
          <a:prstGeom prst="rect">
            <a:avLst/>
          </a:prstGeom>
          <a:noFill/>
        </p:spPr>
        <p:txBody>
          <a:bodyPr wrap="square" rtlCol="0">
            <a:spAutoFit/>
          </a:bodyPr>
          <a:lstStyle/>
          <a:p>
            <a:r>
              <a:rPr lang="en-US" sz="2000" dirty="0">
                <a:latin typeface="Century Gothic" panose="020B0502020202020204" pitchFamily="34" charset="0"/>
              </a:rPr>
              <a:t>John Eccles</a:t>
            </a:r>
          </a:p>
        </p:txBody>
      </p:sp>
    </p:spTree>
    <p:extLst>
      <p:ext uri="{BB962C8B-B14F-4D97-AF65-F5344CB8AC3E}">
        <p14:creationId xmlns:p14="http://schemas.microsoft.com/office/powerpoint/2010/main" val="210244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30893A-7686-4810-925C-3227719E1F31}"/>
              </a:ext>
            </a:extLst>
          </p:cNvPr>
          <p:cNvSpPr txBox="1"/>
          <p:nvPr/>
        </p:nvSpPr>
        <p:spPr>
          <a:xfrm>
            <a:off x="1415875" y="443527"/>
            <a:ext cx="9132629" cy="707886"/>
          </a:xfrm>
          <a:prstGeom prst="rect">
            <a:avLst/>
          </a:prstGeom>
          <a:noFill/>
        </p:spPr>
        <p:txBody>
          <a:bodyPr wrap="none" rtlCol="0">
            <a:spAutoFit/>
          </a:bodyPr>
          <a:lstStyle/>
          <a:p>
            <a:pPr algn="ctr"/>
            <a:r>
              <a:rPr lang="en-US" sz="4000" dirty="0">
                <a:latin typeface="Century Gothic" panose="020B0502020202020204" pitchFamily="34" charset="0"/>
              </a:rPr>
              <a:t>Stretch Reflex: Excitation &amp; Inhibition</a:t>
            </a:r>
          </a:p>
        </p:txBody>
      </p:sp>
      <p:grpSp>
        <p:nvGrpSpPr>
          <p:cNvPr id="30" name="Group 29">
            <a:extLst>
              <a:ext uri="{FF2B5EF4-FFF2-40B4-BE49-F238E27FC236}">
                <a16:creationId xmlns:a16="http://schemas.microsoft.com/office/drawing/2014/main" id="{E0F62F4F-2FAA-44C6-A2BC-88337DE8E6E7}"/>
              </a:ext>
            </a:extLst>
          </p:cNvPr>
          <p:cNvGrpSpPr/>
          <p:nvPr/>
        </p:nvGrpSpPr>
        <p:grpSpPr>
          <a:xfrm>
            <a:off x="952204" y="2180629"/>
            <a:ext cx="2647394" cy="2778645"/>
            <a:chOff x="1270785" y="2545355"/>
            <a:chExt cx="2647394" cy="2778645"/>
          </a:xfrm>
        </p:grpSpPr>
        <p:sp>
          <p:nvSpPr>
            <p:cNvPr id="7" name="Oval 6">
              <a:extLst>
                <a:ext uri="{FF2B5EF4-FFF2-40B4-BE49-F238E27FC236}">
                  <a16:creationId xmlns:a16="http://schemas.microsoft.com/office/drawing/2014/main" id="{957E1C40-54FB-4276-9043-FE824C6F02D4}"/>
                </a:ext>
              </a:extLst>
            </p:cNvPr>
            <p:cNvSpPr/>
            <p:nvPr/>
          </p:nvSpPr>
          <p:spPr>
            <a:xfrm>
              <a:off x="1270785" y="3243220"/>
              <a:ext cx="863379" cy="899417"/>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E215452-5773-496D-A225-1D8127A1A823}"/>
                </a:ext>
              </a:extLst>
            </p:cNvPr>
            <p:cNvSpPr/>
            <p:nvPr/>
          </p:nvSpPr>
          <p:spPr>
            <a:xfrm>
              <a:off x="1702474" y="3678080"/>
              <a:ext cx="1645920" cy="1645920"/>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7E740046-03E1-4BEF-B423-FA0DE0DCFF38}"/>
                </a:ext>
              </a:extLst>
            </p:cNvPr>
            <p:cNvSpPr/>
            <p:nvPr/>
          </p:nvSpPr>
          <p:spPr>
            <a:xfrm>
              <a:off x="1734456" y="2545355"/>
              <a:ext cx="2183723" cy="1090867"/>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Lst>
              <a:ahLst/>
              <a:cxnLst>
                <a:cxn ang="0">
                  <a:pos x="connsiteX0" y="connsiteY0"/>
                </a:cxn>
                <a:cxn ang="0">
                  <a:pos x="connsiteX1" y="connsiteY1"/>
                </a:cxn>
              </a:cxnLst>
              <a:rect l="l" t="t" r="r" b="b"/>
              <a:pathLst>
                <a:path w="2183723" h="1090867">
                  <a:moveTo>
                    <a:pt x="0" y="1090474"/>
                  </a:moveTo>
                  <a:cubicBezTo>
                    <a:pt x="541111" y="1126004"/>
                    <a:pt x="3347265" y="-1260992"/>
                    <a:pt x="1638889" y="919251"/>
                  </a:cubicBezTo>
                </a:path>
              </a:pathLst>
            </a:custGeom>
            <a:noFill/>
            <a:ln w="508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4403CA31-79C1-46DA-8FF9-3F216F7E3EBE}"/>
                </a:ext>
              </a:extLst>
            </p:cNvPr>
            <p:cNvSpPr/>
            <p:nvPr/>
          </p:nvSpPr>
          <p:spPr>
            <a:xfrm>
              <a:off x="2932174" y="3445015"/>
              <a:ext cx="597943" cy="495826"/>
            </a:xfrm>
            <a:custGeom>
              <a:avLst/>
              <a:gdLst>
                <a:gd name="connsiteX0" fmla="*/ 364280 w 570592"/>
                <a:gd name="connsiteY0" fmla="*/ 22822 h 512339"/>
                <a:gd name="connsiteX1" fmla="*/ 2330 w 570592"/>
                <a:gd name="connsiteY1" fmla="*/ 124422 h 512339"/>
                <a:gd name="connsiteX2" fmla="*/ 554780 w 570592"/>
                <a:gd name="connsiteY2" fmla="*/ 511772 h 512339"/>
                <a:gd name="connsiteX3" fmla="*/ 364280 w 570592"/>
                <a:gd name="connsiteY3" fmla="*/ 22822 h 512339"/>
                <a:gd name="connsiteX0" fmla="*/ 447212 w 656811"/>
                <a:gd name="connsiteY0" fmla="*/ 50344 h 539316"/>
                <a:gd name="connsiteX1" fmla="*/ 1919 w 656811"/>
                <a:gd name="connsiteY1" fmla="*/ 70982 h 539316"/>
                <a:gd name="connsiteX2" fmla="*/ 637712 w 656811"/>
                <a:gd name="connsiteY2" fmla="*/ 539294 h 539316"/>
                <a:gd name="connsiteX3" fmla="*/ 447212 w 656811"/>
                <a:gd name="connsiteY3" fmla="*/ 50344 h 539316"/>
                <a:gd name="connsiteX0" fmla="*/ 447163 w 598428"/>
                <a:gd name="connsiteY0" fmla="*/ 46601 h 480808"/>
                <a:gd name="connsiteX1" fmla="*/ 1870 w 598428"/>
                <a:gd name="connsiteY1" fmla="*/ 67239 h 480808"/>
                <a:gd name="connsiteX2" fmla="*/ 573369 w 598428"/>
                <a:gd name="connsiteY2" fmla="*/ 480782 h 480808"/>
                <a:gd name="connsiteX3" fmla="*/ 447163 w 598428"/>
                <a:gd name="connsiteY3" fmla="*/ 46601 h 480808"/>
                <a:gd name="connsiteX0" fmla="*/ 444791 w 597943"/>
                <a:gd name="connsiteY0" fmla="*/ 37714 h 495826"/>
                <a:gd name="connsiteX1" fmla="*/ 1880 w 597943"/>
                <a:gd name="connsiteY1" fmla="*/ 82164 h 495826"/>
                <a:gd name="connsiteX2" fmla="*/ 573379 w 597943"/>
                <a:gd name="connsiteY2" fmla="*/ 495707 h 495826"/>
                <a:gd name="connsiteX3" fmla="*/ 444791 w 597943"/>
                <a:gd name="connsiteY3" fmla="*/ 37714 h 495826"/>
              </a:gdLst>
              <a:ahLst/>
              <a:cxnLst>
                <a:cxn ang="0">
                  <a:pos x="connsiteX0" y="connsiteY0"/>
                </a:cxn>
                <a:cxn ang="0">
                  <a:pos x="connsiteX1" y="connsiteY1"/>
                </a:cxn>
                <a:cxn ang="0">
                  <a:pos x="connsiteX2" y="connsiteY2"/>
                </a:cxn>
                <a:cxn ang="0">
                  <a:pos x="connsiteX3" y="connsiteY3"/>
                </a:cxn>
              </a:cxnLst>
              <a:rect l="l" t="t" r="r" b="b"/>
              <a:pathLst>
                <a:path w="597943" h="495826">
                  <a:moveTo>
                    <a:pt x="444791" y="37714"/>
                  </a:moveTo>
                  <a:cubicBezTo>
                    <a:pt x="349541" y="-31210"/>
                    <a:pt x="-29870" y="672"/>
                    <a:pt x="1880" y="82164"/>
                  </a:cubicBezTo>
                  <a:cubicBezTo>
                    <a:pt x="33630" y="163656"/>
                    <a:pt x="499561" y="503115"/>
                    <a:pt x="573379" y="495707"/>
                  </a:cubicBezTo>
                  <a:cubicBezTo>
                    <a:pt x="647198" y="488299"/>
                    <a:pt x="540041" y="106638"/>
                    <a:pt x="444791" y="37714"/>
                  </a:cubicBezTo>
                  <a:close/>
                </a:path>
              </a:pathLst>
            </a:custGeom>
            <a:solidFill>
              <a:srgbClr val="92D050"/>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DF5E384-A842-45CA-B25F-7515D2B21BD9}"/>
                </a:ext>
              </a:extLst>
            </p:cNvPr>
            <p:cNvSpPr/>
            <p:nvPr/>
          </p:nvSpPr>
          <p:spPr>
            <a:xfrm>
              <a:off x="3351581" y="2567611"/>
              <a:ext cx="559107" cy="889154"/>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 name="connsiteX0" fmla="*/ 52751 w 912448"/>
                <a:gd name="connsiteY0" fmla="*/ 439634 h 1205671"/>
                <a:gd name="connsiteX1" fmla="*/ 0 w 912448"/>
                <a:gd name="connsiteY1" fmla="*/ 1205671 h 1205671"/>
                <a:gd name="connsiteX0" fmla="*/ 334691 w 1020798"/>
                <a:gd name="connsiteY0" fmla="*/ 346698 h 1272755"/>
                <a:gd name="connsiteX1" fmla="*/ 0 w 1020798"/>
                <a:gd name="connsiteY1" fmla="*/ 1272755 h 1272755"/>
                <a:gd name="connsiteX0" fmla="*/ 334691 w 801567"/>
                <a:gd name="connsiteY0" fmla="*/ 147779 h 1073836"/>
                <a:gd name="connsiteX1" fmla="*/ 0 w 801567"/>
                <a:gd name="connsiteY1" fmla="*/ 1073836 h 1073836"/>
                <a:gd name="connsiteX0" fmla="*/ 334691 w 334691"/>
                <a:gd name="connsiteY0" fmla="*/ 0 h 926057"/>
                <a:gd name="connsiteX1" fmla="*/ 0 w 334691"/>
                <a:gd name="connsiteY1" fmla="*/ 926057 h 926057"/>
                <a:gd name="connsiteX0" fmla="*/ 334691 w 507047"/>
                <a:gd name="connsiteY0" fmla="*/ 10908 h 936965"/>
                <a:gd name="connsiteX1" fmla="*/ 0 w 507047"/>
                <a:gd name="connsiteY1" fmla="*/ 936965 h 936965"/>
                <a:gd name="connsiteX0" fmla="*/ 360091 w 523908"/>
                <a:gd name="connsiteY0" fmla="*/ 15903 h 897510"/>
                <a:gd name="connsiteX1" fmla="*/ 0 w 523908"/>
                <a:gd name="connsiteY1" fmla="*/ 897510 h 897510"/>
                <a:gd name="connsiteX0" fmla="*/ 360091 w 525631"/>
                <a:gd name="connsiteY0" fmla="*/ 7836 h 889443"/>
                <a:gd name="connsiteX1" fmla="*/ 0 w 525631"/>
                <a:gd name="connsiteY1" fmla="*/ 889443 h 889443"/>
                <a:gd name="connsiteX0" fmla="*/ 388666 w 545131"/>
                <a:gd name="connsiteY0" fmla="*/ 8501 h 880583"/>
                <a:gd name="connsiteX1" fmla="*/ 0 w 545131"/>
                <a:gd name="connsiteY1" fmla="*/ 880583 h 880583"/>
                <a:gd name="connsiteX0" fmla="*/ 366441 w 529907"/>
                <a:gd name="connsiteY0" fmla="*/ 8273 h 883530"/>
                <a:gd name="connsiteX1" fmla="*/ 0 w 529907"/>
                <a:gd name="connsiteY1" fmla="*/ 883530 h 883530"/>
                <a:gd name="connsiteX0" fmla="*/ 366441 w 541044"/>
                <a:gd name="connsiteY0" fmla="*/ 13897 h 889154"/>
                <a:gd name="connsiteX1" fmla="*/ 0 w 541044"/>
                <a:gd name="connsiteY1" fmla="*/ 889154 h 889154"/>
                <a:gd name="connsiteX0" fmla="*/ 392634 w 559107"/>
                <a:gd name="connsiteY0" fmla="*/ 13897 h 889154"/>
                <a:gd name="connsiteX1" fmla="*/ 0 w 559107"/>
                <a:gd name="connsiteY1" fmla="*/ 889154 h 889154"/>
              </a:gdLst>
              <a:ahLst/>
              <a:cxnLst>
                <a:cxn ang="0">
                  <a:pos x="connsiteX0" y="connsiteY0"/>
                </a:cxn>
                <a:cxn ang="0">
                  <a:pos x="connsiteX1" y="connsiteY1"/>
                </a:cxn>
              </a:cxnLst>
              <a:rect l="l" t="t" r="r" b="b"/>
              <a:pathLst>
                <a:path w="559107" h="889154">
                  <a:moveTo>
                    <a:pt x="392634" y="13897"/>
                  </a:moveTo>
                  <a:cubicBezTo>
                    <a:pt x="692445" y="-27408"/>
                    <a:pt x="602206" y="-36329"/>
                    <a:pt x="0" y="889154"/>
                  </a:cubicBezTo>
                </a:path>
              </a:pathLst>
            </a:cu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C51B5699-9328-43A6-BE9F-92160F99EB47}"/>
                </a:ext>
              </a:extLst>
            </p:cNvPr>
            <p:cNvCxnSpPr>
              <a:cxnSpLocks/>
              <a:endCxn id="16" idx="0"/>
            </p:cNvCxnSpPr>
            <p:nvPr/>
          </p:nvCxnSpPr>
          <p:spPr>
            <a:xfrm flipH="1">
              <a:off x="3376965" y="2847975"/>
              <a:ext cx="421129" cy="634754"/>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329787E-6861-49A5-AE99-9ABC211BFFC8}"/>
                </a:ext>
              </a:extLst>
            </p:cNvPr>
            <p:cNvCxnSpPr>
              <a:cxnSpLocks/>
            </p:cNvCxnSpPr>
            <p:nvPr/>
          </p:nvCxnSpPr>
          <p:spPr>
            <a:xfrm flipH="1">
              <a:off x="3631135" y="2583551"/>
              <a:ext cx="234250" cy="38206"/>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1228DF3A-306E-4C8F-8C3E-73A3323B0DAF}"/>
              </a:ext>
            </a:extLst>
          </p:cNvPr>
          <p:cNvGrpSpPr/>
          <p:nvPr/>
        </p:nvGrpSpPr>
        <p:grpSpPr>
          <a:xfrm>
            <a:off x="4515133" y="1398544"/>
            <a:ext cx="6592858" cy="2030456"/>
            <a:chOff x="4515133" y="1398544"/>
            <a:chExt cx="6592858" cy="2030456"/>
          </a:xfrm>
        </p:grpSpPr>
        <p:pic>
          <p:nvPicPr>
            <p:cNvPr id="8" name="Picture 7">
              <a:extLst>
                <a:ext uri="{FF2B5EF4-FFF2-40B4-BE49-F238E27FC236}">
                  <a16:creationId xmlns:a16="http://schemas.microsoft.com/office/drawing/2014/main" id="{684938B0-8408-45D1-9C87-5127779C4CA4}"/>
                </a:ext>
              </a:extLst>
            </p:cNvPr>
            <p:cNvPicPr>
              <a:picLocks noChangeAspect="1"/>
            </p:cNvPicPr>
            <p:nvPr/>
          </p:nvPicPr>
          <p:blipFill rotWithShape="1">
            <a:blip r:embed="rId3">
              <a:extLst>
                <a:ext uri="{28A0092B-C50C-407E-A947-70E740481C1C}">
                  <a14:useLocalDpi xmlns:a14="http://schemas.microsoft.com/office/drawing/2010/main" val="0"/>
                </a:ext>
              </a:extLst>
            </a:blip>
            <a:srcRect b="50023"/>
            <a:stretch/>
          </p:blipFill>
          <p:spPr>
            <a:xfrm>
              <a:off x="4515133" y="1398544"/>
              <a:ext cx="6592858" cy="1872952"/>
            </a:xfrm>
            <a:prstGeom prst="rect">
              <a:avLst/>
            </a:prstGeom>
          </p:spPr>
        </p:pic>
        <p:sp>
          <p:nvSpPr>
            <p:cNvPr id="10" name="Rectangle 9">
              <a:extLst>
                <a:ext uri="{FF2B5EF4-FFF2-40B4-BE49-F238E27FC236}">
                  <a16:creationId xmlns:a16="http://schemas.microsoft.com/office/drawing/2014/main" id="{51BB91AF-B0D8-4CBB-8F14-404205F41F5F}"/>
                </a:ext>
              </a:extLst>
            </p:cNvPr>
            <p:cNvSpPr/>
            <p:nvPr/>
          </p:nvSpPr>
          <p:spPr>
            <a:xfrm>
              <a:off x="9411030" y="2483249"/>
              <a:ext cx="597943" cy="945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242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0F62F4F-2FAA-44C6-A2BC-88337DE8E6E7}"/>
              </a:ext>
            </a:extLst>
          </p:cNvPr>
          <p:cNvGrpSpPr/>
          <p:nvPr/>
        </p:nvGrpSpPr>
        <p:grpSpPr>
          <a:xfrm>
            <a:off x="952204" y="2180629"/>
            <a:ext cx="2647394" cy="2778645"/>
            <a:chOff x="1270785" y="2545355"/>
            <a:chExt cx="2647394" cy="2778645"/>
          </a:xfrm>
        </p:grpSpPr>
        <p:sp>
          <p:nvSpPr>
            <p:cNvPr id="7" name="Oval 6">
              <a:extLst>
                <a:ext uri="{FF2B5EF4-FFF2-40B4-BE49-F238E27FC236}">
                  <a16:creationId xmlns:a16="http://schemas.microsoft.com/office/drawing/2014/main" id="{957E1C40-54FB-4276-9043-FE824C6F02D4}"/>
                </a:ext>
              </a:extLst>
            </p:cNvPr>
            <p:cNvSpPr/>
            <p:nvPr/>
          </p:nvSpPr>
          <p:spPr>
            <a:xfrm>
              <a:off x="1270785" y="3243220"/>
              <a:ext cx="863379" cy="899417"/>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E215452-5773-496D-A225-1D8127A1A823}"/>
                </a:ext>
              </a:extLst>
            </p:cNvPr>
            <p:cNvSpPr/>
            <p:nvPr/>
          </p:nvSpPr>
          <p:spPr>
            <a:xfrm>
              <a:off x="1702474" y="3678080"/>
              <a:ext cx="1645920" cy="1645920"/>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7E740046-03E1-4BEF-B423-FA0DE0DCFF38}"/>
                </a:ext>
              </a:extLst>
            </p:cNvPr>
            <p:cNvSpPr/>
            <p:nvPr/>
          </p:nvSpPr>
          <p:spPr>
            <a:xfrm>
              <a:off x="1734456" y="2545355"/>
              <a:ext cx="2183723" cy="1090867"/>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Lst>
              <a:ahLst/>
              <a:cxnLst>
                <a:cxn ang="0">
                  <a:pos x="connsiteX0" y="connsiteY0"/>
                </a:cxn>
                <a:cxn ang="0">
                  <a:pos x="connsiteX1" y="connsiteY1"/>
                </a:cxn>
              </a:cxnLst>
              <a:rect l="l" t="t" r="r" b="b"/>
              <a:pathLst>
                <a:path w="2183723" h="1090867">
                  <a:moveTo>
                    <a:pt x="0" y="1090474"/>
                  </a:moveTo>
                  <a:cubicBezTo>
                    <a:pt x="541111" y="1126004"/>
                    <a:pt x="3347265" y="-1260992"/>
                    <a:pt x="1638889" y="919251"/>
                  </a:cubicBezTo>
                </a:path>
              </a:pathLst>
            </a:custGeom>
            <a:noFill/>
            <a:ln w="508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4403CA31-79C1-46DA-8FF9-3F216F7E3EBE}"/>
                </a:ext>
              </a:extLst>
            </p:cNvPr>
            <p:cNvSpPr/>
            <p:nvPr/>
          </p:nvSpPr>
          <p:spPr>
            <a:xfrm>
              <a:off x="2932174" y="3445015"/>
              <a:ext cx="597943" cy="495826"/>
            </a:xfrm>
            <a:custGeom>
              <a:avLst/>
              <a:gdLst>
                <a:gd name="connsiteX0" fmla="*/ 364280 w 570592"/>
                <a:gd name="connsiteY0" fmla="*/ 22822 h 512339"/>
                <a:gd name="connsiteX1" fmla="*/ 2330 w 570592"/>
                <a:gd name="connsiteY1" fmla="*/ 124422 h 512339"/>
                <a:gd name="connsiteX2" fmla="*/ 554780 w 570592"/>
                <a:gd name="connsiteY2" fmla="*/ 511772 h 512339"/>
                <a:gd name="connsiteX3" fmla="*/ 364280 w 570592"/>
                <a:gd name="connsiteY3" fmla="*/ 22822 h 512339"/>
                <a:gd name="connsiteX0" fmla="*/ 447212 w 656811"/>
                <a:gd name="connsiteY0" fmla="*/ 50344 h 539316"/>
                <a:gd name="connsiteX1" fmla="*/ 1919 w 656811"/>
                <a:gd name="connsiteY1" fmla="*/ 70982 h 539316"/>
                <a:gd name="connsiteX2" fmla="*/ 637712 w 656811"/>
                <a:gd name="connsiteY2" fmla="*/ 539294 h 539316"/>
                <a:gd name="connsiteX3" fmla="*/ 447212 w 656811"/>
                <a:gd name="connsiteY3" fmla="*/ 50344 h 539316"/>
                <a:gd name="connsiteX0" fmla="*/ 447163 w 598428"/>
                <a:gd name="connsiteY0" fmla="*/ 46601 h 480808"/>
                <a:gd name="connsiteX1" fmla="*/ 1870 w 598428"/>
                <a:gd name="connsiteY1" fmla="*/ 67239 h 480808"/>
                <a:gd name="connsiteX2" fmla="*/ 573369 w 598428"/>
                <a:gd name="connsiteY2" fmla="*/ 480782 h 480808"/>
                <a:gd name="connsiteX3" fmla="*/ 447163 w 598428"/>
                <a:gd name="connsiteY3" fmla="*/ 46601 h 480808"/>
                <a:gd name="connsiteX0" fmla="*/ 444791 w 597943"/>
                <a:gd name="connsiteY0" fmla="*/ 37714 h 495826"/>
                <a:gd name="connsiteX1" fmla="*/ 1880 w 597943"/>
                <a:gd name="connsiteY1" fmla="*/ 82164 h 495826"/>
                <a:gd name="connsiteX2" fmla="*/ 573379 w 597943"/>
                <a:gd name="connsiteY2" fmla="*/ 495707 h 495826"/>
                <a:gd name="connsiteX3" fmla="*/ 444791 w 597943"/>
                <a:gd name="connsiteY3" fmla="*/ 37714 h 495826"/>
              </a:gdLst>
              <a:ahLst/>
              <a:cxnLst>
                <a:cxn ang="0">
                  <a:pos x="connsiteX0" y="connsiteY0"/>
                </a:cxn>
                <a:cxn ang="0">
                  <a:pos x="connsiteX1" y="connsiteY1"/>
                </a:cxn>
                <a:cxn ang="0">
                  <a:pos x="connsiteX2" y="connsiteY2"/>
                </a:cxn>
                <a:cxn ang="0">
                  <a:pos x="connsiteX3" y="connsiteY3"/>
                </a:cxn>
              </a:cxnLst>
              <a:rect l="l" t="t" r="r" b="b"/>
              <a:pathLst>
                <a:path w="597943" h="495826">
                  <a:moveTo>
                    <a:pt x="444791" y="37714"/>
                  </a:moveTo>
                  <a:cubicBezTo>
                    <a:pt x="349541" y="-31210"/>
                    <a:pt x="-29870" y="672"/>
                    <a:pt x="1880" y="82164"/>
                  </a:cubicBezTo>
                  <a:cubicBezTo>
                    <a:pt x="33630" y="163656"/>
                    <a:pt x="499561" y="503115"/>
                    <a:pt x="573379" y="495707"/>
                  </a:cubicBezTo>
                  <a:cubicBezTo>
                    <a:pt x="647198" y="488299"/>
                    <a:pt x="540041" y="106638"/>
                    <a:pt x="444791" y="37714"/>
                  </a:cubicBezTo>
                  <a:close/>
                </a:path>
              </a:pathLst>
            </a:custGeom>
            <a:solidFill>
              <a:srgbClr val="92D050"/>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DF5E384-A842-45CA-B25F-7515D2B21BD9}"/>
                </a:ext>
              </a:extLst>
            </p:cNvPr>
            <p:cNvSpPr/>
            <p:nvPr/>
          </p:nvSpPr>
          <p:spPr>
            <a:xfrm>
              <a:off x="3351581" y="2567611"/>
              <a:ext cx="559107" cy="889154"/>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 name="connsiteX0" fmla="*/ 52751 w 912448"/>
                <a:gd name="connsiteY0" fmla="*/ 439634 h 1205671"/>
                <a:gd name="connsiteX1" fmla="*/ 0 w 912448"/>
                <a:gd name="connsiteY1" fmla="*/ 1205671 h 1205671"/>
                <a:gd name="connsiteX0" fmla="*/ 334691 w 1020798"/>
                <a:gd name="connsiteY0" fmla="*/ 346698 h 1272755"/>
                <a:gd name="connsiteX1" fmla="*/ 0 w 1020798"/>
                <a:gd name="connsiteY1" fmla="*/ 1272755 h 1272755"/>
                <a:gd name="connsiteX0" fmla="*/ 334691 w 801567"/>
                <a:gd name="connsiteY0" fmla="*/ 147779 h 1073836"/>
                <a:gd name="connsiteX1" fmla="*/ 0 w 801567"/>
                <a:gd name="connsiteY1" fmla="*/ 1073836 h 1073836"/>
                <a:gd name="connsiteX0" fmla="*/ 334691 w 334691"/>
                <a:gd name="connsiteY0" fmla="*/ 0 h 926057"/>
                <a:gd name="connsiteX1" fmla="*/ 0 w 334691"/>
                <a:gd name="connsiteY1" fmla="*/ 926057 h 926057"/>
                <a:gd name="connsiteX0" fmla="*/ 334691 w 507047"/>
                <a:gd name="connsiteY0" fmla="*/ 10908 h 936965"/>
                <a:gd name="connsiteX1" fmla="*/ 0 w 507047"/>
                <a:gd name="connsiteY1" fmla="*/ 936965 h 936965"/>
                <a:gd name="connsiteX0" fmla="*/ 360091 w 523908"/>
                <a:gd name="connsiteY0" fmla="*/ 15903 h 897510"/>
                <a:gd name="connsiteX1" fmla="*/ 0 w 523908"/>
                <a:gd name="connsiteY1" fmla="*/ 897510 h 897510"/>
                <a:gd name="connsiteX0" fmla="*/ 360091 w 525631"/>
                <a:gd name="connsiteY0" fmla="*/ 7836 h 889443"/>
                <a:gd name="connsiteX1" fmla="*/ 0 w 525631"/>
                <a:gd name="connsiteY1" fmla="*/ 889443 h 889443"/>
                <a:gd name="connsiteX0" fmla="*/ 388666 w 545131"/>
                <a:gd name="connsiteY0" fmla="*/ 8501 h 880583"/>
                <a:gd name="connsiteX1" fmla="*/ 0 w 545131"/>
                <a:gd name="connsiteY1" fmla="*/ 880583 h 880583"/>
                <a:gd name="connsiteX0" fmla="*/ 366441 w 529907"/>
                <a:gd name="connsiteY0" fmla="*/ 8273 h 883530"/>
                <a:gd name="connsiteX1" fmla="*/ 0 w 529907"/>
                <a:gd name="connsiteY1" fmla="*/ 883530 h 883530"/>
                <a:gd name="connsiteX0" fmla="*/ 366441 w 541044"/>
                <a:gd name="connsiteY0" fmla="*/ 13897 h 889154"/>
                <a:gd name="connsiteX1" fmla="*/ 0 w 541044"/>
                <a:gd name="connsiteY1" fmla="*/ 889154 h 889154"/>
                <a:gd name="connsiteX0" fmla="*/ 392634 w 559107"/>
                <a:gd name="connsiteY0" fmla="*/ 13897 h 889154"/>
                <a:gd name="connsiteX1" fmla="*/ 0 w 559107"/>
                <a:gd name="connsiteY1" fmla="*/ 889154 h 889154"/>
              </a:gdLst>
              <a:ahLst/>
              <a:cxnLst>
                <a:cxn ang="0">
                  <a:pos x="connsiteX0" y="connsiteY0"/>
                </a:cxn>
                <a:cxn ang="0">
                  <a:pos x="connsiteX1" y="connsiteY1"/>
                </a:cxn>
              </a:cxnLst>
              <a:rect l="l" t="t" r="r" b="b"/>
              <a:pathLst>
                <a:path w="559107" h="889154">
                  <a:moveTo>
                    <a:pt x="392634" y="13897"/>
                  </a:moveTo>
                  <a:cubicBezTo>
                    <a:pt x="692445" y="-27408"/>
                    <a:pt x="602206" y="-36329"/>
                    <a:pt x="0" y="889154"/>
                  </a:cubicBezTo>
                </a:path>
              </a:pathLst>
            </a:cu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C51B5699-9328-43A6-BE9F-92160F99EB47}"/>
                </a:ext>
              </a:extLst>
            </p:cNvPr>
            <p:cNvCxnSpPr>
              <a:cxnSpLocks/>
              <a:endCxn id="16" idx="0"/>
            </p:cNvCxnSpPr>
            <p:nvPr/>
          </p:nvCxnSpPr>
          <p:spPr>
            <a:xfrm flipH="1">
              <a:off x="3376965" y="2847975"/>
              <a:ext cx="421129" cy="634754"/>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329787E-6861-49A5-AE99-9ABC211BFFC8}"/>
                </a:ext>
              </a:extLst>
            </p:cNvPr>
            <p:cNvCxnSpPr>
              <a:cxnSpLocks/>
            </p:cNvCxnSpPr>
            <p:nvPr/>
          </p:nvCxnSpPr>
          <p:spPr>
            <a:xfrm flipH="1">
              <a:off x="3631135" y="2583551"/>
              <a:ext cx="234250" cy="38206"/>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91B5CA0-1B58-4985-975B-8B269BF3AC18}"/>
              </a:ext>
            </a:extLst>
          </p:cNvPr>
          <p:cNvGrpSpPr/>
          <p:nvPr/>
        </p:nvGrpSpPr>
        <p:grpSpPr>
          <a:xfrm>
            <a:off x="4515133" y="1398544"/>
            <a:ext cx="6592858" cy="5298818"/>
            <a:chOff x="7087349" y="-1382036"/>
            <a:chExt cx="10437914" cy="9696493"/>
          </a:xfrm>
        </p:grpSpPr>
        <p:pic>
          <p:nvPicPr>
            <p:cNvPr id="4" name="Picture 3">
              <a:extLst>
                <a:ext uri="{FF2B5EF4-FFF2-40B4-BE49-F238E27FC236}">
                  <a16:creationId xmlns:a16="http://schemas.microsoft.com/office/drawing/2014/main" id="{F4B9B258-9E8A-4544-AFBE-4792CC48E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895" y="5381287"/>
              <a:ext cx="9608419" cy="2933170"/>
            </a:xfrm>
            <a:prstGeom prst="rect">
              <a:avLst/>
            </a:prstGeom>
          </p:spPr>
        </p:pic>
        <p:pic>
          <p:nvPicPr>
            <p:cNvPr id="8" name="Picture 7">
              <a:extLst>
                <a:ext uri="{FF2B5EF4-FFF2-40B4-BE49-F238E27FC236}">
                  <a16:creationId xmlns:a16="http://schemas.microsoft.com/office/drawing/2014/main" id="{684938B0-8408-45D1-9C87-5127779C4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349" y="-1382036"/>
              <a:ext cx="10437914" cy="6858000"/>
            </a:xfrm>
            <a:prstGeom prst="rect">
              <a:avLst/>
            </a:prstGeom>
          </p:spPr>
        </p:pic>
      </p:grpSp>
      <p:sp>
        <p:nvSpPr>
          <p:cNvPr id="14" name="TextBox 13">
            <a:extLst>
              <a:ext uri="{FF2B5EF4-FFF2-40B4-BE49-F238E27FC236}">
                <a16:creationId xmlns:a16="http://schemas.microsoft.com/office/drawing/2014/main" id="{F0D46117-4BC1-4135-8BD7-87E8CE016C3E}"/>
              </a:ext>
            </a:extLst>
          </p:cNvPr>
          <p:cNvSpPr txBox="1"/>
          <p:nvPr/>
        </p:nvSpPr>
        <p:spPr>
          <a:xfrm>
            <a:off x="1415875" y="443527"/>
            <a:ext cx="9132629" cy="707886"/>
          </a:xfrm>
          <a:prstGeom prst="rect">
            <a:avLst/>
          </a:prstGeom>
          <a:noFill/>
        </p:spPr>
        <p:txBody>
          <a:bodyPr wrap="none" rtlCol="0">
            <a:spAutoFit/>
          </a:bodyPr>
          <a:lstStyle/>
          <a:p>
            <a:pPr algn="ctr"/>
            <a:r>
              <a:rPr lang="en-US" sz="4000" dirty="0">
                <a:latin typeface="Century Gothic" panose="020B0502020202020204" pitchFamily="34" charset="0"/>
              </a:rPr>
              <a:t>Stretch Reflex: Excitation &amp; Inhibition</a:t>
            </a:r>
          </a:p>
        </p:txBody>
      </p:sp>
    </p:spTree>
    <p:extLst>
      <p:ext uri="{BB962C8B-B14F-4D97-AF65-F5344CB8AC3E}">
        <p14:creationId xmlns:p14="http://schemas.microsoft.com/office/powerpoint/2010/main" val="276942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31BB7A-3CC4-403B-B48B-29596C8F2110}"/>
              </a:ext>
            </a:extLst>
          </p:cNvPr>
          <p:cNvGrpSpPr/>
          <p:nvPr/>
        </p:nvGrpSpPr>
        <p:grpSpPr>
          <a:xfrm>
            <a:off x="952204" y="2180629"/>
            <a:ext cx="2647394" cy="2778645"/>
            <a:chOff x="1270785" y="2545355"/>
            <a:chExt cx="2647394" cy="2778645"/>
          </a:xfrm>
        </p:grpSpPr>
        <p:sp>
          <p:nvSpPr>
            <p:cNvPr id="4" name="Oval 3">
              <a:extLst>
                <a:ext uri="{FF2B5EF4-FFF2-40B4-BE49-F238E27FC236}">
                  <a16:creationId xmlns:a16="http://schemas.microsoft.com/office/drawing/2014/main" id="{A74468FF-B359-4954-B3CB-DD266C225442}"/>
                </a:ext>
              </a:extLst>
            </p:cNvPr>
            <p:cNvSpPr/>
            <p:nvPr/>
          </p:nvSpPr>
          <p:spPr>
            <a:xfrm>
              <a:off x="1270785" y="3243220"/>
              <a:ext cx="863379" cy="899417"/>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B6FE26D-9175-49A7-90D5-A3D1ADF4D4B6}"/>
                </a:ext>
              </a:extLst>
            </p:cNvPr>
            <p:cNvSpPr/>
            <p:nvPr/>
          </p:nvSpPr>
          <p:spPr>
            <a:xfrm>
              <a:off x="1702474" y="3678080"/>
              <a:ext cx="1645920" cy="1645920"/>
            </a:xfrm>
            <a:prstGeom prst="ellipse">
              <a:avLst/>
            </a:prstGeom>
            <a:solidFill>
              <a:srgbClr val="92D050"/>
            </a:solidFill>
            <a:ln w="6350">
              <a:solidFill>
                <a:srgbClr val="006600"/>
              </a:solidFill>
            </a:ln>
            <a:scene3d>
              <a:camera prst="orthographicFront"/>
              <a:lightRig rig="threePt" dir="t"/>
            </a:scene3d>
            <a:sp3d>
              <a:bevelT w="412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2539E5F0-238F-4739-9A4C-5509729A25EF}"/>
                </a:ext>
              </a:extLst>
            </p:cNvPr>
            <p:cNvSpPr/>
            <p:nvPr/>
          </p:nvSpPr>
          <p:spPr>
            <a:xfrm>
              <a:off x="1734456" y="2545355"/>
              <a:ext cx="2183723" cy="1090867"/>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Lst>
              <a:ahLst/>
              <a:cxnLst>
                <a:cxn ang="0">
                  <a:pos x="connsiteX0" y="connsiteY0"/>
                </a:cxn>
                <a:cxn ang="0">
                  <a:pos x="connsiteX1" y="connsiteY1"/>
                </a:cxn>
              </a:cxnLst>
              <a:rect l="l" t="t" r="r" b="b"/>
              <a:pathLst>
                <a:path w="2183723" h="1090867">
                  <a:moveTo>
                    <a:pt x="0" y="1090474"/>
                  </a:moveTo>
                  <a:cubicBezTo>
                    <a:pt x="541111" y="1126004"/>
                    <a:pt x="3347265" y="-1260992"/>
                    <a:pt x="1638889" y="919251"/>
                  </a:cubicBezTo>
                </a:path>
              </a:pathLst>
            </a:custGeom>
            <a:noFill/>
            <a:ln w="508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EF88BB05-551C-4DF2-988A-D018BBCBAAB8}"/>
                </a:ext>
              </a:extLst>
            </p:cNvPr>
            <p:cNvSpPr/>
            <p:nvPr/>
          </p:nvSpPr>
          <p:spPr>
            <a:xfrm>
              <a:off x="2932174" y="3445015"/>
              <a:ext cx="597943" cy="495826"/>
            </a:xfrm>
            <a:custGeom>
              <a:avLst/>
              <a:gdLst>
                <a:gd name="connsiteX0" fmla="*/ 364280 w 570592"/>
                <a:gd name="connsiteY0" fmla="*/ 22822 h 512339"/>
                <a:gd name="connsiteX1" fmla="*/ 2330 w 570592"/>
                <a:gd name="connsiteY1" fmla="*/ 124422 h 512339"/>
                <a:gd name="connsiteX2" fmla="*/ 554780 w 570592"/>
                <a:gd name="connsiteY2" fmla="*/ 511772 h 512339"/>
                <a:gd name="connsiteX3" fmla="*/ 364280 w 570592"/>
                <a:gd name="connsiteY3" fmla="*/ 22822 h 512339"/>
                <a:gd name="connsiteX0" fmla="*/ 447212 w 656811"/>
                <a:gd name="connsiteY0" fmla="*/ 50344 h 539316"/>
                <a:gd name="connsiteX1" fmla="*/ 1919 w 656811"/>
                <a:gd name="connsiteY1" fmla="*/ 70982 h 539316"/>
                <a:gd name="connsiteX2" fmla="*/ 637712 w 656811"/>
                <a:gd name="connsiteY2" fmla="*/ 539294 h 539316"/>
                <a:gd name="connsiteX3" fmla="*/ 447212 w 656811"/>
                <a:gd name="connsiteY3" fmla="*/ 50344 h 539316"/>
                <a:gd name="connsiteX0" fmla="*/ 447163 w 598428"/>
                <a:gd name="connsiteY0" fmla="*/ 46601 h 480808"/>
                <a:gd name="connsiteX1" fmla="*/ 1870 w 598428"/>
                <a:gd name="connsiteY1" fmla="*/ 67239 h 480808"/>
                <a:gd name="connsiteX2" fmla="*/ 573369 w 598428"/>
                <a:gd name="connsiteY2" fmla="*/ 480782 h 480808"/>
                <a:gd name="connsiteX3" fmla="*/ 447163 w 598428"/>
                <a:gd name="connsiteY3" fmla="*/ 46601 h 480808"/>
                <a:gd name="connsiteX0" fmla="*/ 444791 w 597943"/>
                <a:gd name="connsiteY0" fmla="*/ 37714 h 495826"/>
                <a:gd name="connsiteX1" fmla="*/ 1880 w 597943"/>
                <a:gd name="connsiteY1" fmla="*/ 82164 h 495826"/>
                <a:gd name="connsiteX2" fmla="*/ 573379 w 597943"/>
                <a:gd name="connsiteY2" fmla="*/ 495707 h 495826"/>
                <a:gd name="connsiteX3" fmla="*/ 444791 w 597943"/>
                <a:gd name="connsiteY3" fmla="*/ 37714 h 495826"/>
              </a:gdLst>
              <a:ahLst/>
              <a:cxnLst>
                <a:cxn ang="0">
                  <a:pos x="connsiteX0" y="connsiteY0"/>
                </a:cxn>
                <a:cxn ang="0">
                  <a:pos x="connsiteX1" y="connsiteY1"/>
                </a:cxn>
                <a:cxn ang="0">
                  <a:pos x="connsiteX2" y="connsiteY2"/>
                </a:cxn>
                <a:cxn ang="0">
                  <a:pos x="connsiteX3" y="connsiteY3"/>
                </a:cxn>
              </a:cxnLst>
              <a:rect l="l" t="t" r="r" b="b"/>
              <a:pathLst>
                <a:path w="597943" h="495826">
                  <a:moveTo>
                    <a:pt x="444791" y="37714"/>
                  </a:moveTo>
                  <a:cubicBezTo>
                    <a:pt x="349541" y="-31210"/>
                    <a:pt x="-29870" y="672"/>
                    <a:pt x="1880" y="82164"/>
                  </a:cubicBezTo>
                  <a:cubicBezTo>
                    <a:pt x="33630" y="163656"/>
                    <a:pt x="499561" y="503115"/>
                    <a:pt x="573379" y="495707"/>
                  </a:cubicBezTo>
                  <a:cubicBezTo>
                    <a:pt x="647198" y="488299"/>
                    <a:pt x="540041" y="106638"/>
                    <a:pt x="444791" y="37714"/>
                  </a:cubicBezTo>
                  <a:close/>
                </a:path>
              </a:pathLst>
            </a:custGeom>
            <a:solidFill>
              <a:srgbClr val="92D050"/>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6359E7F5-C145-437C-8D9D-721D584AF6C5}"/>
                </a:ext>
              </a:extLst>
            </p:cNvPr>
            <p:cNvSpPr/>
            <p:nvPr/>
          </p:nvSpPr>
          <p:spPr>
            <a:xfrm>
              <a:off x="3351581" y="2567611"/>
              <a:ext cx="559107" cy="889154"/>
            </a:xfrm>
            <a:custGeom>
              <a:avLst/>
              <a:gdLst>
                <a:gd name="connsiteX0" fmla="*/ 0 w 1517711"/>
                <a:gd name="connsiteY0" fmla="*/ 1358270 h 1358270"/>
                <a:gd name="connsiteX1" fmla="*/ 1444172 w 1517711"/>
                <a:gd name="connsiteY1" fmla="*/ 1184 h 1358270"/>
                <a:gd name="connsiteX2" fmla="*/ 1175657 w 1517711"/>
                <a:gd name="connsiteY2" fmla="*/ 1169584 h 1358270"/>
                <a:gd name="connsiteX0" fmla="*/ 0 w 1247050"/>
                <a:gd name="connsiteY0" fmla="*/ 1394492 h 1394492"/>
                <a:gd name="connsiteX1" fmla="*/ 820057 w 1247050"/>
                <a:gd name="connsiteY1" fmla="*/ 1120 h 1394492"/>
                <a:gd name="connsiteX2" fmla="*/ 1175657 w 1247050"/>
                <a:gd name="connsiteY2" fmla="*/ 1205806 h 1394492"/>
                <a:gd name="connsiteX0" fmla="*/ 0 w 1237785"/>
                <a:gd name="connsiteY0" fmla="*/ 1424574 h 1424574"/>
                <a:gd name="connsiteX1" fmla="*/ 820057 w 1237785"/>
                <a:gd name="connsiteY1" fmla="*/ 31202 h 1424574"/>
                <a:gd name="connsiteX2" fmla="*/ 1175657 w 1237785"/>
                <a:gd name="connsiteY2" fmla="*/ 1235888 h 1424574"/>
                <a:gd name="connsiteX0" fmla="*/ 0 w 1237785"/>
                <a:gd name="connsiteY0" fmla="*/ 1423365 h 1423365"/>
                <a:gd name="connsiteX1" fmla="*/ 820057 w 1237785"/>
                <a:gd name="connsiteY1" fmla="*/ 29993 h 1423365"/>
                <a:gd name="connsiteX2" fmla="*/ 1175657 w 1237785"/>
                <a:gd name="connsiteY2" fmla="*/ 1234679 h 1423365"/>
                <a:gd name="connsiteX0" fmla="*/ 0 w 1175657"/>
                <a:gd name="connsiteY0" fmla="*/ 188686 h 188686"/>
                <a:gd name="connsiteX1" fmla="*/ 1175657 w 1175657"/>
                <a:gd name="connsiteY1" fmla="*/ 0 h 188686"/>
                <a:gd name="connsiteX0" fmla="*/ 0 w 1175657"/>
                <a:gd name="connsiteY0" fmla="*/ 1083882 h 1083882"/>
                <a:gd name="connsiteX1" fmla="*/ 1175657 w 1175657"/>
                <a:gd name="connsiteY1" fmla="*/ 895196 h 1083882"/>
                <a:gd name="connsiteX0" fmla="*/ 0 w 994682"/>
                <a:gd name="connsiteY0" fmla="*/ 1044265 h 1044265"/>
                <a:gd name="connsiteX1" fmla="*/ 994682 w 994682"/>
                <a:gd name="connsiteY1" fmla="*/ 907967 h 1044265"/>
                <a:gd name="connsiteX0" fmla="*/ 0 w 994682"/>
                <a:gd name="connsiteY0" fmla="*/ 1173316 h 1173316"/>
                <a:gd name="connsiteX1" fmla="*/ 994682 w 994682"/>
                <a:gd name="connsiteY1" fmla="*/ 1037018 h 1173316"/>
                <a:gd name="connsiteX0" fmla="*/ 0 w 994682"/>
                <a:gd name="connsiteY0" fmla="*/ 1152561 h 1152929"/>
                <a:gd name="connsiteX1" fmla="*/ 994682 w 994682"/>
                <a:gd name="connsiteY1" fmla="*/ 1016263 h 1152929"/>
                <a:gd name="connsiteX0" fmla="*/ 0 w 816882"/>
                <a:gd name="connsiteY0" fmla="*/ 1281968 h 1282313"/>
                <a:gd name="connsiteX1" fmla="*/ 816882 w 816882"/>
                <a:gd name="connsiteY1" fmla="*/ 977395 h 1282313"/>
                <a:gd name="connsiteX0" fmla="*/ 0 w 1926544"/>
                <a:gd name="connsiteY0" fmla="*/ 570927 h 1261717"/>
                <a:gd name="connsiteX1" fmla="*/ 1926544 w 1926544"/>
                <a:gd name="connsiteY1" fmla="*/ 1261717 h 1261717"/>
                <a:gd name="connsiteX0" fmla="*/ 0 w 2435663"/>
                <a:gd name="connsiteY0" fmla="*/ 485645 h 1176435"/>
                <a:gd name="connsiteX1" fmla="*/ 1926544 w 2435663"/>
                <a:gd name="connsiteY1" fmla="*/ 1176435 h 1176435"/>
                <a:gd name="connsiteX0" fmla="*/ 0 w 2343355"/>
                <a:gd name="connsiteY0" fmla="*/ 946825 h 966102"/>
                <a:gd name="connsiteX1" fmla="*/ 1821769 w 2343355"/>
                <a:gd name="connsiteY1" fmla="*/ 966102 h 966102"/>
                <a:gd name="connsiteX0" fmla="*/ 0 w 2183723"/>
                <a:gd name="connsiteY0" fmla="*/ 1090474 h 1090867"/>
                <a:gd name="connsiteX1" fmla="*/ 1638889 w 2183723"/>
                <a:gd name="connsiteY1" fmla="*/ 919251 h 1090867"/>
                <a:gd name="connsiteX0" fmla="*/ 52751 w 912448"/>
                <a:gd name="connsiteY0" fmla="*/ 439634 h 1205671"/>
                <a:gd name="connsiteX1" fmla="*/ 0 w 912448"/>
                <a:gd name="connsiteY1" fmla="*/ 1205671 h 1205671"/>
                <a:gd name="connsiteX0" fmla="*/ 334691 w 1020798"/>
                <a:gd name="connsiteY0" fmla="*/ 346698 h 1272755"/>
                <a:gd name="connsiteX1" fmla="*/ 0 w 1020798"/>
                <a:gd name="connsiteY1" fmla="*/ 1272755 h 1272755"/>
                <a:gd name="connsiteX0" fmla="*/ 334691 w 801567"/>
                <a:gd name="connsiteY0" fmla="*/ 147779 h 1073836"/>
                <a:gd name="connsiteX1" fmla="*/ 0 w 801567"/>
                <a:gd name="connsiteY1" fmla="*/ 1073836 h 1073836"/>
                <a:gd name="connsiteX0" fmla="*/ 334691 w 334691"/>
                <a:gd name="connsiteY0" fmla="*/ 0 h 926057"/>
                <a:gd name="connsiteX1" fmla="*/ 0 w 334691"/>
                <a:gd name="connsiteY1" fmla="*/ 926057 h 926057"/>
                <a:gd name="connsiteX0" fmla="*/ 334691 w 507047"/>
                <a:gd name="connsiteY0" fmla="*/ 10908 h 936965"/>
                <a:gd name="connsiteX1" fmla="*/ 0 w 507047"/>
                <a:gd name="connsiteY1" fmla="*/ 936965 h 936965"/>
                <a:gd name="connsiteX0" fmla="*/ 360091 w 523908"/>
                <a:gd name="connsiteY0" fmla="*/ 15903 h 897510"/>
                <a:gd name="connsiteX1" fmla="*/ 0 w 523908"/>
                <a:gd name="connsiteY1" fmla="*/ 897510 h 897510"/>
                <a:gd name="connsiteX0" fmla="*/ 360091 w 525631"/>
                <a:gd name="connsiteY0" fmla="*/ 7836 h 889443"/>
                <a:gd name="connsiteX1" fmla="*/ 0 w 525631"/>
                <a:gd name="connsiteY1" fmla="*/ 889443 h 889443"/>
                <a:gd name="connsiteX0" fmla="*/ 388666 w 545131"/>
                <a:gd name="connsiteY0" fmla="*/ 8501 h 880583"/>
                <a:gd name="connsiteX1" fmla="*/ 0 w 545131"/>
                <a:gd name="connsiteY1" fmla="*/ 880583 h 880583"/>
                <a:gd name="connsiteX0" fmla="*/ 366441 w 529907"/>
                <a:gd name="connsiteY0" fmla="*/ 8273 h 883530"/>
                <a:gd name="connsiteX1" fmla="*/ 0 w 529907"/>
                <a:gd name="connsiteY1" fmla="*/ 883530 h 883530"/>
                <a:gd name="connsiteX0" fmla="*/ 366441 w 541044"/>
                <a:gd name="connsiteY0" fmla="*/ 13897 h 889154"/>
                <a:gd name="connsiteX1" fmla="*/ 0 w 541044"/>
                <a:gd name="connsiteY1" fmla="*/ 889154 h 889154"/>
                <a:gd name="connsiteX0" fmla="*/ 392634 w 559107"/>
                <a:gd name="connsiteY0" fmla="*/ 13897 h 889154"/>
                <a:gd name="connsiteX1" fmla="*/ 0 w 559107"/>
                <a:gd name="connsiteY1" fmla="*/ 889154 h 889154"/>
              </a:gdLst>
              <a:ahLst/>
              <a:cxnLst>
                <a:cxn ang="0">
                  <a:pos x="connsiteX0" y="connsiteY0"/>
                </a:cxn>
                <a:cxn ang="0">
                  <a:pos x="connsiteX1" y="connsiteY1"/>
                </a:cxn>
              </a:cxnLst>
              <a:rect l="l" t="t" r="r" b="b"/>
              <a:pathLst>
                <a:path w="559107" h="889154">
                  <a:moveTo>
                    <a:pt x="392634" y="13897"/>
                  </a:moveTo>
                  <a:cubicBezTo>
                    <a:pt x="692445" y="-27408"/>
                    <a:pt x="602206" y="-36329"/>
                    <a:pt x="0" y="889154"/>
                  </a:cubicBezTo>
                </a:path>
              </a:pathLst>
            </a:cu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58ACDF3-4B0D-4E72-8592-CCBB7F10326A}"/>
                </a:ext>
              </a:extLst>
            </p:cNvPr>
            <p:cNvCxnSpPr>
              <a:cxnSpLocks/>
              <a:endCxn id="7" idx="0"/>
            </p:cNvCxnSpPr>
            <p:nvPr/>
          </p:nvCxnSpPr>
          <p:spPr>
            <a:xfrm flipH="1">
              <a:off x="3376965" y="2847975"/>
              <a:ext cx="421129" cy="634754"/>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0F312A-8ADF-4948-BEEB-EDDB5B0D3DDA}"/>
                </a:ext>
              </a:extLst>
            </p:cNvPr>
            <p:cNvCxnSpPr>
              <a:cxnSpLocks/>
            </p:cNvCxnSpPr>
            <p:nvPr/>
          </p:nvCxnSpPr>
          <p:spPr>
            <a:xfrm flipH="1">
              <a:off x="3631135" y="2583551"/>
              <a:ext cx="234250" cy="38206"/>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grpSp>
      <p:pic>
        <p:nvPicPr>
          <p:cNvPr id="27652" name="Picture 4" descr="Ultrastructural appearance of asymmetric and symmetric synapses. Four asymmetric synapses (arrows) and one symmetric synapse (arrowhead) can be identified on four dendritic spines (d1 to d4). Asymmetric synapses show a thick post-synaptic density. The symmetric synapse has a thin post-synaptic density, very similar to the pre-synaptic density, and it is located on the neck of a dendritic spine (d1). Scale bar, 500ânm.">
            <a:extLst>
              <a:ext uri="{FF2B5EF4-FFF2-40B4-BE49-F238E27FC236}">
                <a16:creationId xmlns:a16="http://schemas.microsoft.com/office/drawing/2014/main" id="{7A1FF0D2-508C-4FA9-8A40-7BD2F32A5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182" y="1361305"/>
            <a:ext cx="5425507" cy="50531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890A74D-A126-44E5-B322-95D30998608E}"/>
              </a:ext>
            </a:extLst>
          </p:cNvPr>
          <p:cNvSpPr txBox="1"/>
          <p:nvPr/>
        </p:nvSpPr>
        <p:spPr>
          <a:xfrm>
            <a:off x="337063" y="443527"/>
            <a:ext cx="11290271" cy="707886"/>
          </a:xfrm>
          <a:prstGeom prst="rect">
            <a:avLst/>
          </a:prstGeom>
          <a:noFill/>
        </p:spPr>
        <p:txBody>
          <a:bodyPr wrap="none" rtlCol="0">
            <a:spAutoFit/>
          </a:bodyPr>
          <a:lstStyle/>
          <a:p>
            <a:pPr algn="ctr"/>
            <a:r>
              <a:rPr lang="en-US" sz="4000" dirty="0">
                <a:latin typeface="Century Gothic" panose="020B0502020202020204" pitchFamily="34" charset="0"/>
              </a:rPr>
              <a:t>Excitatory VS Inhibitory: Structural Differences</a:t>
            </a:r>
          </a:p>
        </p:txBody>
      </p:sp>
    </p:spTree>
    <p:extLst>
      <p:ext uri="{BB962C8B-B14F-4D97-AF65-F5344CB8AC3E}">
        <p14:creationId xmlns:p14="http://schemas.microsoft.com/office/powerpoint/2010/main" val="2389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Ultrastructural appearance of asymmetric and symmetric synapses. Four asymmetric synapses (arrows) and one symmetric synapse (arrowhead) can be identified on four dendritic spines (d1 to d4). Asymmetric synapses show a thick post-synaptic density. The symmetric synapse has a thin post-synaptic density, very similar to the pre-synaptic density, and it is located on the neck of a dendritic spine (d1). Scale bar, 500ânm.">
            <a:extLst>
              <a:ext uri="{FF2B5EF4-FFF2-40B4-BE49-F238E27FC236}">
                <a16:creationId xmlns:a16="http://schemas.microsoft.com/office/drawing/2014/main" id="{7A1FF0D2-508C-4FA9-8A40-7BD2F32A5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182" y="1361305"/>
            <a:ext cx="5425507" cy="50531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890A74D-A126-44E5-B322-95D30998608E}"/>
              </a:ext>
            </a:extLst>
          </p:cNvPr>
          <p:cNvSpPr txBox="1"/>
          <p:nvPr/>
        </p:nvSpPr>
        <p:spPr>
          <a:xfrm>
            <a:off x="337063" y="443527"/>
            <a:ext cx="11290271" cy="707886"/>
          </a:xfrm>
          <a:prstGeom prst="rect">
            <a:avLst/>
          </a:prstGeom>
          <a:noFill/>
        </p:spPr>
        <p:txBody>
          <a:bodyPr wrap="none" rtlCol="0">
            <a:spAutoFit/>
          </a:bodyPr>
          <a:lstStyle/>
          <a:p>
            <a:pPr algn="ctr"/>
            <a:r>
              <a:rPr lang="en-US" sz="4000" dirty="0">
                <a:latin typeface="Century Gothic" panose="020B0502020202020204" pitchFamily="34" charset="0"/>
              </a:rPr>
              <a:t>Excitatory VS Inhibitory: Structural Differences</a:t>
            </a:r>
          </a:p>
        </p:txBody>
      </p:sp>
      <p:sp>
        <p:nvSpPr>
          <p:cNvPr id="15" name="TextBox 14">
            <a:extLst>
              <a:ext uri="{FF2B5EF4-FFF2-40B4-BE49-F238E27FC236}">
                <a16:creationId xmlns:a16="http://schemas.microsoft.com/office/drawing/2014/main" id="{FD976D79-F74C-44B4-B5A5-7386172CE554}"/>
              </a:ext>
            </a:extLst>
          </p:cNvPr>
          <p:cNvSpPr txBox="1"/>
          <p:nvPr/>
        </p:nvSpPr>
        <p:spPr>
          <a:xfrm>
            <a:off x="103693" y="1476634"/>
            <a:ext cx="5596891" cy="461665"/>
          </a:xfrm>
          <a:prstGeom prst="rect">
            <a:avLst/>
          </a:prstGeom>
          <a:noFill/>
        </p:spPr>
        <p:txBody>
          <a:bodyPr wrap="square" rtlCol="0">
            <a:spAutoFit/>
          </a:bodyPr>
          <a:lstStyle/>
          <a:p>
            <a:r>
              <a:rPr lang="en-US" sz="2400" u="sng" dirty="0">
                <a:latin typeface="Century Gothic" panose="020B0502020202020204" pitchFamily="34" charset="0"/>
              </a:rPr>
              <a:t>Symmetric VS Asymmetric Synapses</a:t>
            </a:r>
          </a:p>
        </p:txBody>
      </p:sp>
      <p:grpSp>
        <p:nvGrpSpPr>
          <p:cNvPr id="2" name="Group 1">
            <a:extLst>
              <a:ext uri="{FF2B5EF4-FFF2-40B4-BE49-F238E27FC236}">
                <a16:creationId xmlns:a16="http://schemas.microsoft.com/office/drawing/2014/main" id="{581950D2-3E94-4269-9E4B-CB2F433F03CB}"/>
              </a:ext>
            </a:extLst>
          </p:cNvPr>
          <p:cNvGrpSpPr/>
          <p:nvPr/>
        </p:nvGrpSpPr>
        <p:grpSpPr>
          <a:xfrm>
            <a:off x="494145" y="1983071"/>
            <a:ext cx="5068713" cy="400110"/>
            <a:chOff x="294120" y="1983071"/>
            <a:chExt cx="5068713" cy="400110"/>
          </a:xfrm>
        </p:grpSpPr>
        <p:sp>
          <p:nvSpPr>
            <p:cNvPr id="13" name="Oval 12">
              <a:extLst>
                <a:ext uri="{FF2B5EF4-FFF2-40B4-BE49-F238E27FC236}">
                  <a16:creationId xmlns:a16="http://schemas.microsoft.com/office/drawing/2014/main" id="{34462C92-7E05-47DE-8BDE-68CEA4208A98}"/>
                </a:ext>
              </a:extLst>
            </p:cNvPr>
            <p:cNvSpPr/>
            <p:nvPr/>
          </p:nvSpPr>
          <p:spPr>
            <a:xfrm>
              <a:off x="294120" y="2077474"/>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3DBBDBB-10AB-45CB-9398-4CA2B5BEFF94}"/>
                </a:ext>
              </a:extLst>
            </p:cNvPr>
            <p:cNvSpPr txBox="1"/>
            <p:nvPr/>
          </p:nvSpPr>
          <p:spPr>
            <a:xfrm>
              <a:off x="518985" y="1983071"/>
              <a:ext cx="4843848" cy="400110"/>
            </a:xfrm>
            <a:prstGeom prst="rect">
              <a:avLst/>
            </a:prstGeom>
            <a:noFill/>
          </p:spPr>
          <p:txBody>
            <a:bodyPr wrap="square" rtlCol="0">
              <a:spAutoFit/>
            </a:bodyPr>
            <a:lstStyle/>
            <a:p>
              <a:r>
                <a:rPr lang="en-US" sz="2000" dirty="0">
                  <a:latin typeface="Century Gothic" panose="020B0502020202020204" pitchFamily="34" charset="0"/>
                </a:rPr>
                <a:t>Also called Gray Type I &amp; Type II.</a:t>
              </a:r>
            </a:p>
          </p:txBody>
        </p:sp>
      </p:grpSp>
      <p:grpSp>
        <p:nvGrpSpPr>
          <p:cNvPr id="11" name="Group 10">
            <a:extLst>
              <a:ext uri="{FF2B5EF4-FFF2-40B4-BE49-F238E27FC236}">
                <a16:creationId xmlns:a16="http://schemas.microsoft.com/office/drawing/2014/main" id="{0FEDE48E-6ABF-496D-85D8-1EF7DCF76A4D}"/>
              </a:ext>
            </a:extLst>
          </p:cNvPr>
          <p:cNvGrpSpPr/>
          <p:nvPr/>
        </p:nvGrpSpPr>
        <p:grpSpPr>
          <a:xfrm>
            <a:off x="494145" y="2475513"/>
            <a:ext cx="5068713" cy="707886"/>
            <a:chOff x="294120" y="2475513"/>
            <a:chExt cx="5068713" cy="707886"/>
          </a:xfrm>
        </p:grpSpPr>
        <p:sp>
          <p:nvSpPr>
            <p:cNvPr id="17" name="TextBox 16">
              <a:extLst>
                <a:ext uri="{FF2B5EF4-FFF2-40B4-BE49-F238E27FC236}">
                  <a16:creationId xmlns:a16="http://schemas.microsoft.com/office/drawing/2014/main" id="{F513F392-9D14-4204-AE88-0E7A59CE22F3}"/>
                </a:ext>
              </a:extLst>
            </p:cNvPr>
            <p:cNvSpPr txBox="1"/>
            <p:nvPr/>
          </p:nvSpPr>
          <p:spPr>
            <a:xfrm>
              <a:off x="518985" y="2475513"/>
              <a:ext cx="4843848" cy="707886"/>
            </a:xfrm>
            <a:prstGeom prst="rect">
              <a:avLst/>
            </a:prstGeom>
            <a:noFill/>
          </p:spPr>
          <p:txBody>
            <a:bodyPr wrap="square" rtlCol="0">
              <a:spAutoFit/>
            </a:bodyPr>
            <a:lstStyle/>
            <a:p>
              <a:r>
                <a:rPr lang="en-US" sz="2000" dirty="0">
                  <a:latin typeface="Century Gothic" panose="020B0502020202020204" pitchFamily="34" charset="0"/>
                </a:rPr>
                <a:t>Most asymmetric synapses are glutamatergic (i.e. excitatory).</a:t>
              </a:r>
            </a:p>
          </p:txBody>
        </p:sp>
        <p:sp>
          <p:nvSpPr>
            <p:cNvPr id="24" name="Oval 23">
              <a:extLst>
                <a:ext uri="{FF2B5EF4-FFF2-40B4-BE49-F238E27FC236}">
                  <a16:creationId xmlns:a16="http://schemas.microsoft.com/office/drawing/2014/main" id="{28B0BDF8-F925-4D0E-A95F-990EB5B2AB97}"/>
                </a:ext>
              </a:extLst>
            </p:cNvPr>
            <p:cNvSpPr/>
            <p:nvPr/>
          </p:nvSpPr>
          <p:spPr>
            <a:xfrm>
              <a:off x="294120" y="257777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50" name="Group 27649">
            <a:extLst>
              <a:ext uri="{FF2B5EF4-FFF2-40B4-BE49-F238E27FC236}">
                <a16:creationId xmlns:a16="http://schemas.microsoft.com/office/drawing/2014/main" id="{DC0C562A-B2CB-4178-931D-5E20EE58019D}"/>
              </a:ext>
            </a:extLst>
          </p:cNvPr>
          <p:cNvGrpSpPr/>
          <p:nvPr/>
        </p:nvGrpSpPr>
        <p:grpSpPr>
          <a:xfrm>
            <a:off x="494145" y="4565759"/>
            <a:ext cx="5068713" cy="707886"/>
            <a:chOff x="294120" y="4565759"/>
            <a:chExt cx="5068713" cy="707886"/>
          </a:xfrm>
        </p:grpSpPr>
        <p:sp>
          <p:nvSpPr>
            <p:cNvPr id="21" name="TextBox 20">
              <a:extLst>
                <a:ext uri="{FF2B5EF4-FFF2-40B4-BE49-F238E27FC236}">
                  <a16:creationId xmlns:a16="http://schemas.microsoft.com/office/drawing/2014/main" id="{92F73559-28C2-471D-ABE3-DADAAD2AEFBC}"/>
                </a:ext>
              </a:extLst>
            </p:cNvPr>
            <p:cNvSpPr txBox="1"/>
            <p:nvPr/>
          </p:nvSpPr>
          <p:spPr>
            <a:xfrm>
              <a:off x="518985" y="4565759"/>
              <a:ext cx="4843848" cy="707886"/>
            </a:xfrm>
            <a:prstGeom prst="rect">
              <a:avLst/>
            </a:prstGeom>
            <a:noFill/>
          </p:spPr>
          <p:txBody>
            <a:bodyPr wrap="square" rtlCol="0">
              <a:spAutoFit/>
            </a:bodyPr>
            <a:lstStyle/>
            <a:p>
              <a:r>
                <a:rPr lang="en-US" sz="2000" dirty="0">
                  <a:latin typeface="Century Gothic" panose="020B0502020202020204" pitchFamily="34" charset="0"/>
                </a:rPr>
                <a:t>Most symmetric synapses are GABAergic (i.e. inhibitory).</a:t>
              </a:r>
            </a:p>
          </p:txBody>
        </p:sp>
        <p:sp>
          <p:nvSpPr>
            <p:cNvPr id="25" name="Oval 24">
              <a:extLst>
                <a:ext uri="{FF2B5EF4-FFF2-40B4-BE49-F238E27FC236}">
                  <a16:creationId xmlns:a16="http://schemas.microsoft.com/office/drawing/2014/main" id="{789F0E04-C8B0-48E2-B4A1-AC04220952E7}"/>
                </a:ext>
              </a:extLst>
            </p:cNvPr>
            <p:cNvSpPr/>
            <p:nvPr/>
          </p:nvSpPr>
          <p:spPr>
            <a:xfrm>
              <a:off x="294120" y="467327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3D14D18-32A0-42F4-A58F-BF7AEEAF2522}"/>
              </a:ext>
            </a:extLst>
          </p:cNvPr>
          <p:cNvGrpSpPr/>
          <p:nvPr/>
        </p:nvGrpSpPr>
        <p:grpSpPr>
          <a:xfrm>
            <a:off x="910671" y="3114557"/>
            <a:ext cx="4520377" cy="338554"/>
            <a:chOff x="710646" y="3114557"/>
            <a:chExt cx="4520377" cy="338554"/>
          </a:xfrm>
        </p:grpSpPr>
        <p:sp>
          <p:nvSpPr>
            <p:cNvPr id="18" name="TextBox 17">
              <a:extLst>
                <a:ext uri="{FF2B5EF4-FFF2-40B4-BE49-F238E27FC236}">
                  <a16:creationId xmlns:a16="http://schemas.microsoft.com/office/drawing/2014/main" id="{42C206DF-AA3C-4912-8315-0F18E81DEE09}"/>
                </a:ext>
              </a:extLst>
            </p:cNvPr>
            <p:cNvSpPr txBox="1"/>
            <p:nvPr/>
          </p:nvSpPr>
          <p:spPr>
            <a:xfrm>
              <a:off x="823781" y="3114557"/>
              <a:ext cx="4407242" cy="338554"/>
            </a:xfrm>
            <a:prstGeom prst="rect">
              <a:avLst/>
            </a:prstGeom>
            <a:noFill/>
          </p:spPr>
          <p:txBody>
            <a:bodyPr wrap="square" rtlCol="0">
              <a:spAutoFit/>
            </a:bodyPr>
            <a:lstStyle/>
            <a:p>
              <a:r>
                <a:rPr lang="en-US" sz="1600" dirty="0">
                  <a:latin typeface="Century Gothic" panose="020B0502020202020204" pitchFamily="34" charset="0"/>
                </a:rPr>
                <a:t>Round synaptic vesicles</a:t>
              </a:r>
            </a:p>
          </p:txBody>
        </p:sp>
        <p:sp>
          <p:nvSpPr>
            <p:cNvPr id="26" name="Oval 25">
              <a:extLst>
                <a:ext uri="{FF2B5EF4-FFF2-40B4-BE49-F238E27FC236}">
                  <a16:creationId xmlns:a16="http://schemas.microsoft.com/office/drawing/2014/main" id="{066B3173-1406-4966-849E-0F0A085830B9}"/>
                </a:ext>
              </a:extLst>
            </p:cNvPr>
            <p:cNvSpPr/>
            <p:nvPr/>
          </p:nvSpPr>
          <p:spPr>
            <a:xfrm>
              <a:off x="710646" y="322347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48" name="Group 27647">
            <a:extLst>
              <a:ext uri="{FF2B5EF4-FFF2-40B4-BE49-F238E27FC236}">
                <a16:creationId xmlns:a16="http://schemas.microsoft.com/office/drawing/2014/main" id="{F1B8D88E-D963-4472-A22A-50F7184579A6}"/>
              </a:ext>
            </a:extLst>
          </p:cNvPr>
          <p:cNvGrpSpPr/>
          <p:nvPr/>
        </p:nvGrpSpPr>
        <p:grpSpPr>
          <a:xfrm>
            <a:off x="910671" y="3403342"/>
            <a:ext cx="4520377" cy="584775"/>
            <a:chOff x="710646" y="3403342"/>
            <a:chExt cx="4520377" cy="584775"/>
          </a:xfrm>
        </p:grpSpPr>
        <p:sp>
          <p:nvSpPr>
            <p:cNvPr id="19" name="TextBox 18">
              <a:extLst>
                <a:ext uri="{FF2B5EF4-FFF2-40B4-BE49-F238E27FC236}">
                  <a16:creationId xmlns:a16="http://schemas.microsoft.com/office/drawing/2014/main" id="{C8BB6AEA-E0F6-465D-ABE0-ED249E02E44D}"/>
                </a:ext>
              </a:extLst>
            </p:cNvPr>
            <p:cNvSpPr txBox="1"/>
            <p:nvPr/>
          </p:nvSpPr>
          <p:spPr>
            <a:xfrm>
              <a:off x="823781" y="3403342"/>
              <a:ext cx="4407242" cy="584775"/>
            </a:xfrm>
            <a:prstGeom prst="rect">
              <a:avLst/>
            </a:prstGeom>
            <a:noFill/>
          </p:spPr>
          <p:txBody>
            <a:bodyPr wrap="square" rtlCol="0">
              <a:spAutoFit/>
            </a:bodyPr>
            <a:lstStyle/>
            <a:p>
              <a:r>
                <a:rPr lang="en-US" sz="1600" dirty="0">
                  <a:latin typeface="Century Gothic" panose="020B0502020202020204" pitchFamily="34" charset="0"/>
                </a:rPr>
                <a:t>Electron-dense region at the active zone (presynaptic region).</a:t>
              </a:r>
            </a:p>
          </p:txBody>
        </p:sp>
        <p:sp>
          <p:nvSpPr>
            <p:cNvPr id="27" name="Oval 26">
              <a:extLst>
                <a:ext uri="{FF2B5EF4-FFF2-40B4-BE49-F238E27FC236}">
                  <a16:creationId xmlns:a16="http://schemas.microsoft.com/office/drawing/2014/main" id="{F04176E6-3352-4AAE-B0D0-6BF49FA764E4}"/>
                </a:ext>
              </a:extLst>
            </p:cNvPr>
            <p:cNvSpPr/>
            <p:nvPr/>
          </p:nvSpPr>
          <p:spPr>
            <a:xfrm>
              <a:off x="710646" y="3502348"/>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49" name="Group 27648">
            <a:extLst>
              <a:ext uri="{FF2B5EF4-FFF2-40B4-BE49-F238E27FC236}">
                <a16:creationId xmlns:a16="http://schemas.microsoft.com/office/drawing/2014/main" id="{B7F7B6EE-2E1C-4828-BED4-59844D536B9F}"/>
              </a:ext>
            </a:extLst>
          </p:cNvPr>
          <p:cNvGrpSpPr/>
          <p:nvPr/>
        </p:nvGrpSpPr>
        <p:grpSpPr>
          <a:xfrm>
            <a:off x="910671" y="3938348"/>
            <a:ext cx="4520377" cy="338554"/>
            <a:chOff x="710646" y="3938348"/>
            <a:chExt cx="4520377" cy="338554"/>
          </a:xfrm>
        </p:grpSpPr>
        <p:sp>
          <p:nvSpPr>
            <p:cNvPr id="20" name="TextBox 19">
              <a:extLst>
                <a:ext uri="{FF2B5EF4-FFF2-40B4-BE49-F238E27FC236}">
                  <a16:creationId xmlns:a16="http://schemas.microsoft.com/office/drawing/2014/main" id="{9626D1A3-9FDA-4EFC-B589-E1EDAA55EBAA}"/>
                </a:ext>
              </a:extLst>
            </p:cNvPr>
            <p:cNvSpPr txBox="1"/>
            <p:nvPr/>
          </p:nvSpPr>
          <p:spPr>
            <a:xfrm>
              <a:off x="823781" y="3938348"/>
              <a:ext cx="4407242" cy="338554"/>
            </a:xfrm>
            <a:prstGeom prst="rect">
              <a:avLst/>
            </a:prstGeom>
            <a:noFill/>
          </p:spPr>
          <p:txBody>
            <a:bodyPr wrap="square" rtlCol="0">
              <a:spAutoFit/>
            </a:bodyPr>
            <a:lstStyle/>
            <a:p>
              <a:r>
                <a:rPr lang="en-US" sz="1600" dirty="0">
                  <a:latin typeface="Century Gothic" panose="020B0502020202020204" pitchFamily="34" charset="0"/>
                </a:rPr>
                <a:t>Even larger electron-dense region in PSD.</a:t>
              </a:r>
            </a:p>
          </p:txBody>
        </p:sp>
        <p:sp>
          <p:nvSpPr>
            <p:cNvPr id="28" name="Oval 27">
              <a:extLst>
                <a:ext uri="{FF2B5EF4-FFF2-40B4-BE49-F238E27FC236}">
                  <a16:creationId xmlns:a16="http://schemas.microsoft.com/office/drawing/2014/main" id="{CDD033BD-25C7-4805-A0BB-BCFE523CD38E}"/>
                </a:ext>
              </a:extLst>
            </p:cNvPr>
            <p:cNvSpPr/>
            <p:nvPr/>
          </p:nvSpPr>
          <p:spPr>
            <a:xfrm>
              <a:off x="710646" y="4038977"/>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51" name="Group 27650">
            <a:extLst>
              <a:ext uri="{FF2B5EF4-FFF2-40B4-BE49-F238E27FC236}">
                <a16:creationId xmlns:a16="http://schemas.microsoft.com/office/drawing/2014/main" id="{F14BC072-DBC4-4E55-8A2B-2C3E18AF9252}"/>
              </a:ext>
            </a:extLst>
          </p:cNvPr>
          <p:cNvGrpSpPr/>
          <p:nvPr/>
        </p:nvGrpSpPr>
        <p:grpSpPr>
          <a:xfrm>
            <a:off x="910671" y="5228465"/>
            <a:ext cx="4520377" cy="338554"/>
            <a:chOff x="710646" y="5228465"/>
            <a:chExt cx="4520377" cy="338554"/>
          </a:xfrm>
        </p:grpSpPr>
        <p:sp>
          <p:nvSpPr>
            <p:cNvPr id="22" name="TextBox 21">
              <a:extLst>
                <a:ext uri="{FF2B5EF4-FFF2-40B4-BE49-F238E27FC236}">
                  <a16:creationId xmlns:a16="http://schemas.microsoft.com/office/drawing/2014/main" id="{1397969B-1C77-412F-B0F7-D33E397414F9}"/>
                </a:ext>
              </a:extLst>
            </p:cNvPr>
            <p:cNvSpPr txBox="1"/>
            <p:nvPr/>
          </p:nvSpPr>
          <p:spPr>
            <a:xfrm>
              <a:off x="823781" y="5228465"/>
              <a:ext cx="4407242" cy="338554"/>
            </a:xfrm>
            <a:prstGeom prst="rect">
              <a:avLst/>
            </a:prstGeom>
            <a:noFill/>
          </p:spPr>
          <p:txBody>
            <a:bodyPr wrap="square" rtlCol="0">
              <a:spAutoFit/>
            </a:bodyPr>
            <a:lstStyle/>
            <a:p>
              <a:r>
                <a:rPr lang="en-US" sz="1600" dirty="0">
                  <a:latin typeface="Century Gothic" panose="020B0502020202020204" pitchFamily="34" charset="0"/>
                </a:rPr>
                <a:t>Oval/flattened synaptic vesicles.</a:t>
              </a:r>
            </a:p>
          </p:txBody>
        </p:sp>
        <p:sp>
          <p:nvSpPr>
            <p:cNvPr id="29" name="Oval 28">
              <a:extLst>
                <a:ext uri="{FF2B5EF4-FFF2-40B4-BE49-F238E27FC236}">
                  <a16:creationId xmlns:a16="http://schemas.microsoft.com/office/drawing/2014/main" id="{A437DFD4-58D7-4F7B-BC04-6031C8015A43}"/>
                </a:ext>
              </a:extLst>
            </p:cNvPr>
            <p:cNvSpPr/>
            <p:nvPr/>
          </p:nvSpPr>
          <p:spPr>
            <a:xfrm>
              <a:off x="710646" y="5324362"/>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53" name="Group 27652">
            <a:extLst>
              <a:ext uri="{FF2B5EF4-FFF2-40B4-BE49-F238E27FC236}">
                <a16:creationId xmlns:a16="http://schemas.microsoft.com/office/drawing/2014/main" id="{73953AC6-5133-40F7-AEB5-E1BC15C72720}"/>
              </a:ext>
            </a:extLst>
          </p:cNvPr>
          <p:cNvGrpSpPr/>
          <p:nvPr/>
        </p:nvGrpSpPr>
        <p:grpSpPr>
          <a:xfrm>
            <a:off x="910671" y="5505363"/>
            <a:ext cx="4520377" cy="584775"/>
            <a:chOff x="710646" y="5505363"/>
            <a:chExt cx="4520377" cy="584775"/>
          </a:xfrm>
        </p:grpSpPr>
        <p:sp>
          <p:nvSpPr>
            <p:cNvPr id="23" name="TextBox 22">
              <a:extLst>
                <a:ext uri="{FF2B5EF4-FFF2-40B4-BE49-F238E27FC236}">
                  <a16:creationId xmlns:a16="http://schemas.microsoft.com/office/drawing/2014/main" id="{708C86FB-0F03-42C6-92B4-837DB201C2FC}"/>
                </a:ext>
              </a:extLst>
            </p:cNvPr>
            <p:cNvSpPr txBox="1"/>
            <p:nvPr/>
          </p:nvSpPr>
          <p:spPr>
            <a:xfrm>
              <a:off x="823781" y="5505363"/>
              <a:ext cx="4407242" cy="584775"/>
            </a:xfrm>
            <a:prstGeom prst="rect">
              <a:avLst/>
            </a:prstGeom>
            <a:noFill/>
          </p:spPr>
          <p:txBody>
            <a:bodyPr wrap="square" rtlCol="0">
              <a:spAutoFit/>
            </a:bodyPr>
            <a:lstStyle/>
            <a:p>
              <a:r>
                <a:rPr lang="en-US" sz="1600" dirty="0">
                  <a:latin typeface="Century Gothic" panose="020B0502020202020204" pitchFamily="34" charset="0"/>
                </a:rPr>
                <a:t>Less obvious presynaptic membrane specializations and PSD.</a:t>
              </a:r>
            </a:p>
          </p:txBody>
        </p:sp>
        <p:sp>
          <p:nvSpPr>
            <p:cNvPr id="30" name="Oval 29">
              <a:extLst>
                <a:ext uri="{FF2B5EF4-FFF2-40B4-BE49-F238E27FC236}">
                  <a16:creationId xmlns:a16="http://schemas.microsoft.com/office/drawing/2014/main" id="{A8F24FB1-8717-4C7B-8FD8-54213A0E28ED}"/>
                </a:ext>
              </a:extLst>
            </p:cNvPr>
            <p:cNvSpPr/>
            <p:nvPr/>
          </p:nvSpPr>
          <p:spPr>
            <a:xfrm>
              <a:off x="710646" y="5625136"/>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110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648"/>
                                        </p:tgtEl>
                                        <p:attrNameLst>
                                          <p:attrName>style.visibility</p:attrName>
                                        </p:attrNameLst>
                                      </p:cBhvr>
                                      <p:to>
                                        <p:strVal val="visible"/>
                                      </p:to>
                                    </p:set>
                                    <p:animEffect transition="in" filter="dissolve">
                                      <p:cBhvr>
                                        <p:cTn id="22" dur="500"/>
                                        <p:tgtEl>
                                          <p:spTgt spid="2764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7649"/>
                                        </p:tgtEl>
                                        <p:attrNameLst>
                                          <p:attrName>style.visibility</p:attrName>
                                        </p:attrNameLst>
                                      </p:cBhvr>
                                      <p:to>
                                        <p:strVal val="visible"/>
                                      </p:to>
                                    </p:set>
                                    <p:animEffect transition="in" filter="dissolve">
                                      <p:cBhvr>
                                        <p:cTn id="27" dur="500"/>
                                        <p:tgtEl>
                                          <p:spTgt spid="2764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7650"/>
                                        </p:tgtEl>
                                        <p:attrNameLst>
                                          <p:attrName>style.visibility</p:attrName>
                                        </p:attrNameLst>
                                      </p:cBhvr>
                                      <p:to>
                                        <p:strVal val="visible"/>
                                      </p:to>
                                    </p:set>
                                    <p:animEffect transition="in" filter="dissolve">
                                      <p:cBhvr>
                                        <p:cTn id="32" dur="500"/>
                                        <p:tgtEl>
                                          <p:spTgt spid="2765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7651"/>
                                        </p:tgtEl>
                                        <p:attrNameLst>
                                          <p:attrName>style.visibility</p:attrName>
                                        </p:attrNameLst>
                                      </p:cBhvr>
                                      <p:to>
                                        <p:strVal val="visible"/>
                                      </p:to>
                                    </p:set>
                                    <p:animEffect transition="in" filter="dissolve">
                                      <p:cBhvr>
                                        <p:cTn id="37" dur="500"/>
                                        <p:tgtEl>
                                          <p:spTgt spid="2765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7653"/>
                                        </p:tgtEl>
                                        <p:attrNameLst>
                                          <p:attrName>style.visibility</p:attrName>
                                        </p:attrNameLst>
                                      </p:cBhvr>
                                      <p:to>
                                        <p:strVal val="visible"/>
                                      </p:to>
                                    </p:set>
                                    <p:animEffect transition="in" filter="dissolve">
                                      <p:cBhvr>
                                        <p:cTn id="42"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890A74D-A126-44E5-B322-95D30998608E}"/>
              </a:ext>
            </a:extLst>
          </p:cNvPr>
          <p:cNvSpPr txBox="1"/>
          <p:nvPr/>
        </p:nvSpPr>
        <p:spPr>
          <a:xfrm>
            <a:off x="337063" y="443527"/>
            <a:ext cx="11290271" cy="707886"/>
          </a:xfrm>
          <a:prstGeom prst="rect">
            <a:avLst/>
          </a:prstGeom>
          <a:noFill/>
        </p:spPr>
        <p:txBody>
          <a:bodyPr wrap="none" rtlCol="0">
            <a:spAutoFit/>
          </a:bodyPr>
          <a:lstStyle/>
          <a:p>
            <a:pPr algn="ctr"/>
            <a:r>
              <a:rPr lang="en-US" sz="4000" dirty="0">
                <a:latin typeface="Century Gothic" panose="020B0502020202020204" pitchFamily="34" charset="0"/>
              </a:rPr>
              <a:t>Excitatory VS Inhibitory: Structural Differences</a:t>
            </a:r>
          </a:p>
        </p:txBody>
      </p:sp>
      <p:sp>
        <p:nvSpPr>
          <p:cNvPr id="15" name="TextBox 14">
            <a:extLst>
              <a:ext uri="{FF2B5EF4-FFF2-40B4-BE49-F238E27FC236}">
                <a16:creationId xmlns:a16="http://schemas.microsoft.com/office/drawing/2014/main" id="{FD976D79-F74C-44B4-B5A5-7386172CE554}"/>
              </a:ext>
            </a:extLst>
          </p:cNvPr>
          <p:cNvSpPr txBox="1"/>
          <p:nvPr/>
        </p:nvSpPr>
        <p:spPr>
          <a:xfrm>
            <a:off x="103693" y="1476634"/>
            <a:ext cx="5596891" cy="461665"/>
          </a:xfrm>
          <a:prstGeom prst="rect">
            <a:avLst/>
          </a:prstGeom>
          <a:noFill/>
        </p:spPr>
        <p:txBody>
          <a:bodyPr wrap="square" rtlCol="0">
            <a:spAutoFit/>
          </a:bodyPr>
          <a:lstStyle/>
          <a:p>
            <a:r>
              <a:rPr lang="en-US" sz="2400" u="sng" dirty="0">
                <a:latin typeface="Century Gothic" panose="020B0502020202020204" pitchFamily="34" charset="0"/>
              </a:rPr>
              <a:t>Symmetric VS Asymmetric Synapses</a:t>
            </a:r>
          </a:p>
        </p:txBody>
      </p:sp>
      <p:grpSp>
        <p:nvGrpSpPr>
          <p:cNvPr id="2" name="Group 1">
            <a:extLst>
              <a:ext uri="{FF2B5EF4-FFF2-40B4-BE49-F238E27FC236}">
                <a16:creationId xmlns:a16="http://schemas.microsoft.com/office/drawing/2014/main" id="{581950D2-3E94-4269-9E4B-CB2F433F03CB}"/>
              </a:ext>
            </a:extLst>
          </p:cNvPr>
          <p:cNvGrpSpPr/>
          <p:nvPr/>
        </p:nvGrpSpPr>
        <p:grpSpPr>
          <a:xfrm>
            <a:off x="494145" y="1983071"/>
            <a:ext cx="5068713" cy="400110"/>
            <a:chOff x="294120" y="1983071"/>
            <a:chExt cx="5068713" cy="400110"/>
          </a:xfrm>
        </p:grpSpPr>
        <p:sp>
          <p:nvSpPr>
            <p:cNvPr id="13" name="Oval 12">
              <a:extLst>
                <a:ext uri="{FF2B5EF4-FFF2-40B4-BE49-F238E27FC236}">
                  <a16:creationId xmlns:a16="http://schemas.microsoft.com/office/drawing/2014/main" id="{34462C92-7E05-47DE-8BDE-68CEA4208A98}"/>
                </a:ext>
              </a:extLst>
            </p:cNvPr>
            <p:cNvSpPr/>
            <p:nvPr/>
          </p:nvSpPr>
          <p:spPr>
            <a:xfrm>
              <a:off x="294120" y="2077474"/>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3DBBDBB-10AB-45CB-9398-4CA2B5BEFF94}"/>
                </a:ext>
              </a:extLst>
            </p:cNvPr>
            <p:cNvSpPr txBox="1"/>
            <p:nvPr/>
          </p:nvSpPr>
          <p:spPr>
            <a:xfrm>
              <a:off x="518985" y="1983071"/>
              <a:ext cx="4843848" cy="400110"/>
            </a:xfrm>
            <a:prstGeom prst="rect">
              <a:avLst/>
            </a:prstGeom>
            <a:noFill/>
          </p:spPr>
          <p:txBody>
            <a:bodyPr wrap="square" rtlCol="0">
              <a:spAutoFit/>
            </a:bodyPr>
            <a:lstStyle/>
            <a:p>
              <a:r>
                <a:rPr lang="en-US" sz="2000" dirty="0">
                  <a:latin typeface="Century Gothic" panose="020B0502020202020204" pitchFamily="34" charset="0"/>
                </a:rPr>
                <a:t>Also called Gray Type I &amp; Type II.</a:t>
              </a:r>
            </a:p>
          </p:txBody>
        </p:sp>
      </p:grpSp>
      <p:grpSp>
        <p:nvGrpSpPr>
          <p:cNvPr id="11" name="Group 10">
            <a:extLst>
              <a:ext uri="{FF2B5EF4-FFF2-40B4-BE49-F238E27FC236}">
                <a16:creationId xmlns:a16="http://schemas.microsoft.com/office/drawing/2014/main" id="{0FEDE48E-6ABF-496D-85D8-1EF7DCF76A4D}"/>
              </a:ext>
            </a:extLst>
          </p:cNvPr>
          <p:cNvGrpSpPr/>
          <p:nvPr/>
        </p:nvGrpSpPr>
        <p:grpSpPr>
          <a:xfrm>
            <a:off x="494145" y="2475513"/>
            <a:ext cx="5068713" cy="707886"/>
            <a:chOff x="294120" y="2475513"/>
            <a:chExt cx="5068713" cy="707886"/>
          </a:xfrm>
        </p:grpSpPr>
        <p:sp>
          <p:nvSpPr>
            <p:cNvPr id="17" name="TextBox 16">
              <a:extLst>
                <a:ext uri="{FF2B5EF4-FFF2-40B4-BE49-F238E27FC236}">
                  <a16:creationId xmlns:a16="http://schemas.microsoft.com/office/drawing/2014/main" id="{F513F392-9D14-4204-AE88-0E7A59CE22F3}"/>
                </a:ext>
              </a:extLst>
            </p:cNvPr>
            <p:cNvSpPr txBox="1"/>
            <p:nvPr/>
          </p:nvSpPr>
          <p:spPr>
            <a:xfrm>
              <a:off x="518985" y="2475513"/>
              <a:ext cx="4843848" cy="707886"/>
            </a:xfrm>
            <a:prstGeom prst="rect">
              <a:avLst/>
            </a:prstGeom>
            <a:noFill/>
          </p:spPr>
          <p:txBody>
            <a:bodyPr wrap="square" rtlCol="0">
              <a:spAutoFit/>
            </a:bodyPr>
            <a:lstStyle/>
            <a:p>
              <a:r>
                <a:rPr lang="en-US" sz="2000" dirty="0">
                  <a:latin typeface="Century Gothic" panose="020B0502020202020204" pitchFamily="34" charset="0"/>
                </a:rPr>
                <a:t>Most asymmetric synapses are glutamatergic (i.e. excitatory).</a:t>
              </a:r>
            </a:p>
          </p:txBody>
        </p:sp>
        <p:sp>
          <p:nvSpPr>
            <p:cNvPr id="24" name="Oval 23">
              <a:extLst>
                <a:ext uri="{FF2B5EF4-FFF2-40B4-BE49-F238E27FC236}">
                  <a16:creationId xmlns:a16="http://schemas.microsoft.com/office/drawing/2014/main" id="{28B0BDF8-F925-4D0E-A95F-990EB5B2AB97}"/>
                </a:ext>
              </a:extLst>
            </p:cNvPr>
            <p:cNvSpPr/>
            <p:nvPr/>
          </p:nvSpPr>
          <p:spPr>
            <a:xfrm>
              <a:off x="294120" y="257777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50" name="Group 27649">
            <a:extLst>
              <a:ext uri="{FF2B5EF4-FFF2-40B4-BE49-F238E27FC236}">
                <a16:creationId xmlns:a16="http://schemas.microsoft.com/office/drawing/2014/main" id="{DC0C562A-B2CB-4178-931D-5E20EE58019D}"/>
              </a:ext>
            </a:extLst>
          </p:cNvPr>
          <p:cNvGrpSpPr/>
          <p:nvPr/>
        </p:nvGrpSpPr>
        <p:grpSpPr>
          <a:xfrm>
            <a:off x="494145" y="4565759"/>
            <a:ext cx="5068713" cy="707886"/>
            <a:chOff x="294120" y="4565759"/>
            <a:chExt cx="5068713" cy="707886"/>
          </a:xfrm>
        </p:grpSpPr>
        <p:sp>
          <p:nvSpPr>
            <p:cNvPr id="21" name="TextBox 20">
              <a:extLst>
                <a:ext uri="{FF2B5EF4-FFF2-40B4-BE49-F238E27FC236}">
                  <a16:creationId xmlns:a16="http://schemas.microsoft.com/office/drawing/2014/main" id="{92F73559-28C2-471D-ABE3-DADAAD2AEFBC}"/>
                </a:ext>
              </a:extLst>
            </p:cNvPr>
            <p:cNvSpPr txBox="1"/>
            <p:nvPr/>
          </p:nvSpPr>
          <p:spPr>
            <a:xfrm>
              <a:off x="518985" y="4565759"/>
              <a:ext cx="4843848" cy="707886"/>
            </a:xfrm>
            <a:prstGeom prst="rect">
              <a:avLst/>
            </a:prstGeom>
            <a:noFill/>
          </p:spPr>
          <p:txBody>
            <a:bodyPr wrap="square" rtlCol="0">
              <a:spAutoFit/>
            </a:bodyPr>
            <a:lstStyle/>
            <a:p>
              <a:r>
                <a:rPr lang="en-US" sz="2000" dirty="0">
                  <a:latin typeface="Century Gothic" panose="020B0502020202020204" pitchFamily="34" charset="0"/>
                </a:rPr>
                <a:t>Most symmetric synapses are GABAergic (i.e. inhibitory).</a:t>
              </a:r>
            </a:p>
          </p:txBody>
        </p:sp>
        <p:sp>
          <p:nvSpPr>
            <p:cNvPr id="25" name="Oval 24">
              <a:extLst>
                <a:ext uri="{FF2B5EF4-FFF2-40B4-BE49-F238E27FC236}">
                  <a16:creationId xmlns:a16="http://schemas.microsoft.com/office/drawing/2014/main" id="{789F0E04-C8B0-48E2-B4A1-AC04220952E7}"/>
                </a:ext>
              </a:extLst>
            </p:cNvPr>
            <p:cNvSpPr/>
            <p:nvPr/>
          </p:nvSpPr>
          <p:spPr>
            <a:xfrm>
              <a:off x="294120" y="4673275"/>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3D14D18-32A0-42F4-A58F-BF7AEEAF2522}"/>
              </a:ext>
            </a:extLst>
          </p:cNvPr>
          <p:cNvGrpSpPr/>
          <p:nvPr/>
        </p:nvGrpSpPr>
        <p:grpSpPr>
          <a:xfrm>
            <a:off x="910671" y="3114557"/>
            <a:ext cx="4520377" cy="338554"/>
            <a:chOff x="710646" y="3114557"/>
            <a:chExt cx="4520377" cy="338554"/>
          </a:xfrm>
        </p:grpSpPr>
        <p:sp>
          <p:nvSpPr>
            <p:cNvPr id="18" name="TextBox 17">
              <a:extLst>
                <a:ext uri="{FF2B5EF4-FFF2-40B4-BE49-F238E27FC236}">
                  <a16:creationId xmlns:a16="http://schemas.microsoft.com/office/drawing/2014/main" id="{42C206DF-AA3C-4912-8315-0F18E81DEE09}"/>
                </a:ext>
              </a:extLst>
            </p:cNvPr>
            <p:cNvSpPr txBox="1"/>
            <p:nvPr/>
          </p:nvSpPr>
          <p:spPr>
            <a:xfrm>
              <a:off x="823781" y="3114557"/>
              <a:ext cx="4407242" cy="338554"/>
            </a:xfrm>
            <a:prstGeom prst="rect">
              <a:avLst/>
            </a:prstGeom>
            <a:noFill/>
          </p:spPr>
          <p:txBody>
            <a:bodyPr wrap="square" rtlCol="0">
              <a:spAutoFit/>
            </a:bodyPr>
            <a:lstStyle/>
            <a:p>
              <a:r>
                <a:rPr lang="en-US" sz="1600" dirty="0">
                  <a:latin typeface="Century Gothic" panose="020B0502020202020204" pitchFamily="34" charset="0"/>
                </a:rPr>
                <a:t>Round synaptic vesicles</a:t>
              </a:r>
            </a:p>
          </p:txBody>
        </p:sp>
        <p:sp>
          <p:nvSpPr>
            <p:cNvPr id="26" name="Oval 25">
              <a:extLst>
                <a:ext uri="{FF2B5EF4-FFF2-40B4-BE49-F238E27FC236}">
                  <a16:creationId xmlns:a16="http://schemas.microsoft.com/office/drawing/2014/main" id="{066B3173-1406-4966-849E-0F0A085830B9}"/>
                </a:ext>
              </a:extLst>
            </p:cNvPr>
            <p:cNvSpPr/>
            <p:nvPr/>
          </p:nvSpPr>
          <p:spPr>
            <a:xfrm>
              <a:off x="710646" y="322347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48" name="Group 27647">
            <a:extLst>
              <a:ext uri="{FF2B5EF4-FFF2-40B4-BE49-F238E27FC236}">
                <a16:creationId xmlns:a16="http://schemas.microsoft.com/office/drawing/2014/main" id="{F1B8D88E-D963-4472-A22A-50F7184579A6}"/>
              </a:ext>
            </a:extLst>
          </p:cNvPr>
          <p:cNvGrpSpPr/>
          <p:nvPr/>
        </p:nvGrpSpPr>
        <p:grpSpPr>
          <a:xfrm>
            <a:off x="910671" y="3403342"/>
            <a:ext cx="4520377" cy="584775"/>
            <a:chOff x="710646" y="3403342"/>
            <a:chExt cx="4520377" cy="584775"/>
          </a:xfrm>
        </p:grpSpPr>
        <p:sp>
          <p:nvSpPr>
            <p:cNvPr id="19" name="TextBox 18">
              <a:extLst>
                <a:ext uri="{FF2B5EF4-FFF2-40B4-BE49-F238E27FC236}">
                  <a16:creationId xmlns:a16="http://schemas.microsoft.com/office/drawing/2014/main" id="{C8BB6AEA-E0F6-465D-ABE0-ED249E02E44D}"/>
                </a:ext>
              </a:extLst>
            </p:cNvPr>
            <p:cNvSpPr txBox="1"/>
            <p:nvPr/>
          </p:nvSpPr>
          <p:spPr>
            <a:xfrm>
              <a:off x="823781" y="3403342"/>
              <a:ext cx="4407242" cy="584775"/>
            </a:xfrm>
            <a:prstGeom prst="rect">
              <a:avLst/>
            </a:prstGeom>
            <a:noFill/>
          </p:spPr>
          <p:txBody>
            <a:bodyPr wrap="square" rtlCol="0">
              <a:spAutoFit/>
            </a:bodyPr>
            <a:lstStyle/>
            <a:p>
              <a:r>
                <a:rPr lang="en-US" sz="1600" dirty="0">
                  <a:latin typeface="Century Gothic" panose="020B0502020202020204" pitchFamily="34" charset="0"/>
                </a:rPr>
                <a:t>Electron-dense region at the active zone (presynaptic region).</a:t>
              </a:r>
            </a:p>
          </p:txBody>
        </p:sp>
        <p:sp>
          <p:nvSpPr>
            <p:cNvPr id="27" name="Oval 26">
              <a:extLst>
                <a:ext uri="{FF2B5EF4-FFF2-40B4-BE49-F238E27FC236}">
                  <a16:creationId xmlns:a16="http://schemas.microsoft.com/office/drawing/2014/main" id="{F04176E6-3352-4AAE-B0D0-6BF49FA764E4}"/>
                </a:ext>
              </a:extLst>
            </p:cNvPr>
            <p:cNvSpPr/>
            <p:nvPr/>
          </p:nvSpPr>
          <p:spPr>
            <a:xfrm>
              <a:off x="710646" y="3502348"/>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49" name="Group 27648">
            <a:extLst>
              <a:ext uri="{FF2B5EF4-FFF2-40B4-BE49-F238E27FC236}">
                <a16:creationId xmlns:a16="http://schemas.microsoft.com/office/drawing/2014/main" id="{B7F7B6EE-2E1C-4828-BED4-59844D536B9F}"/>
              </a:ext>
            </a:extLst>
          </p:cNvPr>
          <p:cNvGrpSpPr/>
          <p:nvPr/>
        </p:nvGrpSpPr>
        <p:grpSpPr>
          <a:xfrm>
            <a:off x="910671" y="3938348"/>
            <a:ext cx="4520377" cy="338554"/>
            <a:chOff x="710646" y="3938348"/>
            <a:chExt cx="4520377" cy="338554"/>
          </a:xfrm>
        </p:grpSpPr>
        <p:sp>
          <p:nvSpPr>
            <p:cNvPr id="20" name="TextBox 19">
              <a:extLst>
                <a:ext uri="{FF2B5EF4-FFF2-40B4-BE49-F238E27FC236}">
                  <a16:creationId xmlns:a16="http://schemas.microsoft.com/office/drawing/2014/main" id="{9626D1A3-9FDA-4EFC-B589-E1EDAA55EBAA}"/>
                </a:ext>
              </a:extLst>
            </p:cNvPr>
            <p:cNvSpPr txBox="1"/>
            <p:nvPr/>
          </p:nvSpPr>
          <p:spPr>
            <a:xfrm>
              <a:off x="823781" y="3938348"/>
              <a:ext cx="4407242" cy="338554"/>
            </a:xfrm>
            <a:prstGeom prst="rect">
              <a:avLst/>
            </a:prstGeom>
            <a:noFill/>
          </p:spPr>
          <p:txBody>
            <a:bodyPr wrap="square" rtlCol="0">
              <a:spAutoFit/>
            </a:bodyPr>
            <a:lstStyle/>
            <a:p>
              <a:r>
                <a:rPr lang="en-US" sz="1600" dirty="0">
                  <a:latin typeface="Century Gothic" panose="020B0502020202020204" pitchFamily="34" charset="0"/>
                </a:rPr>
                <a:t>Even larger electron-dense region in PSD.</a:t>
              </a:r>
            </a:p>
          </p:txBody>
        </p:sp>
        <p:sp>
          <p:nvSpPr>
            <p:cNvPr id="28" name="Oval 27">
              <a:extLst>
                <a:ext uri="{FF2B5EF4-FFF2-40B4-BE49-F238E27FC236}">
                  <a16:creationId xmlns:a16="http://schemas.microsoft.com/office/drawing/2014/main" id="{CDD033BD-25C7-4805-A0BB-BCFE523CD38E}"/>
                </a:ext>
              </a:extLst>
            </p:cNvPr>
            <p:cNvSpPr/>
            <p:nvPr/>
          </p:nvSpPr>
          <p:spPr>
            <a:xfrm>
              <a:off x="710646" y="4038977"/>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51" name="Group 27650">
            <a:extLst>
              <a:ext uri="{FF2B5EF4-FFF2-40B4-BE49-F238E27FC236}">
                <a16:creationId xmlns:a16="http://schemas.microsoft.com/office/drawing/2014/main" id="{F14BC072-DBC4-4E55-8A2B-2C3E18AF9252}"/>
              </a:ext>
            </a:extLst>
          </p:cNvPr>
          <p:cNvGrpSpPr/>
          <p:nvPr/>
        </p:nvGrpSpPr>
        <p:grpSpPr>
          <a:xfrm>
            <a:off x="910671" y="5228465"/>
            <a:ext cx="4520377" cy="338554"/>
            <a:chOff x="710646" y="5228465"/>
            <a:chExt cx="4520377" cy="338554"/>
          </a:xfrm>
        </p:grpSpPr>
        <p:sp>
          <p:nvSpPr>
            <p:cNvPr id="22" name="TextBox 21">
              <a:extLst>
                <a:ext uri="{FF2B5EF4-FFF2-40B4-BE49-F238E27FC236}">
                  <a16:creationId xmlns:a16="http://schemas.microsoft.com/office/drawing/2014/main" id="{1397969B-1C77-412F-B0F7-D33E397414F9}"/>
                </a:ext>
              </a:extLst>
            </p:cNvPr>
            <p:cNvSpPr txBox="1"/>
            <p:nvPr/>
          </p:nvSpPr>
          <p:spPr>
            <a:xfrm>
              <a:off x="823781" y="5228465"/>
              <a:ext cx="4407242" cy="338554"/>
            </a:xfrm>
            <a:prstGeom prst="rect">
              <a:avLst/>
            </a:prstGeom>
            <a:noFill/>
          </p:spPr>
          <p:txBody>
            <a:bodyPr wrap="square" rtlCol="0">
              <a:spAutoFit/>
            </a:bodyPr>
            <a:lstStyle/>
            <a:p>
              <a:r>
                <a:rPr lang="en-US" sz="1600" dirty="0">
                  <a:latin typeface="Century Gothic" panose="020B0502020202020204" pitchFamily="34" charset="0"/>
                </a:rPr>
                <a:t>Oval/flattened synaptic vesicles.</a:t>
              </a:r>
            </a:p>
          </p:txBody>
        </p:sp>
        <p:sp>
          <p:nvSpPr>
            <p:cNvPr id="29" name="Oval 28">
              <a:extLst>
                <a:ext uri="{FF2B5EF4-FFF2-40B4-BE49-F238E27FC236}">
                  <a16:creationId xmlns:a16="http://schemas.microsoft.com/office/drawing/2014/main" id="{A437DFD4-58D7-4F7B-BC04-6031C8015A43}"/>
                </a:ext>
              </a:extLst>
            </p:cNvPr>
            <p:cNvSpPr/>
            <p:nvPr/>
          </p:nvSpPr>
          <p:spPr>
            <a:xfrm>
              <a:off x="710646" y="5324362"/>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53" name="Group 27652">
            <a:extLst>
              <a:ext uri="{FF2B5EF4-FFF2-40B4-BE49-F238E27FC236}">
                <a16:creationId xmlns:a16="http://schemas.microsoft.com/office/drawing/2014/main" id="{73953AC6-5133-40F7-AEB5-E1BC15C72720}"/>
              </a:ext>
            </a:extLst>
          </p:cNvPr>
          <p:cNvGrpSpPr/>
          <p:nvPr/>
        </p:nvGrpSpPr>
        <p:grpSpPr>
          <a:xfrm>
            <a:off x="910671" y="5505363"/>
            <a:ext cx="4520377" cy="584775"/>
            <a:chOff x="710646" y="5505363"/>
            <a:chExt cx="4520377" cy="584775"/>
          </a:xfrm>
        </p:grpSpPr>
        <p:sp>
          <p:nvSpPr>
            <p:cNvPr id="23" name="TextBox 22">
              <a:extLst>
                <a:ext uri="{FF2B5EF4-FFF2-40B4-BE49-F238E27FC236}">
                  <a16:creationId xmlns:a16="http://schemas.microsoft.com/office/drawing/2014/main" id="{708C86FB-0F03-42C6-92B4-837DB201C2FC}"/>
                </a:ext>
              </a:extLst>
            </p:cNvPr>
            <p:cNvSpPr txBox="1"/>
            <p:nvPr/>
          </p:nvSpPr>
          <p:spPr>
            <a:xfrm>
              <a:off x="823781" y="5505363"/>
              <a:ext cx="4407242" cy="584775"/>
            </a:xfrm>
            <a:prstGeom prst="rect">
              <a:avLst/>
            </a:prstGeom>
            <a:noFill/>
          </p:spPr>
          <p:txBody>
            <a:bodyPr wrap="square" rtlCol="0">
              <a:spAutoFit/>
            </a:bodyPr>
            <a:lstStyle/>
            <a:p>
              <a:r>
                <a:rPr lang="en-US" sz="1600" dirty="0">
                  <a:latin typeface="Century Gothic" panose="020B0502020202020204" pitchFamily="34" charset="0"/>
                </a:rPr>
                <a:t>Less obvious presynaptic membrane specializations and PSD.</a:t>
              </a:r>
            </a:p>
          </p:txBody>
        </p:sp>
        <p:sp>
          <p:nvSpPr>
            <p:cNvPr id="30" name="Oval 29">
              <a:extLst>
                <a:ext uri="{FF2B5EF4-FFF2-40B4-BE49-F238E27FC236}">
                  <a16:creationId xmlns:a16="http://schemas.microsoft.com/office/drawing/2014/main" id="{A8F24FB1-8717-4C7B-8FD8-54213A0E28ED}"/>
                </a:ext>
              </a:extLst>
            </p:cNvPr>
            <p:cNvSpPr/>
            <p:nvPr/>
          </p:nvSpPr>
          <p:spPr>
            <a:xfrm>
              <a:off x="710646" y="5625136"/>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C4FAADD9-2BCE-4E55-AF8F-D9B5C2EF3B0F}"/>
              </a:ext>
            </a:extLst>
          </p:cNvPr>
          <p:cNvPicPr>
            <a:picLocks noChangeAspect="1"/>
          </p:cNvPicPr>
          <p:nvPr/>
        </p:nvPicPr>
        <p:blipFill rotWithShape="1">
          <a:blip r:embed="rId3">
            <a:extLst>
              <a:ext uri="{28A0092B-C50C-407E-A947-70E740481C1C}">
                <a14:useLocalDpi xmlns:a14="http://schemas.microsoft.com/office/drawing/2010/main" val="0"/>
              </a:ext>
            </a:extLst>
          </a:blip>
          <a:srcRect l="6133" r="6410"/>
          <a:stretch/>
        </p:blipFill>
        <p:spPr>
          <a:xfrm>
            <a:off x="5675993" y="1397446"/>
            <a:ext cx="6044899" cy="5181342"/>
          </a:xfrm>
          <a:prstGeom prst="rect">
            <a:avLst/>
          </a:prstGeom>
        </p:spPr>
      </p:pic>
    </p:spTree>
    <p:extLst>
      <p:ext uri="{BB962C8B-B14F-4D97-AF65-F5344CB8AC3E}">
        <p14:creationId xmlns:p14="http://schemas.microsoft.com/office/powerpoint/2010/main" val="291008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2">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2" name="TextBox 1">
            <a:extLst>
              <a:ext uri="{FF2B5EF4-FFF2-40B4-BE49-F238E27FC236}">
                <a16:creationId xmlns:a16="http://schemas.microsoft.com/office/drawing/2014/main" id="{8A693744-2208-4CE4-A591-9F15A21BF0E0}"/>
              </a:ext>
            </a:extLst>
          </p:cNvPr>
          <p:cNvSpPr txBox="1"/>
          <p:nvPr/>
        </p:nvSpPr>
        <p:spPr>
          <a:xfrm>
            <a:off x="3195224" y="443527"/>
            <a:ext cx="5573962"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a:t>
            </a:r>
          </a:p>
        </p:txBody>
      </p:sp>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4" name="TextBox 3">
            <a:extLst>
              <a:ext uri="{FF2B5EF4-FFF2-40B4-BE49-F238E27FC236}">
                <a16:creationId xmlns:a16="http://schemas.microsoft.com/office/drawing/2014/main" id="{451813B6-92FA-4F69-BC74-5D9E9B52815A}"/>
              </a:ext>
            </a:extLst>
          </p:cNvPr>
          <p:cNvSpPr txBox="1"/>
          <p:nvPr/>
        </p:nvSpPr>
        <p:spPr>
          <a:xfrm>
            <a:off x="7934359" y="1125697"/>
            <a:ext cx="2611613" cy="523220"/>
          </a:xfrm>
          <a:prstGeom prst="rect">
            <a:avLst/>
          </a:prstGeom>
          <a:noFill/>
        </p:spPr>
        <p:txBody>
          <a:bodyPr wrap="none" rtlCol="0">
            <a:spAutoFit/>
          </a:bodyPr>
          <a:lstStyle/>
          <a:p>
            <a:pPr algn="ctr"/>
            <a:r>
              <a:rPr lang="en-US" sz="2800" u="sng" dirty="0">
                <a:latin typeface="Century Gothic" panose="020B0502020202020204" pitchFamily="34" charset="0"/>
              </a:rPr>
              <a:t>Metabotropic</a:t>
            </a:r>
          </a:p>
        </p:txBody>
      </p:sp>
    </p:spTree>
    <p:extLst>
      <p:ext uri="{BB962C8B-B14F-4D97-AF65-F5344CB8AC3E}">
        <p14:creationId xmlns:p14="http://schemas.microsoft.com/office/powerpoint/2010/main" val="316287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67ABD9-B634-481F-805D-D1A74A38B7D7}"/>
              </a:ext>
            </a:extLst>
          </p:cNvPr>
          <p:cNvPicPr>
            <a:picLocks noChangeAspect="1"/>
          </p:cNvPicPr>
          <p:nvPr/>
        </p:nvPicPr>
        <p:blipFill rotWithShape="1">
          <a:blip r:embed="rId2">
            <a:extLst>
              <a:ext uri="{28A0092B-C50C-407E-A947-70E740481C1C}">
                <a14:useLocalDpi xmlns:a14="http://schemas.microsoft.com/office/drawing/2010/main" val="0"/>
              </a:ext>
            </a:extLst>
          </a:blip>
          <a:srcRect l="14957" r="16980"/>
          <a:stretch/>
        </p:blipFill>
        <p:spPr>
          <a:xfrm>
            <a:off x="6584205" y="1905612"/>
            <a:ext cx="5311921" cy="3239624"/>
          </a:xfrm>
          <a:prstGeom prst="rect">
            <a:avLst/>
          </a:prstGeom>
        </p:spPr>
      </p:pic>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2" name="TextBox 1">
            <a:extLst>
              <a:ext uri="{FF2B5EF4-FFF2-40B4-BE49-F238E27FC236}">
                <a16:creationId xmlns:a16="http://schemas.microsoft.com/office/drawing/2014/main" id="{8A693744-2208-4CE4-A591-9F15A21BF0E0}"/>
              </a:ext>
            </a:extLst>
          </p:cNvPr>
          <p:cNvSpPr txBox="1"/>
          <p:nvPr/>
        </p:nvSpPr>
        <p:spPr>
          <a:xfrm>
            <a:off x="3195224" y="443527"/>
            <a:ext cx="5573962"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a:t>
            </a:r>
          </a:p>
        </p:txBody>
      </p:sp>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4" name="TextBox 3">
            <a:extLst>
              <a:ext uri="{FF2B5EF4-FFF2-40B4-BE49-F238E27FC236}">
                <a16:creationId xmlns:a16="http://schemas.microsoft.com/office/drawing/2014/main" id="{451813B6-92FA-4F69-BC74-5D9E9B52815A}"/>
              </a:ext>
            </a:extLst>
          </p:cNvPr>
          <p:cNvSpPr txBox="1"/>
          <p:nvPr/>
        </p:nvSpPr>
        <p:spPr>
          <a:xfrm>
            <a:off x="7934359" y="1125697"/>
            <a:ext cx="2611613" cy="523220"/>
          </a:xfrm>
          <a:prstGeom prst="rect">
            <a:avLst/>
          </a:prstGeom>
          <a:noFill/>
        </p:spPr>
        <p:txBody>
          <a:bodyPr wrap="none" rtlCol="0">
            <a:spAutoFit/>
          </a:bodyPr>
          <a:lstStyle/>
          <a:p>
            <a:pPr algn="ctr"/>
            <a:r>
              <a:rPr lang="en-US" sz="2800" u="sng" dirty="0">
                <a:latin typeface="Century Gothic" panose="020B0502020202020204" pitchFamily="34" charset="0"/>
              </a:rPr>
              <a:t>Metabotropic</a:t>
            </a:r>
          </a:p>
        </p:txBody>
      </p:sp>
      <p:sp>
        <p:nvSpPr>
          <p:cNvPr id="11" name="TextBox 10">
            <a:extLst>
              <a:ext uri="{FF2B5EF4-FFF2-40B4-BE49-F238E27FC236}">
                <a16:creationId xmlns:a16="http://schemas.microsoft.com/office/drawing/2014/main" id="{244EAB0B-C4FA-46C0-9D11-DF75992E8704}"/>
              </a:ext>
            </a:extLst>
          </p:cNvPr>
          <p:cNvSpPr txBox="1"/>
          <p:nvPr/>
        </p:nvSpPr>
        <p:spPr>
          <a:xfrm>
            <a:off x="1683143" y="5873757"/>
            <a:ext cx="3297698" cy="523220"/>
          </a:xfrm>
          <a:prstGeom prst="rect">
            <a:avLst/>
          </a:prstGeom>
          <a:noFill/>
        </p:spPr>
        <p:txBody>
          <a:bodyPr wrap="none" rtlCol="0">
            <a:spAutoFit/>
          </a:bodyPr>
          <a:lstStyle/>
          <a:p>
            <a:pPr algn="ctr"/>
            <a:r>
              <a:rPr lang="en-US" sz="2800" dirty="0">
                <a:solidFill>
                  <a:srgbClr val="FF0000"/>
                </a:solidFill>
                <a:latin typeface="Century Gothic" panose="020B0502020202020204" pitchFamily="34" charset="0"/>
              </a:rPr>
              <a:t>Always Excitatory!</a:t>
            </a:r>
          </a:p>
        </p:txBody>
      </p:sp>
      <p:sp>
        <p:nvSpPr>
          <p:cNvPr id="12" name="TextBox 11">
            <a:extLst>
              <a:ext uri="{FF2B5EF4-FFF2-40B4-BE49-F238E27FC236}">
                <a16:creationId xmlns:a16="http://schemas.microsoft.com/office/drawing/2014/main" id="{A53B8D43-641E-4D20-8435-E735689AFC07}"/>
              </a:ext>
            </a:extLst>
          </p:cNvPr>
          <p:cNvSpPr txBox="1"/>
          <p:nvPr/>
        </p:nvSpPr>
        <p:spPr>
          <a:xfrm>
            <a:off x="7288221" y="5873757"/>
            <a:ext cx="4094391" cy="523220"/>
          </a:xfrm>
          <a:prstGeom prst="rect">
            <a:avLst/>
          </a:prstGeom>
          <a:noFill/>
        </p:spPr>
        <p:txBody>
          <a:bodyPr wrap="none" rtlCol="0">
            <a:spAutoFit/>
          </a:bodyPr>
          <a:lstStyle/>
          <a:p>
            <a:pPr algn="ctr"/>
            <a:r>
              <a:rPr lang="en-US" sz="2800" dirty="0">
                <a:solidFill>
                  <a:srgbClr val="FF0000"/>
                </a:solidFill>
                <a:latin typeface="Century Gothic" panose="020B0502020202020204" pitchFamily="34" charset="0"/>
              </a:rPr>
              <a:t>Excitatory or Inhibitory!</a:t>
            </a:r>
          </a:p>
        </p:txBody>
      </p:sp>
    </p:spTree>
    <p:extLst>
      <p:ext uri="{BB962C8B-B14F-4D97-AF65-F5344CB8AC3E}">
        <p14:creationId xmlns:p14="http://schemas.microsoft.com/office/powerpoint/2010/main" val="175686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style.rotation</p:attrName>
                                        </p:attrNameLst>
                                      </p:cBhvr>
                                      <p:tavLst>
                                        <p:tav tm="0">
                                          <p:val>
                                            <p:fltVal val="720"/>
                                          </p:val>
                                        </p:tav>
                                        <p:tav tm="100000">
                                          <p:val>
                                            <p:fltVal val="0"/>
                                          </p:val>
                                        </p:tav>
                                      </p:tavLst>
                                    </p:anim>
                                    <p:anim calcmode="lin" valueType="num">
                                      <p:cBhvr>
                                        <p:cTn id="9" dur="2000" fill="hold"/>
                                        <p:tgtEl>
                                          <p:spTgt spid="11"/>
                                        </p:tgtEl>
                                        <p:attrNameLst>
                                          <p:attrName>ppt_h</p:attrName>
                                        </p:attrNameLst>
                                      </p:cBhvr>
                                      <p:tavLst>
                                        <p:tav tm="0">
                                          <p:val>
                                            <p:fltVal val="0"/>
                                          </p:val>
                                        </p:tav>
                                        <p:tav tm="100000">
                                          <p:val>
                                            <p:strVal val="#ppt_h"/>
                                          </p:val>
                                        </p:tav>
                                      </p:tavLst>
                                    </p:anim>
                                    <p:anim calcmode="lin" valueType="num">
                                      <p:cBhvr>
                                        <p:cTn id="10" dur="2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anim calcmode="lin" valueType="num">
                                      <p:cBhvr>
                                        <p:cTn id="16" dur="2000" fill="hold"/>
                                        <p:tgtEl>
                                          <p:spTgt spid="12"/>
                                        </p:tgtEl>
                                        <p:attrNameLst>
                                          <p:attrName>style.rotation</p:attrName>
                                        </p:attrNameLst>
                                      </p:cBhvr>
                                      <p:tavLst>
                                        <p:tav tm="0">
                                          <p:val>
                                            <p:fltVal val="720"/>
                                          </p:val>
                                        </p:tav>
                                        <p:tav tm="100000">
                                          <p:val>
                                            <p:fltVal val="0"/>
                                          </p:val>
                                        </p:tav>
                                      </p:tavLst>
                                    </p:anim>
                                    <p:anim calcmode="lin" valueType="num">
                                      <p:cBhvr>
                                        <p:cTn id="17" dur="2000" fill="hold"/>
                                        <p:tgtEl>
                                          <p:spTgt spid="12"/>
                                        </p:tgtEl>
                                        <p:attrNameLst>
                                          <p:attrName>ppt_h</p:attrName>
                                        </p:attrNameLst>
                                      </p:cBhvr>
                                      <p:tavLst>
                                        <p:tav tm="0">
                                          <p:val>
                                            <p:fltVal val="0"/>
                                          </p:val>
                                        </p:tav>
                                        <p:tav tm="100000">
                                          <p:val>
                                            <p:strVal val="#ppt_h"/>
                                          </p:val>
                                        </p:tav>
                                      </p:tavLst>
                                    </p:anim>
                                    <p:anim calcmode="lin" valueType="num">
                                      <p:cBhvr>
                                        <p:cTn id="18"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2" name="TextBox 1">
            <a:extLst>
              <a:ext uri="{FF2B5EF4-FFF2-40B4-BE49-F238E27FC236}">
                <a16:creationId xmlns:a16="http://schemas.microsoft.com/office/drawing/2014/main" id="{8A693744-2208-4CE4-A591-9F15A21BF0E0}"/>
              </a:ext>
            </a:extLst>
          </p:cNvPr>
          <p:cNvSpPr txBox="1"/>
          <p:nvPr/>
        </p:nvSpPr>
        <p:spPr>
          <a:xfrm>
            <a:off x="2090757" y="443527"/>
            <a:ext cx="7782901"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NMDAR</a:t>
            </a:r>
          </a:p>
        </p:txBody>
      </p:sp>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11" name="TextBox 10">
            <a:extLst>
              <a:ext uri="{FF2B5EF4-FFF2-40B4-BE49-F238E27FC236}">
                <a16:creationId xmlns:a16="http://schemas.microsoft.com/office/drawing/2014/main" id="{244EAB0B-C4FA-46C0-9D11-DF75992E8704}"/>
              </a:ext>
            </a:extLst>
          </p:cNvPr>
          <p:cNvSpPr txBox="1"/>
          <p:nvPr/>
        </p:nvSpPr>
        <p:spPr>
          <a:xfrm>
            <a:off x="1683143" y="5873757"/>
            <a:ext cx="3297698" cy="523220"/>
          </a:xfrm>
          <a:prstGeom prst="rect">
            <a:avLst/>
          </a:prstGeom>
          <a:noFill/>
        </p:spPr>
        <p:txBody>
          <a:bodyPr wrap="none" rtlCol="0">
            <a:spAutoFit/>
          </a:bodyPr>
          <a:lstStyle/>
          <a:p>
            <a:pPr algn="ctr"/>
            <a:r>
              <a:rPr lang="en-US" sz="2800" dirty="0">
                <a:solidFill>
                  <a:srgbClr val="FF0000"/>
                </a:solidFill>
                <a:latin typeface="Century Gothic" panose="020B0502020202020204" pitchFamily="34" charset="0"/>
              </a:rPr>
              <a:t>Always Excitatory!</a:t>
            </a:r>
          </a:p>
        </p:txBody>
      </p:sp>
      <p:sp>
        <p:nvSpPr>
          <p:cNvPr id="5" name="Rectangle 4">
            <a:extLst>
              <a:ext uri="{FF2B5EF4-FFF2-40B4-BE49-F238E27FC236}">
                <a16:creationId xmlns:a16="http://schemas.microsoft.com/office/drawing/2014/main" id="{E78DAE69-7433-4799-BD10-EE31C64B838C}"/>
              </a:ext>
            </a:extLst>
          </p:cNvPr>
          <p:cNvSpPr/>
          <p:nvPr/>
        </p:nvSpPr>
        <p:spPr>
          <a:xfrm>
            <a:off x="633626" y="2200275"/>
            <a:ext cx="2561598" cy="33242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457FA84-2F7C-46D3-A963-E8843E1BE1B3}"/>
              </a:ext>
            </a:extLst>
          </p:cNvPr>
          <p:cNvGrpSpPr/>
          <p:nvPr/>
        </p:nvGrpSpPr>
        <p:grpSpPr>
          <a:xfrm>
            <a:off x="5447527" y="1895171"/>
            <a:ext cx="6744474" cy="4253195"/>
            <a:chOff x="5447527" y="1895171"/>
            <a:chExt cx="6744474" cy="4253195"/>
          </a:xfrm>
        </p:grpSpPr>
        <p:pic>
          <p:nvPicPr>
            <p:cNvPr id="13" name="Picture 12">
              <a:extLst>
                <a:ext uri="{FF2B5EF4-FFF2-40B4-BE49-F238E27FC236}">
                  <a16:creationId xmlns:a16="http://schemas.microsoft.com/office/drawing/2014/main" id="{F65E6459-2910-46C5-AD0E-653BF9F2B8C9}"/>
                </a:ext>
              </a:extLst>
            </p:cNvPr>
            <p:cNvPicPr>
              <a:picLocks noChangeAspect="1"/>
            </p:cNvPicPr>
            <p:nvPr/>
          </p:nvPicPr>
          <p:blipFill rotWithShape="1">
            <a:blip r:embed="rId4">
              <a:extLst>
                <a:ext uri="{28A0092B-C50C-407E-A947-70E740481C1C}">
                  <a14:useLocalDpi xmlns:a14="http://schemas.microsoft.com/office/drawing/2010/main" val="0"/>
                </a:ext>
              </a:extLst>
            </a:blip>
            <a:srcRect l="7277"/>
            <a:stretch/>
          </p:blipFill>
          <p:spPr>
            <a:xfrm>
              <a:off x="5537200" y="1895171"/>
              <a:ext cx="6654801" cy="4253195"/>
            </a:xfrm>
            <a:prstGeom prst="rect">
              <a:avLst/>
            </a:prstGeom>
          </p:spPr>
        </p:pic>
        <p:sp>
          <p:nvSpPr>
            <p:cNvPr id="14" name="Rectangle 13">
              <a:extLst>
                <a:ext uri="{FF2B5EF4-FFF2-40B4-BE49-F238E27FC236}">
                  <a16:creationId xmlns:a16="http://schemas.microsoft.com/office/drawing/2014/main" id="{D2647909-777B-4676-8034-09CD73F9F002}"/>
                </a:ext>
              </a:extLst>
            </p:cNvPr>
            <p:cNvSpPr/>
            <p:nvPr/>
          </p:nvSpPr>
          <p:spPr>
            <a:xfrm>
              <a:off x="5505450" y="3841750"/>
              <a:ext cx="177800" cy="2222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D46CC49-C1CE-4053-96BF-A7E3F1720D3C}"/>
                </a:ext>
              </a:extLst>
            </p:cNvPr>
            <p:cNvSpPr/>
            <p:nvPr/>
          </p:nvSpPr>
          <p:spPr>
            <a:xfrm>
              <a:off x="5447527" y="5022850"/>
              <a:ext cx="177800" cy="2222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ECAE131B-5414-49A1-BD71-F742E32AA48D}"/>
              </a:ext>
            </a:extLst>
          </p:cNvPr>
          <p:cNvSpPr/>
          <p:nvPr/>
        </p:nvSpPr>
        <p:spPr>
          <a:xfrm>
            <a:off x="3232150" y="3429000"/>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FC786B-8EE6-47F2-9786-76491EF1B6A1}"/>
              </a:ext>
            </a:extLst>
          </p:cNvPr>
          <p:cNvSpPr/>
          <p:nvPr/>
        </p:nvSpPr>
        <p:spPr>
          <a:xfrm>
            <a:off x="5065346" y="3394075"/>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44AFFC-C9AA-4AA3-A310-2562AFA03C1D}"/>
              </a:ext>
            </a:extLst>
          </p:cNvPr>
          <p:cNvSpPr/>
          <p:nvPr/>
        </p:nvSpPr>
        <p:spPr>
          <a:xfrm>
            <a:off x="4593490" y="2720975"/>
            <a:ext cx="638909"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37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DABD2C59-DCFF-4864-ABAB-8E39BDE11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122" y="1238259"/>
            <a:ext cx="6889750" cy="52336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483146-F8F8-4920-AF56-DE7A59C1A811}"/>
              </a:ext>
            </a:extLst>
          </p:cNvPr>
          <p:cNvSpPr txBox="1"/>
          <p:nvPr/>
        </p:nvSpPr>
        <p:spPr>
          <a:xfrm>
            <a:off x="3272631" y="386099"/>
            <a:ext cx="5344733" cy="707886"/>
          </a:xfrm>
          <a:prstGeom prst="rect">
            <a:avLst/>
          </a:prstGeom>
          <a:noFill/>
        </p:spPr>
        <p:txBody>
          <a:bodyPr wrap="none" rtlCol="0">
            <a:spAutoFit/>
          </a:bodyPr>
          <a:lstStyle/>
          <a:p>
            <a:r>
              <a:rPr lang="en-US" sz="4000" dirty="0">
                <a:latin typeface="Century Gothic" panose="020B0502020202020204" pitchFamily="34" charset="0"/>
              </a:rPr>
              <a:t>The Truth Comes Out</a:t>
            </a:r>
          </a:p>
        </p:txBody>
      </p:sp>
      <p:pic>
        <p:nvPicPr>
          <p:cNvPr id="3076" name="Picture 4" descr="high five we did it GIF">
            <a:extLst>
              <a:ext uri="{FF2B5EF4-FFF2-40B4-BE49-F238E27FC236}">
                <a16:creationId xmlns:a16="http://schemas.microsoft.com/office/drawing/2014/main" id="{36886693-4449-4FDF-82D2-B5401C7227E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66996" y="2465195"/>
            <a:ext cx="3503803" cy="271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40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11" name="TextBox 10">
            <a:extLst>
              <a:ext uri="{FF2B5EF4-FFF2-40B4-BE49-F238E27FC236}">
                <a16:creationId xmlns:a16="http://schemas.microsoft.com/office/drawing/2014/main" id="{244EAB0B-C4FA-46C0-9D11-DF75992E8704}"/>
              </a:ext>
            </a:extLst>
          </p:cNvPr>
          <p:cNvSpPr txBox="1"/>
          <p:nvPr/>
        </p:nvSpPr>
        <p:spPr>
          <a:xfrm>
            <a:off x="1683143" y="5873757"/>
            <a:ext cx="3297698" cy="523220"/>
          </a:xfrm>
          <a:prstGeom prst="rect">
            <a:avLst/>
          </a:prstGeom>
          <a:noFill/>
        </p:spPr>
        <p:txBody>
          <a:bodyPr wrap="none" rtlCol="0">
            <a:spAutoFit/>
          </a:bodyPr>
          <a:lstStyle/>
          <a:p>
            <a:pPr algn="ctr"/>
            <a:r>
              <a:rPr lang="en-US" sz="2800" dirty="0">
                <a:solidFill>
                  <a:srgbClr val="FF0000"/>
                </a:solidFill>
                <a:latin typeface="Century Gothic" panose="020B0502020202020204" pitchFamily="34" charset="0"/>
              </a:rPr>
              <a:t>Always Excitatory!</a:t>
            </a:r>
          </a:p>
        </p:txBody>
      </p:sp>
      <p:sp>
        <p:nvSpPr>
          <p:cNvPr id="17" name="Rectangle 16">
            <a:extLst>
              <a:ext uri="{FF2B5EF4-FFF2-40B4-BE49-F238E27FC236}">
                <a16:creationId xmlns:a16="http://schemas.microsoft.com/office/drawing/2014/main" id="{ECAE131B-5414-49A1-BD71-F742E32AA48D}"/>
              </a:ext>
            </a:extLst>
          </p:cNvPr>
          <p:cNvSpPr/>
          <p:nvPr/>
        </p:nvSpPr>
        <p:spPr>
          <a:xfrm>
            <a:off x="3232150" y="3429000"/>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FC786B-8EE6-47F2-9786-76491EF1B6A1}"/>
              </a:ext>
            </a:extLst>
          </p:cNvPr>
          <p:cNvSpPr/>
          <p:nvPr/>
        </p:nvSpPr>
        <p:spPr>
          <a:xfrm>
            <a:off x="5065346" y="3394075"/>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44AFFC-C9AA-4AA3-A310-2562AFA03C1D}"/>
              </a:ext>
            </a:extLst>
          </p:cNvPr>
          <p:cNvSpPr/>
          <p:nvPr/>
        </p:nvSpPr>
        <p:spPr>
          <a:xfrm>
            <a:off x="4593490" y="2720975"/>
            <a:ext cx="638909"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FBA0C0D-FE18-43F7-A1E7-D6AD0FF7ED29}"/>
              </a:ext>
            </a:extLst>
          </p:cNvPr>
          <p:cNvPicPr>
            <a:picLocks noChangeAspect="1"/>
          </p:cNvPicPr>
          <p:nvPr/>
        </p:nvPicPr>
        <p:blipFill rotWithShape="1">
          <a:blip r:embed="rId4">
            <a:extLst>
              <a:ext uri="{28A0092B-C50C-407E-A947-70E740481C1C}">
                <a14:useLocalDpi xmlns:a14="http://schemas.microsoft.com/office/drawing/2010/main" val="0"/>
              </a:ext>
            </a:extLst>
          </a:blip>
          <a:srcRect r="47628"/>
          <a:stretch/>
        </p:blipFill>
        <p:spPr>
          <a:xfrm>
            <a:off x="5786078" y="1949127"/>
            <a:ext cx="3297698" cy="4127823"/>
          </a:xfrm>
          <a:prstGeom prst="rect">
            <a:avLst/>
          </a:prstGeom>
        </p:spPr>
      </p:pic>
      <p:sp>
        <p:nvSpPr>
          <p:cNvPr id="20" name="TextBox 19">
            <a:extLst>
              <a:ext uri="{FF2B5EF4-FFF2-40B4-BE49-F238E27FC236}">
                <a16:creationId xmlns:a16="http://schemas.microsoft.com/office/drawing/2014/main" id="{9C3AAF11-CD22-459A-98FB-5ABD93CEF5B5}"/>
              </a:ext>
            </a:extLst>
          </p:cNvPr>
          <p:cNvSpPr txBox="1"/>
          <p:nvPr/>
        </p:nvSpPr>
        <p:spPr>
          <a:xfrm>
            <a:off x="2090757" y="443527"/>
            <a:ext cx="7782901"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NMDAR</a:t>
            </a:r>
          </a:p>
        </p:txBody>
      </p:sp>
      <p:sp>
        <p:nvSpPr>
          <p:cNvPr id="7" name="Rectangle 6">
            <a:extLst>
              <a:ext uri="{FF2B5EF4-FFF2-40B4-BE49-F238E27FC236}">
                <a16:creationId xmlns:a16="http://schemas.microsoft.com/office/drawing/2014/main" id="{757F014D-0084-4FD6-8F7E-35E490926116}"/>
              </a:ext>
            </a:extLst>
          </p:cNvPr>
          <p:cNvSpPr/>
          <p:nvPr/>
        </p:nvSpPr>
        <p:spPr>
          <a:xfrm>
            <a:off x="8958835" y="3243560"/>
            <a:ext cx="296113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Pop Quiz!</a:t>
            </a:r>
          </a:p>
        </p:txBody>
      </p:sp>
    </p:spTree>
    <p:extLst>
      <p:ext uri="{BB962C8B-B14F-4D97-AF65-F5344CB8AC3E}">
        <p14:creationId xmlns:p14="http://schemas.microsoft.com/office/powerpoint/2010/main" val="31428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style.rotation</p:attrName>
                                        </p:attrNameLst>
                                      </p:cBhvr>
                                      <p:tavLst>
                                        <p:tav tm="0">
                                          <p:val>
                                            <p:fltVal val="720"/>
                                          </p:val>
                                        </p:tav>
                                        <p:tav tm="100000">
                                          <p:val>
                                            <p:fltVal val="0"/>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11" name="TextBox 10">
            <a:extLst>
              <a:ext uri="{FF2B5EF4-FFF2-40B4-BE49-F238E27FC236}">
                <a16:creationId xmlns:a16="http://schemas.microsoft.com/office/drawing/2014/main" id="{244EAB0B-C4FA-46C0-9D11-DF75992E8704}"/>
              </a:ext>
            </a:extLst>
          </p:cNvPr>
          <p:cNvSpPr txBox="1"/>
          <p:nvPr/>
        </p:nvSpPr>
        <p:spPr>
          <a:xfrm>
            <a:off x="1683143" y="5873757"/>
            <a:ext cx="3297698" cy="523220"/>
          </a:xfrm>
          <a:prstGeom prst="rect">
            <a:avLst/>
          </a:prstGeom>
          <a:noFill/>
        </p:spPr>
        <p:txBody>
          <a:bodyPr wrap="none" rtlCol="0">
            <a:spAutoFit/>
          </a:bodyPr>
          <a:lstStyle/>
          <a:p>
            <a:pPr algn="ctr"/>
            <a:r>
              <a:rPr lang="en-US" sz="2800" dirty="0">
                <a:solidFill>
                  <a:srgbClr val="FF0000"/>
                </a:solidFill>
                <a:latin typeface="Century Gothic" panose="020B0502020202020204" pitchFamily="34" charset="0"/>
              </a:rPr>
              <a:t>Always Excitatory!</a:t>
            </a:r>
          </a:p>
        </p:txBody>
      </p:sp>
      <p:sp>
        <p:nvSpPr>
          <p:cNvPr id="17" name="Rectangle 16">
            <a:extLst>
              <a:ext uri="{FF2B5EF4-FFF2-40B4-BE49-F238E27FC236}">
                <a16:creationId xmlns:a16="http://schemas.microsoft.com/office/drawing/2014/main" id="{ECAE131B-5414-49A1-BD71-F742E32AA48D}"/>
              </a:ext>
            </a:extLst>
          </p:cNvPr>
          <p:cNvSpPr/>
          <p:nvPr/>
        </p:nvSpPr>
        <p:spPr>
          <a:xfrm>
            <a:off x="3232150" y="3429000"/>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FC786B-8EE6-47F2-9786-76491EF1B6A1}"/>
              </a:ext>
            </a:extLst>
          </p:cNvPr>
          <p:cNvSpPr/>
          <p:nvPr/>
        </p:nvSpPr>
        <p:spPr>
          <a:xfrm>
            <a:off x="5065346" y="3394075"/>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44AFFC-C9AA-4AA3-A310-2562AFA03C1D}"/>
              </a:ext>
            </a:extLst>
          </p:cNvPr>
          <p:cNvSpPr/>
          <p:nvPr/>
        </p:nvSpPr>
        <p:spPr>
          <a:xfrm>
            <a:off x="4593490" y="2720975"/>
            <a:ext cx="638909"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FBA0C0D-FE18-43F7-A1E7-D6AD0FF7E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078" y="1949127"/>
            <a:ext cx="6296602" cy="4127823"/>
          </a:xfrm>
          <a:prstGeom prst="rect">
            <a:avLst/>
          </a:prstGeom>
        </p:spPr>
      </p:pic>
      <p:sp>
        <p:nvSpPr>
          <p:cNvPr id="20" name="TextBox 19">
            <a:extLst>
              <a:ext uri="{FF2B5EF4-FFF2-40B4-BE49-F238E27FC236}">
                <a16:creationId xmlns:a16="http://schemas.microsoft.com/office/drawing/2014/main" id="{9C3AAF11-CD22-459A-98FB-5ABD93CEF5B5}"/>
              </a:ext>
            </a:extLst>
          </p:cNvPr>
          <p:cNvSpPr txBox="1"/>
          <p:nvPr/>
        </p:nvSpPr>
        <p:spPr>
          <a:xfrm>
            <a:off x="2090757" y="443527"/>
            <a:ext cx="7782901"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NMDAR</a:t>
            </a:r>
          </a:p>
        </p:txBody>
      </p:sp>
    </p:spTree>
    <p:extLst>
      <p:ext uri="{BB962C8B-B14F-4D97-AF65-F5344CB8AC3E}">
        <p14:creationId xmlns:p14="http://schemas.microsoft.com/office/powerpoint/2010/main" val="240174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11" name="TextBox 10">
            <a:extLst>
              <a:ext uri="{FF2B5EF4-FFF2-40B4-BE49-F238E27FC236}">
                <a16:creationId xmlns:a16="http://schemas.microsoft.com/office/drawing/2014/main" id="{244EAB0B-C4FA-46C0-9D11-DF75992E8704}"/>
              </a:ext>
            </a:extLst>
          </p:cNvPr>
          <p:cNvSpPr txBox="1"/>
          <p:nvPr/>
        </p:nvSpPr>
        <p:spPr>
          <a:xfrm>
            <a:off x="1683143" y="5873757"/>
            <a:ext cx="3297698" cy="523220"/>
          </a:xfrm>
          <a:prstGeom prst="rect">
            <a:avLst/>
          </a:prstGeom>
          <a:noFill/>
        </p:spPr>
        <p:txBody>
          <a:bodyPr wrap="none" rtlCol="0">
            <a:spAutoFit/>
          </a:bodyPr>
          <a:lstStyle/>
          <a:p>
            <a:pPr algn="ctr"/>
            <a:r>
              <a:rPr lang="en-US" sz="2800" dirty="0">
                <a:solidFill>
                  <a:srgbClr val="FF0000"/>
                </a:solidFill>
                <a:latin typeface="Century Gothic" panose="020B0502020202020204" pitchFamily="34" charset="0"/>
              </a:rPr>
              <a:t>Always Excitatory!</a:t>
            </a:r>
          </a:p>
        </p:txBody>
      </p:sp>
      <p:sp>
        <p:nvSpPr>
          <p:cNvPr id="17" name="Rectangle 16">
            <a:extLst>
              <a:ext uri="{FF2B5EF4-FFF2-40B4-BE49-F238E27FC236}">
                <a16:creationId xmlns:a16="http://schemas.microsoft.com/office/drawing/2014/main" id="{ECAE131B-5414-49A1-BD71-F742E32AA48D}"/>
              </a:ext>
            </a:extLst>
          </p:cNvPr>
          <p:cNvSpPr/>
          <p:nvPr/>
        </p:nvSpPr>
        <p:spPr>
          <a:xfrm>
            <a:off x="3232150" y="3429000"/>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FC786B-8EE6-47F2-9786-76491EF1B6A1}"/>
              </a:ext>
            </a:extLst>
          </p:cNvPr>
          <p:cNvSpPr/>
          <p:nvPr/>
        </p:nvSpPr>
        <p:spPr>
          <a:xfrm>
            <a:off x="5065346" y="3394075"/>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44AFFC-C9AA-4AA3-A310-2562AFA03C1D}"/>
              </a:ext>
            </a:extLst>
          </p:cNvPr>
          <p:cNvSpPr/>
          <p:nvPr/>
        </p:nvSpPr>
        <p:spPr>
          <a:xfrm>
            <a:off x="4593490" y="2720975"/>
            <a:ext cx="638909"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C3AAF11-CD22-459A-98FB-5ABD93CEF5B5}"/>
              </a:ext>
            </a:extLst>
          </p:cNvPr>
          <p:cNvSpPr txBox="1"/>
          <p:nvPr/>
        </p:nvSpPr>
        <p:spPr>
          <a:xfrm>
            <a:off x="2090757" y="443527"/>
            <a:ext cx="7782901"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NMDAR</a:t>
            </a:r>
          </a:p>
        </p:txBody>
      </p:sp>
      <p:pic>
        <p:nvPicPr>
          <p:cNvPr id="30722" name="Picture 2" descr="Image result for laser show gif">
            <a:extLst>
              <a:ext uri="{FF2B5EF4-FFF2-40B4-BE49-F238E27FC236}">
                <a16:creationId xmlns:a16="http://schemas.microsoft.com/office/drawing/2014/main" id="{2818E685-8856-4F56-824B-F8CD93B87F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2295525"/>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C05AD00-3977-4F3F-8574-8B7EA69426F5}"/>
              </a:ext>
            </a:extLst>
          </p:cNvPr>
          <p:cNvSpPr txBox="1"/>
          <p:nvPr/>
        </p:nvSpPr>
        <p:spPr>
          <a:xfrm>
            <a:off x="6839441" y="5134326"/>
            <a:ext cx="3443571" cy="523220"/>
          </a:xfrm>
          <a:prstGeom prst="rect">
            <a:avLst/>
          </a:prstGeom>
          <a:noFill/>
        </p:spPr>
        <p:txBody>
          <a:bodyPr wrap="none" rtlCol="0">
            <a:spAutoFit/>
          </a:bodyPr>
          <a:lstStyle/>
          <a:p>
            <a:pPr algn="ctr"/>
            <a:r>
              <a:rPr lang="en-US" sz="2800" dirty="0">
                <a:solidFill>
                  <a:srgbClr val="FF0000"/>
                </a:solidFill>
                <a:latin typeface="Century Gothic" panose="020B0502020202020204" pitchFamily="34" charset="0"/>
              </a:rPr>
              <a:t>Glutamate Toxicity</a:t>
            </a:r>
          </a:p>
        </p:txBody>
      </p:sp>
      <p:sp>
        <p:nvSpPr>
          <p:cNvPr id="13" name="TextBox 12">
            <a:extLst>
              <a:ext uri="{FF2B5EF4-FFF2-40B4-BE49-F238E27FC236}">
                <a16:creationId xmlns:a16="http://schemas.microsoft.com/office/drawing/2014/main" id="{C130DBE6-865A-46A7-9AE3-928C7C87E021}"/>
              </a:ext>
            </a:extLst>
          </p:cNvPr>
          <p:cNvSpPr txBox="1"/>
          <p:nvPr/>
        </p:nvSpPr>
        <p:spPr>
          <a:xfrm>
            <a:off x="5374876" y="5679955"/>
            <a:ext cx="6509547" cy="1015663"/>
          </a:xfrm>
          <a:prstGeom prst="rect">
            <a:avLst/>
          </a:prstGeom>
          <a:noFill/>
        </p:spPr>
        <p:txBody>
          <a:bodyPr wrap="square" rtlCol="0">
            <a:spAutoFit/>
          </a:bodyPr>
          <a:lstStyle/>
          <a:p>
            <a:pPr algn="ctr"/>
            <a:r>
              <a:rPr lang="en-US" sz="2000" dirty="0">
                <a:solidFill>
                  <a:srgbClr val="FF0000"/>
                </a:solidFill>
                <a:latin typeface="Century Gothic" panose="020B0502020202020204" pitchFamily="34" charset="0"/>
              </a:rPr>
              <a:t>High intracellular [Ca</a:t>
            </a:r>
            <a:r>
              <a:rPr lang="en-US" sz="2000" baseline="30000" dirty="0">
                <a:solidFill>
                  <a:srgbClr val="FF0000"/>
                </a:solidFill>
                <a:latin typeface="Century Gothic" panose="020B0502020202020204" pitchFamily="34" charset="0"/>
              </a:rPr>
              <a:t>2+</a:t>
            </a:r>
            <a:r>
              <a:rPr lang="en-US" sz="2000" dirty="0">
                <a:solidFill>
                  <a:srgbClr val="FF0000"/>
                </a:solidFill>
                <a:latin typeface="Century Gothic" panose="020B0502020202020204" pitchFamily="34" charset="0"/>
              </a:rPr>
              <a:t>] can activate Ca</a:t>
            </a:r>
            <a:r>
              <a:rPr lang="en-US" sz="2000" baseline="30000" dirty="0">
                <a:solidFill>
                  <a:srgbClr val="FF0000"/>
                </a:solidFill>
                <a:latin typeface="Century Gothic" panose="020B0502020202020204" pitchFamily="34" charset="0"/>
              </a:rPr>
              <a:t>2+</a:t>
            </a:r>
            <a:r>
              <a:rPr lang="en-US" sz="2000" dirty="0">
                <a:solidFill>
                  <a:srgbClr val="FF0000"/>
                </a:solidFill>
                <a:latin typeface="Century Gothic" panose="020B0502020202020204" pitchFamily="34" charset="0"/>
              </a:rPr>
              <a:t>-dependent proteases &amp; phospholipases that produce excessive toxic free radicals!</a:t>
            </a:r>
          </a:p>
        </p:txBody>
      </p:sp>
    </p:spTree>
    <p:extLst>
      <p:ext uri="{BB962C8B-B14F-4D97-AF65-F5344CB8AC3E}">
        <p14:creationId xmlns:p14="http://schemas.microsoft.com/office/powerpoint/2010/main" val="293116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ssolve">
                                      <p:cBhvr>
                                        <p:cTn id="7" dur="3000"/>
                                        <p:tgtEl>
                                          <p:spTgt spid="30722"/>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0"/>
                                        <p:tgtEl>
                                          <p:spTgt spid="12"/>
                                        </p:tgtEl>
                                      </p:cBhvr>
                                    </p:animEffect>
                                    <p:anim calcmode="lin" valueType="num">
                                      <p:cBhvr>
                                        <p:cTn id="11" dur="5000" fill="hold"/>
                                        <p:tgtEl>
                                          <p:spTgt spid="12"/>
                                        </p:tgtEl>
                                        <p:attrNameLst>
                                          <p:attrName>style.rotation</p:attrName>
                                        </p:attrNameLst>
                                      </p:cBhvr>
                                      <p:tavLst>
                                        <p:tav tm="0">
                                          <p:val>
                                            <p:fltVal val="720"/>
                                          </p:val>
                                        </p:tav>
                                        <p:tav tm="100000">
                                          <p:val>
                                            <p:fltVal val="0"/>
                                          </p:val>
                                        </p:tav>
                                      </p:tavLst>
                                    </p:anim>
                                    <p:anim calcmode="lin" valueType="num">
                                      <p:cBhvr>
                                        <p:cTn id="12" dur="5000" fill="hold"/>
                                        <p:tgtEl>
                                          <p:spTgt spid="12"/>
                                        </p:tgtEl>
                                        <p:attrNameLst>
                                          <p:attrName>ppt_h</p:attrName>
                                        </p:attrNameLst>
                                      </p:cBhvr>
                                      <p:tavLst>
                                        <p:tav tm="0">
                                          <p:val>
                                            <p:fltVal val="0"/>
                                          </p:val>
                                        </p:tav>
                                        <p:tav tm="100000">
                                          <p:val>
                                            <p:strVal val="#ppt_h"/>
                                          </p:val>
                                        </p:tav>
                                      </p:tavLst>
                                    </p:anim>
                                    <p:anim calcmode="lin" valueType="num">
                                      <p:cBhvr>
                                        <p:cTn id="13" dur="50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5191F8-27A0-469A-A640-E91E0EAF6E38}"/>
              </a:ext>
            </a:extLst>
          </p:cNvPr>
          <p:cNvSpPr txBox="1"/>
          <p:nvPr/>
        </p:nvSpPr>
        <p:spPr>
          <a:xfrm>
            <a:off x="1853514" y="443527"/>
            <a:ext cx="8257390"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Structure</a:t>
            </a:r>
          </a:p>
        </p:txBody>
      </p:sp>
      <p:pic>
        <p:nvPicPr>
          <p:cNvPr id="4" name="Picture 3">
            <a:extLst>
              <a:ext uri="{FF2B5EF4-FFF2-40B4-BE49-F238E27FC236}">
                <a16:creationId xmlns:a16="http://schemas.microsoft.com/office/drawing/2014/main" id="{D6497668-6942-4BF9-9661-E515E592D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384" y="1229701"/>
            <a:ext cx="7241232" cy="5428273"/>
          </a:xfrm>
          <a:prstGeom prst="rect">
            <a:avLst/>
          </a:prstGeom>
        </p:spPr>
      </p:pic>
      <p:grpSp>
        <p:nvGrpSpPr>
          <p:cNvPr id="7" name="Group 6">
            <a:extLst>
              <a:ext uri="{FF2B5EF4-FFF2-40B4-BE49-F238E27FC236}">
                <a16:creationId xmlns:a16="http://schemas.microsoft.com/office/drawing/2014/main" id="{8BB3B07B-20D7-42B2-8A86-3C325C6F15A4}"/>
              </a:ext>
            </a:extLst>
          </p:cNvPr>
          <p:cNvGrpSpPr/>
          <p:nvPr/>
        </p:nvGrpSpPr>
        <p:grpSpPr>
          <a:xfrm>
            <a:off x="3971924" y="1229701"/>
            <a:ext cx="6543676" cy="5562735"/>
            <a:chOff x="3971924" y="1229701"/>
            <a:chExt cx="6543676" cy="5562735"/>
          </a:xfrm>
        </p:grpSpPr>
        <p:sp>
          <p:nvSpPr>
            <p:cNvPr id="5" name="Rectangle 4">
              <a:extLst>
                <a:ext uri="{FF2B5EF4-FFF2-40B4-BE49-F238E27FC236}">
                  <a16:creationId xmlns:a16="http://schemas.microsoft.com/office/drawing/2014/main" id="{5BDB74D3-E81B-4D4C-9D30-1322C09FC989}"/>
                </a:ext>
              </a:extLst>
            </p:cNvPr>
            <p:cNvSpPr/>
            <p:nvPr/>
          </p:nvSpPr>
          <p:spPr>
            <a:xfrm>
              <a:off x="5124450" y="1229701"/>
              <a:ext cx="5391150" cy="542827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1483881-9D3F-4AAD-9F89-033AA2C11E4D}"/>
                </a:ext>
              </a:extLst>
            </p:cNvPr>
            <p:cNvSpPr/>
            <p:nvPr/>
          </p:nvSpPr>
          <p:spPr>
            <a:xfrm>
              <a:off x="3971924" y="4514850"/>
              <a:ext cx="1152525" cy="227758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300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5191F8-27A0-469A-A640-E91E0EAF6E38}"/>
              </a:ext>
            </a:extLst>
          </p:cNvPr>
          <p:cNvSpPr txBox="1"/>
          <p:nvPr/>
        </p:nvSpPr>
        <p:spPr>
          <a:xfrm>
            <a:off x="1853514" y="443527"/>
            <a:ext cx="8257390"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Structure</a:t>
            </a:r>
          </a:p>
        </p:txBody>
      </p:sp>
      <p:pic>
        <p:nvPicPr>
          <p:cNvPr id="4" name="Picture 3">
            <a:extLst>
              <a:ext uri="{FF2B5EF4-FFF2-40B4-BE49-F238E27FC236}">
                <a16:creationId xmlns:a16="http://schemas.microsoft.com/office/drawing/2014/main" id="{D6497668-6942-4BF9-9661-E515E592D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384" y="1229701"/>
            <a:ext cx="7241232" cy="5428273"/>
          </a:xfrm>
          <a:prstGeom prst="rect">
            <a:avLst/>
          </a:prstGeom>
        </p:spPr>
      </p:pic>
      <p:grpSp>
        <p:nvGrpSpPr>
          <p:cNvPr id="3" name="Group 2">
            <a:extLst>
              <a:ext uri="{FF2B5EF4-FFF2-40B4-BE49-F238E27FC236}">
                <a16:creationId xmlns:a16="http://schemas.microsoft.com/office/drawing/2014/main" id="{8696F9BA-43A2-45E1-A33B-5E9FF89BF3B4}"/>
              </a:ext>
            </a:extLst>
          </p:cNvPr>
          <p:cNvGrpSpPr/>
          <p:nvPr/>
        </p:nvGrpSpPr>
        <p:grpSpPr>
          <a:xfrm>
            <a:off x="5124450" y="1229701"/>
            <a:ext cx="5391150" cy="5537391"/>
            <a:chOff x="5124450" y="1229701"/>
            <a:chExt cx="5391150" cy="5537391"/>
          </a:xfrm>
        </p:grpSpPr>
        <p:sp>
          <p:nvSpPr>
            <p:cNvPr id="5" name="Rectangle 4">
              <a:extLst>
                <a:ext uri="{FF2B5EF4-FFF2-40B4-BE49-F238E27FC236}">
                  <a16:creationId xmlns:a16="http://schemas.microsoft.com/office/drawing/2014/main" id="{5BDB74D3-E81B-4D4C-9D30-1322C09FC989}"/>
                </a:ext>
              </a:extLst>
            </p:cNvPr>
            <p:cNvSpPr/>
            <p:nvPr/>
          </p:nvSpPr>
          <p:spPr>
            <a:xfrm>
              <a:off x="5124450" y="1229701"/>
              <a:ext cx="5391150" cy="328514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1483881-9D3F-4AAD-9F89-033AA2C11E4D}"/>
                </a:ext>
              </a:extLst>
            </p:cNvPr>
            <p:cNvSpPr/>
            <p:nvPr/>
          </p:nvSpPr>
          <p:spPr>
            <a:xfrm>
              <a:off x="6438899" y="4489506"/>
              <a:ext cx="3362326" cy="227758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22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5191F8-27A0-469A-A640-E91E0EAF6E38}"/>
              </a:ext>
            </a:extLst>
          </p:cNvPr>
          <p:cNvSpPr txBox="1"/>
          <p:nvPr/>
        </p:nvSpPr>
        <p:spPr>
          <a:xfrm>
            <a:off x="1853514" y="443527"/>
            <a:ext cx="8257390"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Structure</a:t>
            </a:r>
          </a:p>
        </p:txBody>
      </p:sp>
      <p:pic>
        <p:nvPicPr>
          <p:cNvPr id="4" name="Picture 3">
            <a:extLst>
              <a:ext uri="{FF2B5EF4-FFF2-40B4-BE49-F238E27FC236}">
                <a16:creationId xmlns:a16="http://schemas.microsoft.com/office/drawing/2014/main" id="{D6497668-6942-4BF9-9661-E515E592D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384" y="1229701"/>
            <a:ext cx="7241232" cy="5428273"/>
          </a:xfrm>
          <a:prstGeom prst="rect">
            <a:avLst/>
          </a:prstGeom>
        </p:spPr>
      </p:pic>
      <p:grpSp>
        <p:nvGrpSpPr>
          <p:cNvPr id="7" name="Group 6">
            <a:extLst>
              <a:ext uri="{FF2B5EF4-FFF2-40B4-BE49-F238E27FC236}">
                <a16:creationId xmlns:a16="http://schemas.microsoft.com/office/drawing/2014/main" id="{133E2352-3E31-4412-909B-65C57006E397}"/>
              </a:ext>
            </a:extLst>
          </p:cNvPr>
          <p:cNvGrpSpPr/>
          <p:nvPr/>
        </p:nvGrpSpPr>
        <p:grpSpPr>
          <a:xfrm>
            <a:off x="7772400" y="1229701"/>
            <a:ext cx="2743200" cy="5537391"/>
            <a:chOff x="7772400" y="1229701"/>
            <a:chExt cx="2743200" cy="5537391"/>
          </a:xfrm>
        </p:grpSpPr>
        <p:sp>
          <p:nvSpPr>
            <p:cNvPr id="5" name="Rectangle 4">
              <a:extLst>
                <a:ext uri="{FF2B5EF4-FFF2-40B4-BE49-F238E27FC236}">
                  <a16:creationId xmlns:a16="http://schemas.microsoft.com/office/drawing/2014/main" id="{5BDB74D3-E81B-4D4C-9D30-1322C09FC989}"/>
                </a:ext>
              </a:extLst>
            </p:cNvPr>
            <p:cNvSpPr/>
            <p:nvPr/>
          </p:nvSpPr>
          <p:spPr>
            <a:xfrm>
              <a:off x="7772400" y="1229701"/>
              <a:ext cx="2743200" cy="328514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1483881-9D3F-4AAD-9F89-033AA2C11E4D}"/>
                </a:ext>
              </a:extLst>
            </p:cNvPr>
            <p:cNvSpPr/>
            <p:nvPr/>
          </p:nvSpPr>
          <p:spPr>
            <a:xfrm>
              <a:off x="7896225" y="4489506"/>
              <a:ext cx="1905000" cy="227758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071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5191F8-27A0-469A-A640-E91E0EAF6E38}"/>
              </a:ext>
            </a:extLst>
          </p:cNvPr>
          <p:cNvSpPr txBox="1"/>
          <p:nvPr/>
        </p:nvSpPr>
        <p:spPr>
          <a:xfrm>
            <a:off x="1853514" y="443527"/>
            <a:ext cx="8257390"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Structure</a:t>
            </a:r>
          </a:p>
        </p:txBody>
      </p:sp>
      <p:pic>
        <p:nvPicPr>
          <p:cNvPr id="4" name="Picture 3">
            <a:extLst>
              <a:ext uri="{FF2B5EF4-FFF2-40B4-BE49-F238E27FC236}">
                <a16:creationId xmlns:a16="http://schemas.microsoft.com/office/drawing/2014/main" id="{D6497668-6942-4BF9-9661-E515E592D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384" y="1229701"/>
            <a:ext cx="7241232" cy="5428273"/>
          </a:xfrm>
          <a:prstGeom prst="rect">
            <a:avLst/>
          </a:prstGeom>
        </p:spPr>
      </p:pic>
    </p:spTree>
    <p:extLst>
      <p:ext uri="{BB962C8B-B14F-4D97-AF65-F5344CB8AC3E}">
        <p14:creationId xmlns:p14="http://schemas.microsoft.com/office/powerpoint/2010/main" val="310327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5191F8-27A0-469A-A640-E91E0EAF6E38}"/>
              </a:ext>
            </a:extLst>
          </p:cNvPr>
          <p:cNvSpPr txBox="1"/>
          <p:nvPr/>
        </p:nvSpPr>
        <p:spPr>
          <a:xfrm>
            <a:off x="1853514" y="443527"/>
            <a:ext cx="8257390"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Structure</a:t>
            </a:r>
          </a:p>
        </p:txBody>
      </p:sp>
      <p:grpSp>
        <p:nvGrpSpPr>
          <p:cNvPr id="6" name="Group 5">
            <a:extLst>
              <a:ext uri="{FF2B5EF4-FFF2-40B4-BE49-F238E27FC236}">
                <a16:creationId xmlns:a16="http://schemas.microsoft.com/office/drawing/2014/main" id="{1BB0879B-C9F1-438D-821C-03499AC06DE0}"/>
              </a:ext>
            </a:extLst>
          </p:cNvPr>
          <p:cNvGrpSpPr/>
          <p:nvPr/>
        </p:nvGrpSpPr>
        <p:grpSpPr>
          <a:xfrm>
            <a:off x="5099222" y="1229701"/>
            <a:ext cx="3146854" cy="5428273"/>
            <a:chOff x="5099222" y="1229701"/>
            <a:chExt cx="3146854" cy="5428273"/>
          </a:xfrm>
        </p:grpSpPr>
        <p:pic>
          <p:nvPicPr>
            <p:cNvPr id="4" name="Picture 3">
              <a:extLst>
                <a:ext uri="{FF2B5EF4-FFF2-40B4-BE49-F238E27FC236}">
                  <a16:creationId xmlns:a16="http://schemas.microsoft.com/office/drawing/2014/main" id="{D6497668-6942-4BF9-9661-E515E592D84B}"/>
                </a:ext>
              </a:extLst>
            </p:cNvPr>
            <p:cNvPicPr>
              <a:picLocks noChangeAspect="1"/>
            </p:cNvPicPr>
            <p:nvPr/>
          </p:nvPicPr>
          <p:blipFill rotWithShape="1">
            <a:blip r:embed="rId3">
              <a:extLst>
                <a:ext uri="{28A0092B-C50C-407E-A947-70E740481C1C}">
                  <a14:useLocalDpi xmlns:a14="http://schemas.microsoft.com/office/drawing/2010/main" val="0"/>
                </a:ext>
              </a:extLst>
            </a:blip>
            <a:srcRect l="38688" r="23691"/>
            <a:stretch/>
          </p:blipFill>
          <p:spPr>
            <a:xfrm>
              <a:off x="5276850" y="1229701"/>
              <a:ext cx="2724150" cy="5428273"/>
            </a:xfrm>
            <a:prstGeom prst="rect">
              <a:avLst/>
            </a:prstGeom>
          </p:spPr>
        </p:pic>
        <p:sp>
          <p:nvSpPr>
            <p:cNvPr id="3" name="Rectangle 2">
              <a:extLst>
                <a:ext uri="{FF2B5EF4-FFF2-40B4-BE49-F238E27FC236}">
                  <a16:creationId xmlns:a16="http://schemas.microsoft.com/office/drawing/2014/main" id="{FC118314-C4F7-44C0-8C85-5E289D811252}"/>
                </a:ext>
              </a:extLst>
            </p:cNvPr>
            <p:cNvSpPr/>
            <p:nvPr/>
          </p:nvSpPr>
          <p:spPr>
            <a:xfrm>
              <a:off x="5099222" y="4621429"/>
              <a:ext cx="1334529" cy="20100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7F55EA1-99FA-4A15-AB81-4F93C925CC03}"/>
                </a:ext>
              </a:extLst>
            </p:cNvPr>
            <p:cNvSpPr/>
            <p:nvPr/>
          </p:nvSpPr>
          <p:spPr>
            <a:xfrm>
              <a:off x="7751805" y="1351005"/>
              <a:ext cx="494271" cy="420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005A825-970D-442B-9390-47229B66BB8B}"/>
              </a:ext>
            </a:extLst>
          </p:cNvPr>
          <p:cNvSpPr txBox="1"/>
          <p:nvPr/>
        </p:nvSpPr>
        <p:spPr>
          <a:xfrm>
            <a:off x="1675315" y="1495205"/>
            <a:ext cx="1552112" cy="461665"/>
          </a:xfrm>
          <a:prstGeom prst="rect">
            <a:avLst/>
          </a:prstGeom>
          <a:noFill/>
        </p:spPr>
        <p:txBody>
          <a:bodyPr wrap="square" rtlCol="0">
            <a:spAutoFit/>
          </a:bodyPr>
          <a:lstStyle/>
          <a:p>
            <a:r>
              <a:rPr lang="en-US" sz="2400" u="sng" dirty="0">
                <a:latin typeface="Century Gothic" panose="020B0502020202020204" pitchFamily="34" charset="0"/>
              </a:rPr>
              <a:t>Structure</a:t>
            </a:r>
          </a:p>
        </p:txBody>
      </p:sp>
      <p:grpSp>
        <p:nvGrpSpPr>
          <p:cNvPr id="8" name="Group 7">
            <a:extLst>
              <a:ext uri="{FF2B5EF4-FFF2-40B4-BE49-F238E27FC236}">
                <a16:creationId xmlns:a16="http://schemas.microsoft.com/office/drawing/2014/main" id="{891322D6-D9F5-4ABE-BACD-6BD0DC3BDA67}"/>
              </a:ext>
            </a:extLst>
          </p:cNvPr>
          <p:cNvGrpSpPr/>
          <p:nvPr/>
        </p:nvGrpSpPr>
        <p:grpSpPr>
          <a:xfrm>
            <a:off x="494145" y="1983071"/>
            <a:ext cx="5068713" cy="707886"/>
            <a:chOff x="294120" y="1983071"/>
            <a:chExt cx="5068713" cy="707886"/>
          </a:xfrm>
        </p:grpSpPr>
        <p:sp>
          <p:nvSpPr>
            <p:cNvPr id="9" name="Oval 8">
              <a:extLst>
                <a:ext uri="{FF2B5EF4-FFF2-40B4-BE49-F238E27FC236}">
                  <a16:creationId xmlns:a16="http://schemas.microsoft.com/office/drawing/2014/main" id="{1CB4B765-01B8-4533-9F45-01BBCB0806E4}"/>
                </a:ext>
              </a:extLst>
            </p:cNvPr>
            <p:cNvSpPr/>
            <p:nvPr/>
          </p:nvSpPr>
          <p:spPr>
            <a:xfrm>
              <a:off x="294120" y="2077474"/>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BB8E8FD-F5D1-4420-8229-256E16B77B70}"/>
                </a:ext>
              </a:extLst>
            </p:cNvPr>
            <p:cNvSpPr txBox="1"/>
            <p:nvPr/>
          </p:nvSpPr>
          <p:spPr>
            <a:xfrm>
              <a:off x="518985" y="1983071"/>
              <a:ext cx="4843848" cy="707886"/>
            </a:xfrm>
            <a:prstGeom prst="rect">
              <a:avLst/>
            </a:prstGeom>
            <a:noFill/>
          </p:spPr>
          <p:txBody>
            <a:bodyPr wrap="square" rtlCol="0">
              <a:spAutoFit/>
            </a:bodyPr>
            <a:lstStyle/>
            <a:p>
              <a:r>
                <a:rPr lang="en-US" sz="2000" dirty="0">
                  <a:latin typeface="Century Gothic" panose="020B0502020202020204" pitchFamily="34" charset="0"/>
                </a:rPr>
                <a:t>Tetrameric proteins: 4 subunits arranged around  central pore.</a:t>
              </a:r>
            </a:p>
          </p:txBody>
        </p:sp>
      </p:grpSp>
      <p:grpSp>
        <p:nvGrpSpPr>
          <p:cNvPr id="14" name="Group 13">
            <a:extLst>
              <a:ext uri="{FF2B5EF4-FFF2-40B4-BE49-F238E27FC236}">
                <a16:creationId xmlns:a16="http://schemas.microsoft.com/office/drawing/2014/main" id="{3CBD92DE-4244-4703-A848-AC74A4E9B2D2}"/>
              </a:ext>
            </a:extLst>
          </p:cNvPr>
          <p:cNvGrpSpPr/>
          <p:nvPr/>
        </p:nvGrpSpPr>
        <p:grpSpPr>
          <a:xfrm>
            <a:off x="875177" y="2743331"/>
            <a:ext cx="4520377" cy="584775"/>
            <a:chOff x="710646" y="3114557"/>
            <a:chExt cx="4520377" cy="584775"/>
          </a:xfrm>
        </p:grpSpPr>
        <p:sp>
          <p:nvSpPr>
            <p:cNvPr id="15" name="TextBox 14">
              <a:extLst>
                <a:ext uri="{FF2B5EF4-FFF2-40B4-BE49-F238E27FC236}">
                  <a16:creationId xmlns:a16="http://schemas.microsoft.com/office/drawing/2014/main" id="{7050B79B-B437-40FF-9499-1DBC0C6AF3AE}"/>
                </a:ext>
              </a:extLst>
            </p:cNvPr>
            <p:cNvSpPr txBox="1"/>
            <p:nvPr/>
          </p:nvSpPr>
          <p:spPr>
            <a:xfrm>
              <a:off x="823781" y="3114557"/>
              <a:ext cx="4407242" cy="584775"/>
            </a:xfrm>
            <a:prstGeom prst="rect">
              <a:avLst/>
            </a:prstGeom>
            <a:noFill/>
          </p:spPr>
          <p:txBody>
            <a:bodyPr wrap="square" rtlCol="0">
              <a:spAutoFit/>
            </a:bodyPr>
            <a:lstStyle/>
            <a:p>
              <a:r>
                <a:rPr lang="en-US" sz="1600" dirty="0">
                  <a:latin typeface="Century Gothic" panose="020B0502020202020204" pitchFamily="34" charset="0"/>
                </a:rPr>
                <a:t>AMPAR subunits encoded by 4 separate genes: GluA1-GluA4.</a:t>
              </a:r>
            </a:p>
          </p:txBody>
        </p:sp>
        <p:sp>
          <p:nvSpPr>
            <p:cNvPr id="16" name="Oval 15">
              <a:extLst>
                <a:ext uri="{FF2B5EF4-FFF2-40B4-BE49-F238E27FC236}">
                  <a16:creationId xmlns:a16="http://schemas.microsoft.com/office/drawing/2014/main" id="{4549D727-40A8-46D2-9C06-EE02D098B22D}"/>
                </a:ext>
              </a:extLst>
            </p:cNvPr>
            <p:cNvSpPr/>
            <p:nvPr/>
          </p:nvSpPr>
          <p:spPr>
            <a:xfrm>
              <a:off x="710646" y="322347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ADF9AAF-CBD0-4FA4-B039-7ACE63E8444C}"/>
              </a:ext>
            </a:extLst>
          </p:cNvPr>
          <p:cNvGrpSpPr/>
          <p:nvPr/>
        </p:nvGrpSpPr>
        <p:grpSpPr>
          <a:xfrm>
            <a:off x="875177" y="4408324"/>
            <a:ext cx="4520377" cy="1077218"/>
            <a:chOff x="710646" y="3403342"/>
            <a:chExt cx="4520377" cy="1077218"/>
          </a:xfrm>
        </p:grpSpPr>
        <p:sp>
          <p:nvSpPr>
            <p:cNvPr id="18" name="TextBox 17">
              <a:extLst>
                <a:ext uri="{FF2B5EF4-FFF2-40B4-BE49-F238E27FC236}">
                  <a16:creationId xmlns:a16="http://schemas.microsoft.com/office/drawing/2014/main" id="{F63C5CA5-F130-4488-BE2C-6F64D023F06C}"/>
                </a:ext>
              </a:extLst>
            </p:cNvPr>
            <p:cNvSpPr txBox="1"/>
            <p:nvPr/>
          </p:nvSpPr>
          <p:spPr>
            <a:xfrm>
              <a:off x="823781" y="3403342"/>
              <a:ext cx="4407242" cy="1077218"/>
            </a:xfrm>
            <a:prstGeom prst="rect">
              <a:avLst/>
            </a:prstGeom>
            <a:noFill/>
          </p:spPr>
          <p:txBody>
            <a:bodyPr wrap="square" rtlCol="0">
              <a:spAutoFit/>
            </a:bodyPr>
            <a:lstStyle/>
            <a:p>
              <a:r>
                <a:rPr lang="en-US" sz="1600" dirty="0">
                  <a:latin typeface="Century Gothic" panose="020B0502020202020204" pitchFamily="34" charset="0"/>
                </a:rPr>
                <a:t>NMDARs are encoded by a family of 5 different genes: GluN1 &amp; GluN2A-D. Each NMDAR contains 2 GLuN1 subunits and 2 of the GluN2 subunits</a:t>
              </a:r>
            </a:p>
          </p:txBody>
        </p:sp>
        <p:sp>
          <p:nvSpPr>
            <p:cNvPr id="19" name="Oval 18">
              <a:extLst>
                <a:ext uri="{FF2B5EF4-FFF2-40B4-BE49-F238E27FC236}">
                  <a16:creationId xmlns:a16="http://schemas.microsoft.com/office/drawing/2014/main" id="{743187CD-60EE-459B-B656-7E463445D556}"/>
                </a:ext>
              </a:extLst>
            </p:cNvPr>
            <p:cNvSpPr/>
            <p:nvPr/>
          </p:nvSpPr>
          <p:spPr>
            <a:xfrm>
              <a:off x="710646" y="3502348"/>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CBABD545-D373-4FA7-803F-9A0326304235}"/>
              </a:ext>
            </a:extLst>
          </p:cNvPr>
          <p:cNvGrpSpPr/>
          <p:nvPr/>
        </p:nvGrpSpPr>
        <p:grpSpPr>
          <a:xfrm>
            <a:off x="875177" y="3320983"/>
            <a:ext cx="4520377" cy="584775"/>
            <a:chOff x="710646" y="3114557"/>
            <a:chExt cx="4520377" cy="584775"/>
          </a:xfrm>
        </p:grpSpPr>
        <p:sp>
          <p:nvSpPr>
            <p:cNvPr id="21" name="TextBox 20">
              <a:extLst>
                <a:ext uri="{FF2B5EF4-FFF2-40B4-BE49-F238E27FC236}">
                  <a16:creationId xmlns:a16="http://schemas.microsoft.com/office/drawing/2014/main" id="{B17B5D90-3266-48EA-9E9B-49E6211CACF3}"/>
                </a:ext>
              </a:extLst>
            </p:cNvPr>
            <p:cNvSpPr txBox="1"/>
            <p:nvPr/>
          </p:nvSpPr>
          <p:spPr>
            <a:xfrm>
              <a:off x="823781" y="3114557"/>
              <a:ext cx="4407242" cy="584775"/>
            </a:xfrm>
            <a:prstGeom prst="rect">
              <a:avLst/>
            </a:prstGeom>
            <a:noFill/>
          </p:spPr>
          <p:txBody>
            <a:bodyPr wrap="square" rtlCol="0">
              <a:spAutoFit/>
            </a:bodyPr>
            <a:lstStyle/>
            <a:p>
              <a:r>
                <a:rPr lang="en-US" sz="1600" dirty="0">
                  <a:latin typeface="Century Gothic" panose="020B0502020202020204" pitchFamily="34" charset="0"/>
                </a:rPr>
                <a:t>KAR subunits encoded by 5 separate genes: GluK1-GluK5.</a:t>
              </a:r>
            </a:p>
          </p:txBody>
        </p:sp>
        <p:sp>
          <p:nvSpPr>
            <p:cNvPr id="22" name="Oval 21">
              <a:extLst>
                <a:ext uri="{FF2B5EF4-FFF2-40B4-BE49-F238E27FC236}">
                  <a16:creationId xmlns:a16="http://schemas.microsoft.com/office/drawing/2014/main" id="{9F2BDC08-0841-4E53-9CF3-A83B701B7510}"/>
                </a:ext>
              </a:extLst>
            </p:cNvPr>
            <p:cNvSpPr/>
            <p:nvPr/>
          </p:nvSpPr>
          <p:spPr>
            <a:xfrm>
              <a:off x="710646" y="322347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29A16CC7-97B9-46A5-936A-37319EDAA648}"/>
              </a:ext>
            </a:extLst>
          </p:cNvPr>
          <p:cNvGrpSpPr/>
          <p:nvPr/>
        </p:nvGrpSpPr>
        <p:grpSpPr>
          <a:xfrm>
            <a:off x="875177" y="3976236"/>
            <a:ext cx="4520377" cy="338554"/>
            <a:chOff x="710646" y="3114557"/>
            <a:chExt cx="4520377" cy="338554"/>
          </a:xfrm>
        </p:grpSpPr>
        <p:sp>
          <p:nvSpPr>
            <p:cNvPr id="24" name="TextBox 23">
              <a:extLst>
                <a:ext uri="{FF2B5EF4-FFF2-40B4-BE49-F238E27FC236}">
                  <a16:creationId xmlns:a16="http://schemas.microsoft.com/office/drawing/2014/main" id="{0BD4109D-8068-43E3-BB26-8C09B7E4BC8A}"/>
                </a:ext>
              </a:extLst>
            </p:cNvPr>
            <p:cNvSpPr txBox="1"/>
            <p:nvPr/>
          </p:nvSpPr>
          <p:spPr>
            <a:xfrm>
              <a:off x="823781" y="3114557"/>
              <a:ext cx="4407242" cy="338554"/>
            </a:xfrm>
            <a:prstGeom prst="rect">
              <a:avLst/>
            </a:prstGeom>
            <a:noFill/>
          </p:spPr>
          <p:txBody>
            <a:bodyPr wrap="square" rtlCol="0">
              <a:spAutoFit/>
            </a:bodyPr>
            <a:lstStyle/>
            <a:p>
              <a:r>
                <a:rPr lang="en-US" sz="1600" dirty="0">
                  <a:latin typeface="Century Gothic" panose="020B0502020202020204" pitchFamily="34" charset="0"/>
                </a:rPr>
                <a:t>Most AMPARs &amp; KARs are </a:t>
              </a:r>
              <a:r>
                <a:rPr lang="en-US" sz="1600" dirty="0" err="1">
                  <a:latin typeface="Century Gothic" panose="020B0502020202020204" pitchFamily="34" charset="0"/>
                </a:rPr>
                <a:t>heteromers</a:t>
              </a:r>
              <a:r>
                <a:rPr lang="en-US" sz="1600" dirty="0">
                  <a:latin typeface="Century Gothic" panose="020B0502020202020204" pitchFamily="34" charset="0"/>
                </a:rPr>
                <a:t>.</a:t>
              </a:r>
            </a:p>
          </p:txBody>
        </p:sp>
        <p:sp>
          <p:nvSpPr>
            <p:cNvPr id="25" name="Oval 24">
              <a:extLst>
                <a:ext uri="{FF2B5EF4-FFF2-40B4-BE49-F238E27FC236}">
                  <a16:creationId xmlns:a16="http://schemas.microsoft.com/office/drawing/2014/main" id="{7D675D87-0A38-4034-8080-68F8E121661F}"/>
                </a:ext>
              </a:extLst>
            </p:cNvPr>
            <p:cNvSpPr/>
            <p:nvPr/>
          </p:nvSpPr>
          <p:spPr>
            <a:xfrm>
              <a:off x="710646" y="322347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82695CDF-B45F-4BBF-A758-50E9281D87F2}"/>
              </a:ext>
            </a:extLst>
          </p:cNvPr>
          <p:cNvSpPr/>
          <p:nvPr/>
        </p:nvSpPr>
        <p:spPr>
          <a:xfrm>
            <a:off x="7751805" y="2457450"/>
            <a:ext cx="982620" cy="15187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9FC7873-3EAF-4548-9594-A805E8D2C0F9}"/>
              </a:ext>
            </a:extLst>
          </p:cNvPr>
          <p:cNvPicPr>
            <a:picLocks noChangeAspect="1"/>
          </p:cNvPicPr>
          <p:nvPr/>
        </p:nvPicPr>
        <p:blipFill rotWithShape="1">
          <a:blip r:embed="rId4">
            <a:extLst>
              <a:ext uri="{28A0092B-C50C-407E-A947-70E740481C1C}">
                <a14:useLocalDpi xmlns:a14="http://schemas.microsoft.com/office/drawing/2010/main" val="0"/>
              </a:ext>
            </a:extLst>
          </a:blip>
          <a:srcRect r="39502"/>
          <a:stretch/>
        </p:blipFill>
        <p:spPr>
          <a:xfrm>
            <a:off x="8243115" y="1495205"/>
            <a:ext cx="3329760" cy="2913119"/>
          </a:xfrm>
          <a:prstGeom prst="rect">
            <a:avLst/>
          </a:prstGeom>
        </p:spPr>
      </p:pic>
      <p:pic>
        <p:nvPicPr>
          <p:cNvPr id="32" name="Picture 31">
            <a:extLst>
              <a:ext uri="{FF2B5EF4-FFF2-40B4-BE49-F238E27FC236}">
                <a16:creationId xmlns:a16="http://schemas.microsoft.com/office/drawing/2014/main" id="{275EDD82-3339-40DD-B8E3-DBFE040C4A27}"/>
              </a:ext>
            </a:extLst>
          </p:cNvPr>
          <p:cNvPicPr>
            <a:picLocks noChangeAspect="1"/>
          </p:cNvPicPr>
          <p:nvPr/>
        </p:nvPicPr>
        <p:blipFill rotWithShape="1">
          <a:blip r:embed="rId4">
            <a:extLst>
              <a:ext uri="{28A0092B-C50C-407E-A947-70E740481C1C}">
                <a14:useLocalDpi xmlns:a14="http://schemas.microsoft.com/office/drawing/2010/main" val="0"/>
              </a:ext>
            </a:extLst>
          </a:blip>
          <a:srcRect l="60734" b="7724"/>
          <a:stretch/>
        </p:blipFill>
        <p:spPr>
          <a:xfrm>
            <a:off x="9058275" y="4169885"/>
            <a:ext cx="2161136" cy="2688115"/>
          </a:xfrm>
          <a:prstGeom prst="rect">
            <a:avLst/>
          </a:prstGeom>
        </p:spPr>
      </p:pic>
    </p:spTree>
    <p:extLst>
      <p:ext uri="{BB962C8B-B14F-4D97-AF65-F5344CB8AC3E}">
        <p14:creationId xmlns:p14="http://schemas.microsoft.com/office/powerpoint/2010/main" val="358396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dissolv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17" name="Rectangle 16">
            <a:extLst>
              <a:ext uri="{FF2B5EF4-FFF2-40B4-BE49-F238E27FC236}">
                <a16:creationId xmlns:a16="http://schemas.microsoft.com/office/drawing/2014/main" id="{ECAE131B-5414-49A1-BD71-F742E32AA48D}"/>
              </a:ext>
            </a:extLst>
          </p:cNvPr>
          <p:cNvSpPr/>
          <p:nvPr/>
        </p:nvSpPr>
        <p:spPr>
          <a:xfrm>
            <a:off x="3232150" y="3429000"/>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FC786B-8EE6-47F2-9786-76491EF1B6A1}"/>
              </a:ext>
            </a:extLst>
          </p:cNvPr>
          <p:cNvSpPr/>
          <p:nvPr/>
        </p:nvSpPr>
        <p:spPr>
          <a:xfrm>
            <a:off x="5065346" y="3394075"/>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44AFFC-C9AA-4AA3-A310-2562AFA03C1D}"/>
              </a:ext>
            </a:extLst>
          </p:cNvPr>
          <p:cNvSpPr/>
          <p:nvPr/>
        </p:nvSpPr>
        <p:spPr>
          <a:xfrm>
            <a:off x="4593490" y="2720975"/>
            <a:ext cx="638909"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C3AAF11-CD22-459A-98FB-5ABD93CEF5B5}"/>
              </a:ext>
            </a:extLst>
          </p:cNvPr>
          <p:cNvSpPr txBox="1"/>
          <p:nvPr/>
        </p:nvSpPr>
        <p:spPr>
          <a:xfrm>
            <a:off x="2130032" y="443527"/>
            <a:ext cx="7704353"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AMPAR</a:t>
            </a:r>
          </a:p>
        </p:txBody>
      </p:sp>
    </p:spTree>
    <p:extLst>
      <p:ext uri="{BB962C8B-B14F-4D97-AF65-F5344CB8AC3E}">
        <p14:creationId xmlns:p14="http://schemas.microsoft.com/office/powerpoint/2010/main" val="269222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17" name="Rectangle 16">
            <a:extLst>
              <a:ext uri="{FF2B5EF4-FFF2-40B4-BE49-F238E27FC236}">
                <a16:creationId xmlns:a16="http://schemas.microsoft.com/office/drawing/2014/main" id="{ECAE131B-5414-49A1-BD71-F742E32AA48D}"/>
              </a:ext>
            </a:extLst>
          </p:cNvPr>
          <p:cNvSpPr/>
          <p:nvPr/>
        </p:nvSpPr>
        <p:spPr>
          <a:xfrm>
            <a:off x="3232150" y="3429000"/>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FC786B-8EE6-47F2-9786-76491EF1B6A1}"/>
              </a:ext>
            </a:extLst>
          </p:cNvPr>
          <p:cNvSpPr/>
          <p:nvPr/>
        </p:nvSpPr>
        <p:spPr>
          <a:xfrm>
            <a:off x="5065346" y="3394075"/>
            <a:ext cx="387350"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44AFFC-C9AA-4AA3-A310-2562AFA03C1D}"/>
              </a:ext>
            </a:extLst>
          </p:cNvPr>
          <p:cNvSpPr/>
          <p:nvPr/>
        </p:nvSpPr>
        <p:spPr>
          <a:xfrm>
            <a:off x="4593490" y="2720975"/>
            <a:ext cx="638909" cy="18732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C3AAF11-CD22-459A-98FB-5ABD93CEF5B5}"/>
              </a:ext>
            </a:extLst>
          </p:cNvPr>
          <p:cNvSpPr txBox="1"/>
          <p:nvPr/>
        </p:nvSpPr>
        <p:spPr>
          <a:xfrm>
            <a:off x="2130032" y="443527"/>
            <a:ext cx="7704353"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AMPAR</a:t>
            </a:r>
          </a:p>
        </p:txBody>
      </p:sp>
      <p:sp>
        <p:nvSpPr>
          <p:cNvPr id="2" name="Rectangle 1">
            <a:extLst>
              <a:ext uri="{FF2B5EF4-FFF2-40B4-BE49-F238E27FC236}">
                <a16:creationId xmlns:a16="http://schemas.microsoft.com/office/drawing/2014/main" id="{1869730F-B822-4E59-A269-D90A55813864}"/>
              </a:ext>
            </a:extLst>
          </p:cNvPr>
          <p:cNvSpPr/>
          <p:nvPr/>
        </p:nvSpPr>
        <p:spPr>
          <a:xfrm>
            <a:off x="3124200" y="2190750"/>
            <a:ext cx="2762250" cy="3171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9EDC47-2548-4F2D-A95F-91977A0A4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364" y="2720975"/>
            <a:ext cx="6826036" cy="2760897"/>
          </a:xfrm>
          <a:prstGeom prst="rect">
            <a:avLst/>
          </a:prstGeom>
        </p:spPr>
      </p:pic>
      <p:sp>
        <p:nvSpPr>
          <p:cNvPr id="11" name="TextBox 10">
            <a:extLst>
              <a:ext uri="{FF2B5EF4-FFF2-40B4-BE49-F238E27FC236}">
                <a16:creationId xmlns:a16="http://schemas.microsoft.com/office/drawing/2014/main" id="{FD226C24-3D22-467F-8677-CD8588B6CE3A}"/>
              </a:ext>
            </a:extLst>
          </p:cNvPr>
          <p:cNvSpPr txBox="1"/>
          <p:nvPr/>
        </p:nvSpPr>
        <p:spPr>
          <a:xfrm>
            <a:off x="4591903" y="1520311"/>
            <a:ext cx="4429419" cy="523220"/>
          </a:xfrm>
          <a:prstGeom prst="rect">
            <a:avLst/>
          </a:prstGeom>
          <a:noFill/>
        </p:spPr>
        <p:txBody>
          <a:bodyPr wrap="none" rtlCol="0">
            <a:spAutoFit/>
          </a:bodyPr>
          <a:lstStyle/>
          <a:p>
            <a:pPr algn="ctr"/>
            <a:r>
              <a:rPr lang="en-US" sz="2800" dirty="0">
                <a:solidFill>
                  <a:srgbClr val="0070C0"/>
                </a:solidFill>
                <a:latin typeface="Century Gothic" panose="020B0502020202020204" pitchFamily="34" charset="0"/>
              </a:rPr>
              <a:t>Most AMPAR Subunits: Q</a:t>
            </a:r>
          </a:p>
        </p:txBody>
      </p:sp>
      <p:sp>
        <p:nvSpPr>
          <p:cNvPr id="13" name="TextBox 12">
            <a:extLst>
              <a:ext uri="{FF2B5EF4-FFF2-40B4-BE49-F238E27FC236}">
                <a16:creationId xmlns:a16="http://schemas.microsoft.com/office/drawing/2014/main" id="{0F7CC27B-7EF2-4F37-9A3C-8C96DFFF53B1}"/>
              </a:ext>
            </a:extLst>
          </p:cNvPr>
          <p:cNvSpPr txBox="1"/>
          <p:nvPr/>
        </p:nvSpPr>
        <p:spPr>
          <a:xfrm>
            <a:off x="8961101" y="1520311"/>
            <a:ext cx="2414444" cy="523220"/>
          </a:xfrm>
          <a:prstGeom prst="rect">
            <a:avLst/>
          </a:prstGeom>
          <a:noFill/>
        </p:spPr>
        <p:txBody>
          <a:bodyPr wrap="none" rtlCol="0">
            <a:spAutoFit/>
          </a:bodyPr>
          <a:lstStyle/>
          <a:p>
            <a:pPr algn="ctr"/>
            <a:r>
              <a:rPr lang="en-US" sz="2800" dirty="0">
                <a:solidFill>
                  <a:srgbClr val="0070C0"/>
                </a:solidFill>
                <a:latin typeface="Century Gothic" panose="020B0502020202020204" pitchFamily="34" charset="0"/>
              </a:rPr>
              <a:t>(uncharged)</a:t>
            </a:r>
          </a:p>
        </p:txBody>
      </p:sp>
      <p:sp>
        <p:nvSpPr>
          <p:cNvPr id="14" name="TextBox 13">
            <a:extLst>
              <a:ext uri="{FF2B5EF4-FFF2-40B4-BE49-F238E27FC236}">
                <a16:creationId xmlns:a16="http://schemas.microsoft.com/office/drawing/2014/main" id="{74B674A2-D803-41E0-A416-CD38BC261F73}"/>
              </a:ext>
            </a:extLst>
          </p:cNvPr>
          <p:cNvSpPr txBox="1"/>
          <p:nvPr/>
        </p:nvSpPr>
        <p:spPr>
          <a:xfrm>
            <a:off x="5764808" y="2022081"/>
            <a:ext cx="2725426" cy="523220"/>
          </a:xfrm>
          <a:prstGeom prst="rect">
            <a:avLst/>
          </a:prstGeom>
          <a:noFill/>
        </p:spPr>
        <p:txBody>
          <a:bodyPr wrap="none" rtlCol="0">
            <a:spAutoFit/>
          </a:bodyPr>
          <a:lstStyle/>
          <a:p>
            <a:pPr algn="ctr"/>
            <a:r>
              <a:rPr lang="en-US" sz="2800" dirty="0">
                <a:solidFill>
                  <a:schemeClr val="accent4">
                    <a:lumMod val="75000"/>
                  </a:schemeClr>
                </a:solidFill>
                <a:latin typeface="Century Gothic" panose="020B0502020202020204" pitchFamily="34" charset="0"/>
              </a:rPr>
              <a:t>GluA2: Subunit</a:t>
            </a:r>
          </a:p>
        </p:txBody>
      </p:sp>
      <p:sp>
        <p:nvSpPr>
          <p:cNvPr id="15" name="TextBox 14">
            <a:extLst>
              <a:ext uri="{FF2B5EF4-FFF2-40B4-BE49-F238E27FC236}">
                <a16:creationId xmlns:a16="http://schemas.microsoft.com/office/drawing/2014/main" id="{683BD353-5A1D-48B1-A1B2-E48CF0023A5F}"/>
              </a:ext>
            </a:extLst>
          </p:cNvPr>
          <p:cNvSpPr txBox="1"/>
          <p:nvPr/>
        </p:nvSpPr>
        <p:spPr>
          <a:xfrm>
            <a:off x="8399928" y="2022081"/>
            <a:ext cx="1976823" cy="523220"/>
          </a:xfrm>
          <a:prstGeom prst="rect">
            <a:avLst/>
          </a:prstGeom>
          <a:noFill/>
        </p:spPr>
        <p:txBody>
          <a:bodyPr wrap="none" rtlCol="0">
            <a:spAutoFit/>
          </a:bodyPr>
          <a:lstStyle/>
          <a:p>
            <a:pPr algn="ctr"/>
            <a:r>
              <a:rPr lang="en-US" sz="2800" dirty="0">
                <a:solidFill>
                  <a:schemeClr val="accent4">
                    <a:lumMod val="75000"/>
                  </a:schemeClr>
                </a:solidFill>
                <a:latin typeface="Century Gothic" panose="020B0502020202020204" pitchFamily="34" charset="0"/>
              </a:rPr>
              <a:t>(charged)</a:t>
            </a:r>
          </a:p>
        </p:txBody>
      </p:sp>
      <p:sp>
        <p:nvSpPr>
          <p:cNvPr id="16" name="TextBox 15">
            <a:extLst>
              <a:ext uri="{FF2B5EF4-FFF2-40B4-BE49-F238E27FC236}">
                <a16:creationId xmlns:a16="http://schemas.microsoft.com/office/drawing/2014/main" id="{5B6F26E4-3D59-4656-961B-90F1D33E676F}"/>
              </a:ext>
            </a:extLst>
          </p:cNvPr>
          <p:cNvSpPr txBox="1"/>
          <p:nvPr/>
        </p:nvSpPr>
        <p:spPr>
          <a:xfrm>
            <a:off x="3674916" y="5523663"/>
            <a:ext cx="8226932" cy="523220"/>
          </a:xfrm>
          <a:prstGeom prst="rect">
            <a:avLst/>
          </a:prstGeom>
          <a:noFill/>
        </p:spPr>
        <p:txBody>
          <a:bodyPr wrap="none" rtlCol="0">
            <a:spAutoFit/>
          </a:bodyPr>
          <a:lstStyle/>
          <a:p>
            <a:pPr algn="ctr"/>
            <a:r>
              <a:rPr lang="en-US" sz="2800" dirty="0">
                <a:latin typeface="Century Gothic" panose="020B0502020202020204" pitchFamily="34" charset="0"/>
              </a:rPr>
              <a:t>Most AMPARs contain at least 1 GluA2 subunit</a:t>
            </a:r>
          </a:p>
        </p:txBody>
      </p:sp>
      <p:sp>
        <p:nvSpPr>
          <p:cNvPr id="21" name="Rectangle 20">
            <a:extLst>
              <a:ext uri="{FF2B5EF4-FFF2-40B4-BE49-F238E27FC236}">
                <a16:creationId xmlns:a16="http://schemas.microsoft.com/office/drawing/2014/main" id="{8F3D82BD-D914-472F-9A94-21CD324D3895}"/>
              </a:ext>
            </a:extLst>
          </p:cNvPr>
          <p:cNvSpPr/>
          <p:nvPr/>
        </p:nvSpPr>
        <p:spPr>
          <a:xfrm>
            <a:off x="496328" y="5624506"/>
            <a:ext cx="296113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Pop Quiz!</a:t>
            </a:r>
          </a:p>
        </p:txBody>
      </p:sp>
    </p:spTree>
    <p:extLst>
      <p:ext uri="{BB962C8B-B14F-4D97-AF65-F5344CB8AC3E}">
        <p14:creationId xmlns:p14="http://schemas.microsoft.com/office/powerpoint/2010/main" val="279689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style.rotation</p:attrName>
                                        </p:attrNameLst>
                                      </p:cBhvr>
                                      <p:tavLst>
                                        <p:tav tm="0">
                                          <p:val>
                                            <p:fltVal val="720"/>
                                          </p:val>
                                        </p:tav>
                                        <p:tav tm="100000">
                                          <p:val>
                                            <p:fltVal val="0"/>
                                          </p:val>
                                        </p:tav>
                                      </p:tavLst>
                                    </p:anim>
                                    <p:anim calcmode="lin" valueType="num">
                                      <p:cBhvr>
                                        <p:cTn id="34" dur="2000" fill="hold"/>
                                        <p:tgtEl>
                                          <p:spTgt spid="21"/>
                                        </p:tgtEl>
                                        <p:attrNameLst>
                                          <p:attrName>ppt_h</p:attrName>
                                        </p:attrNameLst>
                                      </p:cBhvr>
                                      <p:tavLst>
                                        <p:tav tm="0">
                                          <p:val>
                                            <p:fltVal val="0"/>
                                          </p:val>
                                        </p:tav>
                                        <p:tav tm="100000">
                                          <p:val>
                                            <p:strVal val="#ppt_h"/>
                                          </p:val>
                                        </p:tav>
                                      </p:tavLst>
                                    </p:anim>
                                    <p:anim calcmode="lin" valueType="num">
                                      <p:cBhvr>
                                        <p:cTn id="35" dur="2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89CAA5-CA77-4B29-8369-0A48666245D3}"/>
              </a:ext>
            </a:extLst>
          </p:cNvPr>
          <p:cNvPicPr>
            <a:picLocks noChangeAspect="1"/>
          </p:cNvPicPr>
          <p:nvPr/>
        </p:nvPicPr>
        <p:blipFill rotWithShape="1">
          <a:blip r:embed="rId2">
            <a:extLst>
              <a:ext uri="{28A0092B-C50C-407E-A947-70E740481C1C}">
                <a14:useLocalDpi xmlns:a14="http://schemas.microsoft.com/office/drawing/2010/main" val="0"/>
              </a:ext>
            </a:extLst>
          </a:blip>
          <a:srcRect t="27084" b="26805"/>
          <a:stretch/>
        </p:blipFill>
        <p:spPr>
          <a:xfrm>
            <a:off x="482493" y="1930400"/>
            <a:ext cx="11297803" cy="3905250"/>
          </a:xfrm>
          <a:prstGeom prst="rect">
            <a:avLst/>
          </a:prstGeom>
        </p:spPr>
      </p:pic>
      <p:sp>
        <p:nvSpPr>
          <p:cNvPr id="13" name="TextBox 12">
            <a:extLst>
              <a:ext uri="{FF2B5EF4-FFF2-40B4-BE49-F238E27FC236}">
                <a16:creationId xmlns:a16="http://schemas.microsoft.com/office/drawing/2014/main" id="{6AA962DD-31D7-4756-BE82-FF0540905AE6}"/>
              </a:ext>
            </a:extLst>
          </p:cNvPr>
          <p:cNvSpPr txBox="1"/>
          <p:nvPr/>
        </p:nvSpPr>
        <p:spPr>
          <a:xfrm>
            <a:off x="3208030" y="486576"/>
            <a:ext cx="5775940" cy="707886"/>
          </a:xfrm>
          <a:prstGeom prst="rect">
            <a:avLst/>
          </a:prstGeom>
          <a:noFill/>
        </p:spPr>
        <p:txBody>
          <a:bodyPr wrap="none" rtlCol="0">
            <a:spAutoFit/>
          </a:bodyPr>
          <a:lstStyle/>
          <a:p>
            <a:r>
              <a:rPr lang="en-US" sz="4000" dirty="0">
                <a:latin typeface="Century Gothic" panose="020B0502020202020204" pitchFamily="34" charset="0"/>
              </a:rPr>
              <a:t>Chemical VS Electrical</a:t>
            </a:r>
          </a:p>
        </p:txBody>
      </p:sp>
    </p:spTree>
    <p:extLst>
      <p:ext uri="{BB962C8B-B14F-4D97-AF65-F5344CB8AC3E}">
        <p14:creationId xmlns:p14="http://schemas.microsoft.com/office/powerpoint/2010/main" val="213462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20" name="TextBox 19">
            <a:extLst>
              <a:ext uri="{FF2B5EF4-FFF2-40B4-BE49-F238E27FC236}">
                <a16:creationId xmlns:a16="http://schemas.microsoft.com/office/drawing/2014/main" id="{9C3AAF11-CD22-459A-98FB-5ABD93CEF5B5}"/>
              </a:ext>
            </a:extLst>
          </p:cNvPr>
          <p:cNvSpPr txBox="1"/>
          <p:nvPr/>
        </p:nvSpPr>
        <p:spPr>
          <a:xfrm>
            <a:off x="2130032" y="443527"/>
            <a:ext cx="7704353"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AMPAR</a:t>
            </a:r>
          </a:p>
        </p:txBody>
      </p:sp>
      <p:sp>
        <p:nvSpPr>
          <p:cNvPr id="21" name="Rectangle 20">
            <a:extLst>
              <a:ext uri="{FF2B5EF4-FFF2-40B4-BE49-F238E27FC236}">
                <a16:creationId xmlns:a16="http://schemas.microsoft.com/office/drawing/2014/main" id="{8F3D82BD-D914-472F-9A94-21CD324D3895}"/>
              </a:ext>
            </a:extLst>
          </p:cNvPr>
          <p:cNvSpPr/>
          <p:nvPr/>
        </p:nvSpPr>
        <p:spPr>
          <a:xfrm>
            <a:off x="496328" y="5624506"/>
            <a:ext cx="296113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Pop Quiz!</a:t>
            </a:r>
          </a:p>
        </p:txBody>
      </p:sp>
      <p:pic>
        <p:nvPicPr>
          <p:cNvPr id="6" name="Picture 5">
            <a:extLst>
              <a:ext uri="{FF2B5EF4-FFF2-40B4-BE49-F238E27FC236}">
                <a16:creationId xmlns:a16="http://schemas.microsoft.com/office/drawing/2014/main" id="{639B4BEF-D2C3-4252-9B9B-0779A6F31025}"/>
              </a:ext>
            </a:extLst>
          </p:cNvPr>
          <p:cNvPicPr>
            <a:picLocks noChangeAspect="1"/>
          </p:cNvPicPr>
          <p:nvPr/>
        </p:nvPicPr>
        <p:blipFill rotWithShape="1">
          <a:blip r:embed="rId4">
            <a:extLst>
              <a:ext uri="{28A0092B-C50C-407E-A947-70E740481C1C}">
                <a14:useLocalDpi xmlns:a14="http://schemas.microsoft.com/office/drawing/2010/main" val="0"/>
              </a:ext>
            </a:extLst>
          </a:blip>
          <a:srcRect l="52031" r="24322"/>
          <a:stretch/>
        </p:blipFill>
        <p:spPr>
          <a:xfrm>
            <a:off x="8734541" y="1200454"/>
            <a:ext cx="1796499" cy="5486400"/>
          </a:xfrm>
          <a:prstGeom prst="rect">
            <a:avLst/>
          </a:prstGeom>
        </p:spPr>
      </p:pic>
      <p:sp>
        <p:nvSpPr>
          <p:cNvPr id="22" name="Rectangle 21">
            <a:extLst>
              <a:ext uri="{FF2B5EF4-FFF2-40B4-BE49-F238E27FC236}">
                <a16:creationId xmlns:a16="http://schemas.microsoft.com/office/drawing/2014/main" id="{85A3FA57-340C-41DB-B53A-CC16853E590B}"/>
              </a:ext>
            </a:extLst>
          </p:cNvPr>
          <p:cNvSpPr/>
          <p:nvPr/>
        </p:nvSpPr>
        <p:spPr>
          <a:xfrm>
            <a:off x="3124200" y="2190750"/>
            <a:ext cx="2762250" cy="3171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9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63FA96-BC35-44AD-BD84-A6B63717E2AD}"/>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6412"/>
          <a:stretch/>
        </p:blipFill>
        <p:spPr>
          <a:xfrm>
            <a:off x="633626" y="1781921"/>
            <a:ext cx="5115526" cy="3875625"/>
          </a:xfrm>
          <a:prstGeom prst="rect">
            <a:avLst/>
          </a:prstGeom>
        </p:spPr>
      </p:pic>
      <p:sp>
        <p:nvSpPr>
          <p:cNvPr id="3" name="TextBox 2">
            <a:extLst>
              <a:ext uri="{FF2B5EF4-FFF2-40B4-BE49-F238E27FC236}">
                <a16:creationId xmlns:a16="http://schemas.microsoft.com/office/drawing/2014/main" id="{D7E12AB9-AEB3-431A-8684-F775963109F6}"/>
              </a:ext>
            </a:extLst>
          </p:cNvPr>
          <p:cNvSpPr txBox="1"/>
          <p:nvPr/>
        </p:nvSpPr>
        <p:spPr>
          <a:xfrm>
            <a:off x="2205382" y="1125697"/>
            <a:ext cx="1972014" cy="523220"/>
          </a:xfrm>
          <a:prstGeom prst="rect">
            <a:avLst/>
          </a:prstGeom>
          <a:noFill/>
        </p:spPr>
        <p:txBody>
          <a:bodyPr wrap="none" rtlCol="0">
            <a:spAutoFit/>
          </a:bodyPr>
          <a:lstStyle/>
          <a:p>
            <a:pPr algn="ctr"/>
            <a:r>
              <a:rPr lang="en-US" sz="2800" u="sng" dirty="0">
                <a:latin typeface="Century Gothic" panose="020B0502020202020204" pitchFamily="34" charset="0"/>
              </a:rPr>
              <a:t>Ionotropic</a:t>
            </a:r>
          </a:p>
        </p:txBody>
      </p:sp>
      <p:sp>
        <p:nvSpPr>
          <p:cNvPr id="20" name="TextBox 19">
            <a:extLst>
              <a:ext uri="{FF2B5EF4-FFF2-40B4-BE49-F238E27FC236}">
                <a16:creationId xmlns:a16="http://schemas.microsoft.com/office/drawing/2014/main" id="{9C3AAF11-CD22-459A-98FB-5ABD93CEF5B5}"/>
              </a:ext>
            </a:extLst>
          </p:cNvPr>
          <p:cNvSpPr txBox="1"/>
          <p:nvPr/>
        </p:nvSpPr>
        <p:spPr>
          <a:xfrm>
            <a:off x="2130032" y="443527"/>
            <a:ext cx="7704353"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AMPAR</a:t>
            </a:r>
          </a:p>
        </p:txBody>
      </p:sp>
      <p:sp>
        <p:nvSpPr>
          <p:cNvPr id="21" name="Rectangle 20">
            <a:extLst>
              <a:ext uri="{FF2B5EF4-FFF2-40B4-BE49-F238E27FC236}">
                <a16:creationId xmlns:a16="http://schemas.microsoft.com/office/drawing/2014/main" id="{8F3D82BD-D914-472F-9A94-21CD324D3895}"/>
              </a:ext>
            </a:extLst>
          </p:cNvPr>
          <p:cNvSpPr/>
          <p:nvPr/>
        </p:nvSpPr>
        <p:spPr>
          <a:xfrm>
            <a:off x="496328" y="5624506"/>
            <a:ext cx="296113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Pop Quiz!</a:t>
            </a:r>
          </a:p>
        </p:txBody>
      </p:sp>
      <p:pic>
        <p:nvPicPr>
          <p:cNvPr id="6" name="Picture 5">
            <a:extLst>
              <a:ext uri="{FF2B5EF4-FFF2-40B4-BE49-F238E27FC236}">
                <a16:creationId xmlns:a16="http://schemas.microsoft.com/office/drawing/2014/main" id="{639B4BEF-D2C3-4252-9B9B-0779A6F31025}"/>
              </a:ext>
            </a:extLst>
          </p:cNvPr>
          <p:cNvPicPr>
            <a:picLocks noChangeAspect="1"/>
          </p:cNvPicPr>
          <p:nvPr/>
        </p:nvPicPr>
        <p:blipFill rotWithShape="1">
          <a:blip r:embed="rId4">
            <a:extLst>
              <a:ext uri="{28A0092B-C50C-407E-A947-70E740481C1C}">
                <a14:useLocalDpi xmlns:a14="http://schemas.microsoft.com/office/drawing/2010/main" val="0"/>
              </a:ext>
            </a:extLst>
          </a:blip>
          <a:srcRect l="25025" r="24322"/>
          <a:stretch/>
        </p:blipFill>
        <p:spPr>
          <a:xfrm>
            <a:off x="6682941" y="1200454"/>
            <a:ext cx="3848100" cy="5486400"/>
          </a:xfrm>
          <a:prstGeom prst="rect">
            <a:avLst/>
          </a:prstGeom>
        </p:spPr>
      </p:pic>
      <p:sp>
        <p:nvSpPr>
          <p:cNvPr id="7" name="Rectangle 6">
            <a:extLst>
              <a:ext uri="{FF2B5EF4-FFF2-40B4-BE49-F238E27FC236}">
                <a16:creationId xmlns:a16="http://schemas.microsoft.com/office/drawing/2014/main" id="{C3861119-499D-4E2A-9D90-4D2F703A21CC}"/>
              </a:ext>
            </a:extLst>
          </p:cNvPr>
          <p:cNvSpPr/>
          <p:nvPr/>
        </p:nvSpPr>
        <p:spPr>
          <a:xfrm>
            <a:off x="3124200" y="2190750"/>
            <a:ext cx="2762250" cy="3171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90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42868F-4282-4A2D-9D1A-716F0598FF66}"/>
              </a:ext>
            </a:extLst>
          </p:cNvPr>
          <p:cNvSpPr txBox="1"/>
          <p:nvPr/>
        </p:nvSpPr>
        <p:spPr>
          <a:xfrm>
            <a:off x="427649" y="443527"/>
            <a:ext cx="11109131"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Synaptic Localization</a:t>
            </a:r>
          </a:p>
        </p:txBody>
      </p:sp>
      <p:pic>
        <p:nvPicPr>
          <p:cNvPr id="3" name="Picture 4" descr="Ultrastructural appearance of asymmetric and symmetric synapses. Four asymmetric synapses (arrows) and one symmetric synapse (arrowhead) can be identified on four dendritic spines (d1 to d4). Asymmetric synapses show a thick post-synaptic density. The symmetric synapse has a thin post-synaptic density, very similar to the pre-synaptic density, and it is located on the neck of a dendritic spine (d1). Scale bar, 500ânm.">
            <a:extLst>
              <a:ext uri="{FF2B5EF4-FFF2-40B4-BE49-F238E27FC236}">
                <a16:creationId xmlns:a16="http://schemas.microsoft.com/office/drawing/2014/main" id="{399EA9B7-62AA-47E9-972C-40CE31BD6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54" y="2105024"/>
            <a:ext cx="3821372" cy="35591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E7758F5-F99A-43A5-8109-3A71921CC48B}"/>
              </a:ext>
            </a:extLst>
          </p:cNvPr>
          <p:cNvGrpSpPr/>
          <p:nvPr/>
        </p:nvGrpSpPr>
        <p:grpSpPr>
          <a:xfrm>
            <a:off x="4562475" y="1160938"/>
            <a:ext cx="7326957" cy="3004662"/>
            <a:chOff x="4562475" y="1160938"/>
            <a:chExt cx="7326957" cy="3004662"/>
          </a:xfrm>
        </p:grpSpPr>
        <p:pic>
          <p:nvPicPr>
            <p:cNvPr id="5" name="Picture 4">
              <a:extLst>
                <a:ext uri="{FF2B5EF4-FFF2-40B4-BE49-F238E27FC236}">
                  <a16:creationId xmlns:a16="http://schemas.microsoft.com/office/drawing/2014/main" id="{0A982E0C-6004-405E-B744-059E5D1B8401}"/>
                </a:ext>
              </a:extLst>
            </p:cNvPr>
            <p:cNvPicPr>
              <a:picLocks noChangeAspect="1"/>
            </p:cNvPicPr>
            <p:nvPr/>
          </p:nvPicPr>
          <p:blipFill rotWithShape="1">
            <a:blip r:embed="rId3">
              <a:extLst>
                <a:ext uri="{28A0092B-C50C-407E-A947-70E740481C1C}">
                  <a14:useLocalDpi xmlns:a14="http://schemas.microsoft.com/office/drawing/2010/main" val="0"/>
                </a:ext>
              </a:extLst>
            </a:blip>
            <a:srcRect b="46220"/>
            <a:stretch/>
          </p:blipFill>
          <p:spPr>
            <a:xfrm>
              <a:off x="4562475" y="1160938"/>
              <a:ext cx="7326957" cy="2953862"/>
            </a:xfrm>
            <a:prstGeom prst="rect">
              <a:avLst/>
            </a:prstGeom>
          </p:spPr>
        </p:pic>
        <p:sp>
          <p:nvSpPr>
            <p:cNvPr id="6" name="Rectangle 5">
              <a:extLst>
                <a:ext uri="{FF2B5EF4-FFF2-40B4-BE49-F238E27FC236}">
                  <a16:creationId xmlns:a16="http://schemas.microsoft.com/office/drawing/2014/main" id="{87A51C02-7653-4FEE-AF6E-ED8B050E4561}"/>
                </a:ext>
              </a:extLst>
            </p:cNvPr>
            <p:cNvSpPr/>
            <p:nvPr/>
          </p:nvSpPr>
          <p:spPr>
            <a:xfrm>
              <a:off x="4832350" y="3943350"/>
              <a:ext cx="3352800" cy="2222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354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42868F-4282-4A2D-9D1A-716F0598FF66}"/>
              </a:ext>
            </a:extLst>
          </p:cNvPr>
          <p:cNvSpPr txBox="1"/>
          <p:nvPr/>
        </p:nvSpPr>
        <p:spPr>
          <a:xfrm>
            <a:off x="427649" y="443527"/>
            <a:ext cx="11109131" cy="707886"/>
          </a:xfrm>
          <a:prstGeom prst="rect">
            <a:avLst/>
          </a:prstGeom>
          <a:noFill/>
        </p:spPr>
        <p:txBody>
          <a:bodyPr wrap="none" rtlCol="0">
            <a:spAutoFit/>
          </a:bodyPr>
          <a:lstStyle/>
          <a:p>
            <a:pPr algn="ctr"/>
            <a:r>
              <a:rPr lang="en-US" sz="4000" dirty="0">
                <a:latin typeface="Century Gothic" panose="020B0502020202020204" pitchFamily="34" charset="0"/>
              </a:rPr>
              <a:t>Glutamate Receptors: Synaptic Localization</a:t>
            </a:r>
          </a:p>
        </p:txBody>
      </p:sp>
      <p:pic>
        <p:nvPicPr>
          <p:cNvPr id="5" name="Picture 4">
            <a:extLst>
              <a:ext uri="{FF2B5EF4-FFF2-40B4-BE49-F238E27FC236}">
                <a16:creationId xmlns:a16="http://schemas.microsoft.com/office/drawing/2014/main" id="{0A982E0C-6004-405E-B744-059E5D1B8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475" y="1160938"/>
            <a:ext cx="7326957" cy="5492536"/>
          </a:xfrm>
          <a:prstGeom prst="rect">
            <a:avLst/>
          </a:prstGeom>
        </p:spPr>
      </p:pic>
      <p:pic>
        <p:nvPicPr>
          <p:cNvPr id="3" name="Picture 4" descr="Ultrastructural appearance of asymmetric and symmetric synapses. Four asymmetric synapses (arrows) and one symmetric synapse (arrowhead) can be identified on four dendritic spines (d1 to d4). Asymmetric synapses show a thick post-synaptic density. The symmetric synapse has a thin post-synaptic density, very similar to the pre-synaptic density, and it is located on the neck of a dendritic spine (d1). Scale bar, 500ânm.">
            <a:extLst>
              <a:ext uri="{FF2B5EF4-FFF2-40B4-BE49-F238E27FC236}">
                <a16:creationId xmlns:a16="http://schemas.microsoft.com/office/drawing/2014/main" id="{399EA9B7-62AA-47E9-972C-40CE31BD6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54" y="2105024"/>
            <a:ext cx="3821372" cy="355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6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nobelprize.org/nobel_prizes/medicine/laureates/1963/eccles.jpg">
            <a:extLst>
              <a:ext uri="{FF2B5EF4-FFF2-40B4-BE49-F238E27FC236}">
                <a16:creationId xmlns:a16="http://schemas.microsoft.com/office/drawing/2014/main" id="{FDABB08B-DA8B-4D41-8089-7636010D8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215" y="2164303"/>
            <a:ext cx="1231457" cy="1725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699C71-7F04-4483-A3BD-077F14C50F2D}"/>
              </a:ext>
            </a:extLst>
          </p:cNvPr>
          <p:cNvSpPr txBox="1"/>
          <p:nvPr/>
        </p:nvSpPr>
        <p:spPr>
          <a:xfrm>
            <a:off x="4779804" y="443527"/>
            <a:ext cx="2404824" cy="707886"/>
          </a:xfrm>
          <a:prstGeom prst="rect">
            <a:avLst/>
          </a:prstGeom>
          <a:noFill/>
        </p:spPr>
        <p:txBody>
          <a:bodyPr wrap="none" rtlCol="0">
            <a:spAutoFit/>
          </a:bodyPr>
          <a:lstStyle/>
          <a:p>
            <a:pPr algn="ctr"/>
            <a:r>
              <a:rPr lang="en-US" sz="4000" dirty="0">
                <a:latin typeface="Century Gothic" panose="020B0502020202020204" pitchFamily="34" charset="0"/>
              </a:rPr>
              <a:t>Inhibition</a:t>
            </a:r>
          </a:p>
        </p:txBody>
      </p:sp>
      <p:grpSp>
        <p:nvGrpSpPr>
          <p:cNvPr id="4" name="Group 3">
            <a:extLst>
              <a:ext uri="{FF2B5EF4-FFF2-40B4-BE49-F238E27FC236}">
                <a16:creationId xmlns:a16="http://schemas.microsoft.com/office/drawing/2014/main" id="{AB783C01-B876-4804-B5AF-680F5140514D}"/>
              </a:ext>
            </a:extLst>
          </p:cNvPr>
          <p:cNvGrpSpPr/>
          <p:nvPr/>
        </p:nvGrpSpPr>
        <p:grpSpPr>
          <a:xfrm>
            <a:off x="5669178" y="2164303"/>
            <a:ext cx="5068713" cy="707886"/>
            <a:chOff x="294120" y="1983071"/>
            <a:chExt cx="5068713" cy="707886"/>
          </a:xfrm>
        </p:grpSpPr>
        <p:sp>
          <p:nvSpPr>
            <p:cNvPr id="5" name="Oval 4">
              <a:extLst>
                <a:ext uri="{FF2B5EF4-FFF2-40B4-BE49-F238E27FC236}">
                  <a16:creationId xmlns:a16="http://schemas.microsoft.com/office/drawing/2014/main" id="{A7E4CCFA-47A6-4FB8-B389-0DE97A1BC459}"/>
                </a:ext>
              </a:extLst>
            </p:cNvPr>
            <p:cNvSpPr/>
            <p:nvPr/>
          </p:nvSpPr>
          <p:spPr>
            <a:xfrm>
              <a:off x="294120" y="2077474"/>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025F7E-C310-4EED-A9C9-FFD76C40E6C6}"/>
                </a:ext>
              </a:extLst>
            </p:cNvPr>
            <p:cNvSpPr txBox="1"/>
            <p:nvPr/>
          </p:nvSpPr>
          <p:spPr>
            <a:xfrm>
              <a:off x="518985" y="1983071"/>
              <a:ext cx="4843848" cy="707886"/>
            </a:xfrm>
            <a:prstGeom prst="rect">
              <a:avLst/>
            </a:prstGeom>
            <a:noFill/>
          </p:spPr>
          <p:txBody>
            <a:bodyPr wrap="square" rtlCol="0">
              <a:spAutoFit/>
            </a:bodyPr>
            <a:lstStyle/>
            <a:p>
              <a:r>
                <a:rPr lang="en-US" sz="2000" dirty="0">
                  <a:latin typeface="Century Gothic" panose="020B0502020202020204" pitchFamily="34" charset="0"/>
                </a:rPr>
                <a:t>By far, inhibitory synapses are outnumbered by excitatory synapses.</a:t>
              </a:r>
            </a:p>
          </p:txBody>
        </p:sp>
      </p:grpSp>
      <p:pic>
        <p:nvPicPr>
          <p:cNvPr id="1026" name="Picture 2" descr="Image result for stop sign">
            <a:extLst>
              <a:ext uri="{FF2B5EF4-FFF2-40B4-BE49-F238E27FC236}">
                <a16:creationId xmlns:a16="http://schemas.microsoft.com/office/drawing/2014/main" id="{DD5E7FF5-C177-4E34-9E33-C22EB03DB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461" y="1527174"/>
            <a:ext cx="3163900" cy="351359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2ABB9EA-CCCC-4021-BFA2-9A018CFD793E}"/>
              </a:ext>
            </a:extLst>
          </p:cNvPr>
          <p:cNvGrpSpPr/>
          <p:nvPr/>
        </p:nvGrpSpPr>
        <p:grpSpPr>
          <a:xfrm>
            <a:off x="5669178" y="3069471"/>
            <a:ext cx="5068713" cy="1631216"/>
            <a:chOff x="294120" y="1983071"/>
            <a:chExt cx="5068713" cy="1631216"/>
          </a:xfrm>
        </p:grpSpPr>
        <p:sp>
          <p:nvSpPr>
            <p:cNvPr id="9" name="Oval 8">
              <a:extLst>
                <a:ext uri="{FF2B5EF4-FFF2-40B4-BE49-F238E27FC236}">
                  <a16:creationId xmlns:a16="http://schemas.microsoft.com/office/drawing/2014/main" id="{06C9D6F6-5013-4206-A720-3BF02ED246CA}"/>
                </a:ext>
              </a:extLst>
            </p:cNvPr>
            <p:cNvSpPr/>
            <p:nvPr/>
          </p:nvSpPr>
          <p:spPr>
            <a:xfrm>
              <a:off x="294120" y="2077474"/>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46B5A2-CCD0-43FA-B35F-C4FF39FEC3E7}"/>
                </a:ext>
              </a:extLst>
            </p:cNvPr>
            <p:cNvSpPr txBox="1"/>
            <p:nvPr/>
          </p:nvSpPr>
          <p:spPr>
            <a:xfrm>
              <a:off x="518985" y="1983071"/>
              <a:ext cx="4843848" cy="1631216"/>
            </a:xfrm>
            <a:prstGeom prst="rect">
              <a:avLst/>
            </a:prstGeom>
            <a:noFill/>
          </p:spPr>
          <p:txBody>
            <a:bodyPr wrap="square" rtlCol="0">
              <a:spAutoFit/>
            </a:bodyPr>
            <a:lstStyle/>
            <a:p>
              <a:r>
                <a:rPr lang="en-US" sz="2000" dirty="0">
                  <a:latin typeface="Century Gothic" panose="020B0502020202020204" pitchFamily="34" charset="0"/>
                </a:rPr>
                <a:t>Inhibition plays an important role in the nervous system: (1) prevent too much excitation, and (2) help coordinate activity among networks of neurons.</a:t>
              </a:r>
            </a:p>
          </p:txBody>
        </p:sp>
      </p:grpSp>
      <p:grpSp>
        <p:nvGrpSpPr>
          <p:cNvPr id="11" name="Group 10">
            <a:extLst>
              <a:ext uri="{FF2B5EF4-FFF2-40B4-BE49-F238E27FC236}">
                <a16:creationId xmlns:a16="http://schemas.microsoft.com/office/drawing/2014/main" id="{9232F5B7-065C-4E3B-86BF-2D7874EB6CC3}"/>
              </a:ext>
            </a:extLst>
          </p:cNvPr>
          <p:cNvGrpSpPr/>
          <p:nvPr/>
        </p:nvGrpSpPr>
        <p:grpSpPr>
          <a:xfrm>
            <a:off x="5681535" y="4664489"/>
            <a:ext cx="5068713" cy="707886"/>
            <a:chOff x="294120" y="1983071"/>
            <a:chExt cx="5068713" cy="707886"/>
          </a:xfrm>
        </p:grpSpPr>
        <p:sp>
          <p:nvSpPr>
            <p:cNvPr id="12" name="Oval 11">
              <a:extLst>
                <a:ext uri="{FF2B5EF4-FFF2-40B4-BE49-F238E27FC236}">
                  <a16:creationId xmlns:a16="http://schemas.microsoft.com/office/drawing/2014/main" id="{6CF82A1C-1FC2-4CC5-8C93-5E63245F7840}"/>
                </a:ext>
              </a:extLst>
            </p:cNvPr>
            <p:cNvSpPr/>
            <p:nvPr/>
          </p:nvSpPr>
          <p:spPr>
            <a:xfrm>
              <a:off x="294120" y="2077474"/>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59BED5-66B8-4402-B81A-EFCCCA421A84}"/>
                </a:ext>
              </a:extLst>
            </p:cNvPr>
            <p:cNvSpPr txBox="1"/>
            <p:nvPr/>
          </p:nvSpPr>
          <p:spPr>
            <a:xfrm>
              <a:off x="518985" y="1983071"/>
              <a:ext cx="4843848" cy="707886"/>
            </a:xfrm>
            <a:prstGeom prst="rect">
              <a:avLst/>
            </a:prstGeom>
            <a:noFill/>
          </p:spPr>
          <p:txBody>
            <a:bodyPr wrap="square" rtlCol="0">
              <a:spAutoFit/>
            </a:bodyPr>
            <a:lstStyle/>
            <a:p>
              <a:r>
                <a:rPr lang="en-US" sz="2000" dirty="0">
                  <a:latin typeface="Century Gothic" panose="020B0502020202020204" pitchFamily="34" charset="0"/>
                </a:rPr>
                <a:t>Mediated by GABA (mostly) &amp; glycine.</a:t>
              </a:r>
            </a:p>
          </p:txBody>
        </p:sp>
      </p:grpSp>
    </p:spTree>
    <p:extLst>
      <p:ext uri="{BB962C8B-B14F-4D97-AF65-F5344CB8AC3E}">
        <p14:creationId xmlns:p14="http://schemas.microsoft.com/office/powerpoint/2010/main" val="1134956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04167E-6 -0.05046 L -1.04167E-6 -0.30046 " pathEditMode="relative" rAng="0" ptsTypes="AA">
                                      <p:cBhvr>
                                        <p:cTn id="21" dur="200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BCD72A-064D-4C15-A125-A6DF590B0D77}"/>
              </a:ext>
            </a:extLst>
          </p:cNvPr>
          <p:cNvSpPr txBox="1"/>
          <p:nvPr/>
        </p:nvSpPr>
        <p:spPr>
          <a:xfrm>
            <a:off x="5112397" y="593668"/>
            <a:ext cx="1967205" cy="707886"/>
          </a:xfrm>
          <a:prstGeom prst="rect">
            <a:avLst/>
          </a:prstGeom>
          <a:noFill/>
        </p:spPr>
        <p:txBody>
          <a:bodyPr wrap="none" rtlCol="0">
            <a:spAutoFit/>
          </a:bodyPr>
          <a:lstStyle/>
          <a:p>
            <a:r>
              <a:rPr lang="en-US" sz="4000" dirty="0">
                <a:latin typeface="Century Gothic" panose="020B0502020202020204" pitchFamily="34" charset="0"/>
              </a:rPr>
              <a:t>Outline</a:t>
            </a:r>
          </a:p>
        </p:txBody>
      </p:sp>
      <p:grpSp>
        <p:nvGrpSpPr>
          <p:cNvPr id="8" name="Group 7">
            <a:extLst>
              <a:ext uri="{FF2B5EF4-FFF2-40B4-BE49-F238E27FC236}">
                <a16:creationId xmlns:a16="http://schemas.microsoft.com/office/drawing/2014/main" id="{6A8959AE-E6F4-4CC5-BB1D-DF5A668FFE7F}"/>
              </a:ext>
            </a:extLst>
          </p:cNvPr>
          <p:cNvGrpSpPr/>
          <p:nvPr/>
        </p:nvGrpSpPr>
        <p:grpSpPr>
          <a:xfrm>
            <a:off x="2802825" y="1929873"/>
            <a:ext cx="10660647" cy="400110"/>
            <a:chOff x="971180" y="1748637"/>
            <a:chExt cx="10660647" cy="400110"/>
          </a:xfrm>
        </p:grpSpPr>
        <p:sp>
          <p:nvSpPr>
            <p:cNvPr id="6" name="Oval 5">
              <a:extLst>
                <a:ext uri="{FF2B5EF4-FFF2-40B4-BE49-F238E27FC236}">
                  <a16:creationId xmlns:a16="http://schemas.microsoft.com/office/drawing/2014/main" id="{051860C6-168F-4118-97DE-866EAD6EC0B4}"/>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5194CE-61E5-44DF-8155-6B06975EA732}"/>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Gap Junctions: direct electrical connections.</a:t>
              </a:r>
            </a:p>
          </p:txBody>
        </p:sp>
      </p:grpSp>
      <p:grpSp>
        <p:nvGrpSpPr>
          <p:cNvPr id="9" name="Group 8">
            <a:extLst>
              <a:ext uri="{FF2B5EF4-FFF2-40B4-BE49-F238E27FC236}">
                <a16:creationId xmlns:a16="http://schemas.microsoft.com/office/drawing/2014/main" id="{CCD85825-0B05-43C5-9E51-97A613406E3E}"/>
              </a:ext>
            </a:extLst>
          </p:cNvPr>
          <p:cNvGrpSpPr/>
          <p:nvPr/>
        </p:nvGrpSpPr>
        <p:grpSpPr>
          <a:xfrm>
            <a:off x="2802825" y="2301644"/>
            <a:ext cx="10660647" cy="400110"/>
            <a:chOff x="971180" y="1748637"/>
            <a:chExt cx="10660647" cy="400110"/>
          </a:xfrm>
        </p:grpSpPr>
        <p:sp>
          <p:nvSpPr>
            <p:cNvPr id="10" name="Oval 9">
              <a:extLst>
                <a:ext uri="{FF2B5EF4-FFF2-40B4-BE49-F238E27FC236}">
                  <a16:creationId xmlns:a16="http://schemas.microsoft.com/office/drawing/2014/main" id="{6844020F-AF29-4682-9736-8B0ED63039B6}"/>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3AA99F-F193-409E-ADB3-22081F3278E6}"/>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Chemical Transmission.</a:t>
              </a:r>
            </a:p>
          </p:txBody>
        </p:sp>
      </p:grpSp>
      <p:grpSp>
        <p:nvGrpSpPr>
          <p:cNvPr id="15" name="Group 14">
            <a:extLst>
              <a:ext uri="{FF2B5EF4-FFF2-40B4-BE49-F238E27FC236}">
                <a16:creationId xmlns:a16="http://schemas.microsoft.com/office/drawing/2014/main" id="{EBD7E1E3-D349-4FAF-A6A9-2B0D2D7C7F78}"/>
              </a:ext>
            </a:extLst>
          </p:cNvPr>
          <p:cNvGrpSpPr/>
          <p:nvPr/>
        </p:nvGrpSpPr>
        <p:grpSpPr>
          <a:xfrm>
            <a:off x="3174800" y="2680087"/>
            <a:ext cx="9617331" cy="338554"/>
            <a:chOff x="1347277" y="2680087"/>
            <a:chExt cx="9617331" cy="338554"/>
          </a:xfrm>
        </p:grpSpPr>
        <p:sp>
          <p:nvSpPr>
            <p:cNvPr id="13" name="TextBox 12">
              <a:extLst>
                <a:ext uri="{FF2B5EF4-FFF2-40B4-BE49-F238E27FC236}">
                  <a16:creationId xmlns:a16="http://schemas.microsoft.com/office/drawing/2014/main" id="{DCE7A156-613F-4921-AB9D-28F61564E2B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Ionotropic VS Metabotropic</a:t>
              </a:r>
            </a:p>
          </p:txBody>
        </p:sp>
        <p:sp>
          <p:nvSpPr>
            <p:cNvPr id="14" name="Oval 13">
              <a:extLst>
                <a:ext uri="{FF2B5EF4-FFF2-40B4-BE49-F238E27FC236}">
                  <a16:creationId xmlns:a16="http://schemas.microsoft.com/office/drawing/2014/main" id="{FD0F22F6-6262-4FAB-9E77-64A244AAD26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E099D9C-C53C-48F6-9C2A-40904897A6DB}"/>
              </a:ext>
            </a:extLst>
          </p:cNvPr>
          <p:cNvGrpSpPr/>
          <p:nvPr/>
        </p:nvGrpSpPr>
        <p:grpSpPr>
          <a:xfrm>
            <a:off x="3174800" y="3071389"/>
            <a:ext cx="9617331" cy="338554"/>
            <a:chOff x="1347277" y="2680087"/>
            <a:chExt cx="9617331" cy="338554"/>
          </a:xfrm>
        </p:grpSpPr>
        <p:sp>
          <p:nvSpPr>
            <p:cNvPr id="17" name="TextBox 16">
              <a:extLst>
                <a:ext uri="{FF2B5EF4-FFF2-40B4-BE49-F238E27FC236}">
                  <a16:creationId xmlns:a16="http://schemas.microsoft.com/office/drawing/2014/main" id="{0C695796-60B8-44E1-94FB-9C228D7D3DF2}"/>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The Neuromuscular Junction (NMJ): cholinergic transmission</a:t>
              </a:r>
            </a:p>
          </p:txBody>
        </p:sp>
        <p:sp>
          <p:nvSpPr>
            <p:cNvPr id="18" name="Oval 17">
              <a:extLst>
                <a:ext uri="{FF2B5EF4-FFF2-40B4-BE49-F238E27FC236}">
                  <a16:creationId xmlns:a16="http://schemas.microsoft.com/office/drawing/2014/main" id="{D9751ACF-C845-4C46-95C1-4EFB26EB993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9BCEA08-0CEC-42EC-8CB7-3D2105C70C37}"/>
              </a:ext>
            </a:extLst>
          </p:cNvPr>
          <p:cNvGrpSpPr/>
          <p:nvPr/>
        </p:nvGrpSpPr>
        <p:grpSpPr>
          <a:xfrm>
            <a:off x="3174800" y="3469989"/>
            <a:ext cx="9617331" cy="338554"/>
            <a:chOff x="1347277" y="2680087"/>
            <a:chExt cx="9617331" cy="338554"/>
          </a:xfrm>
        </p:grpSpPr>
        <p:sp>
          <p:nvSpPr>
            <p:cNvPr id="20" name="TextBox 19">
              <a:extLst>
                <a:ext uri="{FF2B5EF4-FFF2-40B4-BE49-F238E27FC236}">
                  <a16:creationId xmlns:a16="http://schemas.microsoft.com/office/drawing/2014/main" id="{0D297FA5-D2EE-4190-84E4-E664BDD78B6D}"/>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Central synapses</a:t>
              </a:r>
            </a:p>
          </p:txBody>
        </p:sp>
        <p:sp>
          <p:nvSpPr>
            <p:cNvPr id="21" name="Oval 20">
              <a:extLst>
                <a:ext uri="{FF2B5EF4-FFF2-40B4-BE49-F238E27FC236}">
                  <a16:creationId xmlns:a16="http://schemas.microsoft.com/office/drawing/2014/main" id="{BEB8B8F0-7D57-47FC-AC3F-6EA7F9AB21F1}"/>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BB11DDF-6A90-4B21-BBBE-ABFACC716D9B}"/>
              </a:ext>
            </a:extLst>
          </p:cNvPr>
          <p:cNvGrpSpPr/>
          <p:nvPr/>
        </p:nvGrpSpPr>
        <p:grpSpPr>
          <a:xfrm>
            <a:off x="3529025" y="3817693"/>
            <a:ext cx="9617331" cy="338554"/>
            <a:chOff x="1347277" y="2680087"/>
            <a:chExt cx="9617331" cy="338554"/>
          </a:xfrm>
        </p:grpSpPr>
        <p:sp>
          <p:nvSpPr>
            <p:cNvPr id="23" name="TextBox 22">
              <a:extLst>
                <a:ext uri="{FF2B5EF4-FFF2-40B4-BE49-F238E27FC236}">
                  <a16:creationId xmlns:a16="http://schemas.microsoft.com/office/drawing/2014/main" id="{C3C4194A-1E01-4E74-8BD9-6A838AD47F47}"/>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Excitatory transmission</a:t>
              </a:r>
            </a:p>
          </p:txBody>
        </p:sp>
        <p:sp>
          <p:nvSpPr>
            <p:cNvPr id="24" name="Oval 23">
              <a:extLst>
                <a:ext uri="{FF2B5EF4-FFF2-40B4-BE49-F238E27FC236}">
                  <a16:creationId xmlns:a16="http://schemas.microsoft.com/office/drawing/2014/main" id="{457DCBBE-24E3-4E89-845E-15EB05BAE8E9}"/>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19E0365-D89E-40ED-A0ED-96CE145E7BA4}"/>
              </a:ext>
            </a:extLst>
          </p:cNvPr>
          <p:cNvGrpSpPr/>
          <p:nvPr/>
        </p:nvGrpSpPr>
        <p:grpSpPr>
          <a:xfrm>
            <a:off x="3529025" y="4187328"/>
            <a:ext cx="9617331" cy="338554"/>
            <a:chOff x="1347277" y="2680087"/>
            <a:chExt cx="9617331" cy="338554"/>
          </a:xfrm>
        </p:grpSpPr>
        <p:sp>
          <p:nvSpPr>
            <p:cNvPr id="26" name="TextBox 25">
              <a:extLst>
                <a:ext uri="{FF2B5EF4-FFF2-40B4-BE49-F238E27FC236}">
                  <a16:creationId xmlns:a16="http://schemas.microsoft.com/office/drawing/2014/main" id="{CDF1F601-DBEF-4830-8865-9217040851A3}"/>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Inhibitory transmission</a:t>
              </a:r>
            </a:p>
          </p:txBody>
        </p:sp>
        <p:sp>
          <p:nvSpPr>
            <p:cNvPr id="27" name="Oval 26">
              <a:extLst>
                <a:ext uri="{FF2B5EF4-FFF2-40B4-BE49-F238E27FC236}">
                  <a16:creationId xmlns:a16="http://schemas.microsoft.com/office/drawing/2014/main" id="{74498F38-0D21-42BB-A30E-3072D9D1B37C}"/>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7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style.rotation</p:attrName>
                                        </p:attrNameLst>
                                      </p:cBhvr>
                                      <p:tavLst>
                                        <p:tav tm="0">
                                          <p:val>
                                            <p:fltVal val="720"/>
                                          </p:val>
                                        </p:tav>
                                        <p:tav tm="100000">
                                          <p:val>
                                            <p:fltVal val="0"/>
                                          </p:val>
                                        </p:tav>
                                      </p:tavLst>
                                    </p:anim>
                                    <p:anim calcmode="lin" valueType="num">
                                      <p:cBhvr>
                                        <p:cTn id="9" dur="2000" fill="hold"/>
                                        <p:tgtEl>
                                          <p:spTgt spid="25"/>
                                        </p:tgtEl>
                                        <p:attrNameLst>
                                          <p:attrName>ppt_h</p:attrName>
                                        </p:attrNameLst>
                                      </p:cBhvr>
                                      <p:tavLst>
                                        <p:tav tm="0">
                                          <p:val>
                                            <p:fltVal val="0"/>
                                          </p:val>
                                        </p:tav>
                                        <p:tav tm="100000">
                                          <p:val>
                                            <p:strVal val="#ppt_h"/>
                                          </p:val>
                                        </p:tav>
                                      </p:tavLst>
                                    </p:anim>
                                    <p:anim calcmode="lin" valueType="num">
                                      <p:cBhvr>
                                        <p:cTn id="10" dur="2000" fill="hold"/>
                                        <p:tgtEl>
                                          <p:spTgt spid="2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D5A9B-8F3B-4147-A33C-1FA56D397DD9}"/>
              </a:ext>
            </a:extLst>
          </p:cNvPr>
          <p:cNvPicPr>
            <a:picLocks noChangeAspect="1"/>
          </p:cNvPicPr>
          <p:nvPr/>
        </p:nvPicPr>
        <p:blipFill rotWithShape="1">
          <a:blip r:embed="rId2">
            <a:extLst>
              <a:ext uri="{28A0092B-C50C-407E-A947-70E740481C1C}">
                <a14:useLocalDpi xmlns:a14="http://schemas.microsoft.com/office/drawing/2010/main" val="0"/>
              </a:ext>
            </a:extLst>
          </a:blip>
          <a:srcRect r="40365"/>
          <a:stretch/>
        </p:blipFill>
        <p:spPr>
          <a:xfrm>
            <a:off x="2219325" y="1298725"/>
            <a:ext cx="4905375" cy="5244949"/>
          </a:xfrm>
          <a:prstGeom prst="rect">
            <a:avLst/>
          </a:prstGeom>
        </p:spPr>
      </p:pic>
      <p:sp>
        <p:nvSpPr>
          <p:cNvPr id="4" name="TextBox 3">
            <a:extLst>
              <a:ext uri="{FF2B5EF4-FFF2-40B4-BE49-F238E27FC236}">
                <a16:creationId xmlns:a16="http://schemas.microsoft.com/office/drawing/2014/main" id="{ED517738-5DB2-4044-A8A0-4083C5E07E78}"/>
              </a:ext>
            </a:extLst>
          </p:cNvPr>
          <p:cNvSpPr txBox="1"/>
          <p:nvPr/>
        </p:nvSpPr>
        <p:spPr>
          <a:xfrm>
            <a:off x="567123" y="443527"/>
            <a:ext cx="10830209" cy="707886"/>
          </a:xfrm>
          <a:prstGeom prst="rect">
            <a:avLst/>
          </a:prstGeom>
          <a:noFill/>
        </p:spPr>
        <p:txBody>
          <a:bodyPr wrap="none" rtlCol="0">
            <a:spAutoFit/>
          </a:bodyPr>
          <a:lstStyle/>
          <a:p>
            <a:pPr algn="ctr"/>
            <a:r>
              <a:rPr lang="en-US" sz="4000" dirty="0">
                <a:latin typeface="Century Gothic" panose="020B0502020202020204" pitchFamily="34" charset="0"/>
              </a:rPr>
              <a:t>Inhibitory Synapse on Spinal Motor Neuron</a:t>
            </a:r>
          </a:p>
        </p:txBody>
      </p:sp>
      <p:sp>
        <p:nvSpPr>
          <p:cNvPr id="2" name="Rectangle 1">
            <a:extLst>
              <a:ext uri="{FF2B5EF4-FFF2-40B4-BE49-F238E27FC236}">
                <a16:creationId xmlns:a16="http://schemas.microsoft.com/office/drawing/2014/main" id="{0ACD87F8-3D85-47D0-A817-A804D33A8544}"/>
              </a:ext>
            </a:extLst>
          </p:cNvPr>
          <p:cNvSpPr/>
          <p:nvPr/>
        </p:nvSpPr>
        <p:spPr>
          <a:xfrm>
            <a:off x="2105025" y="3429000"/>
            <a:ext cx="5524500" cy="3114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50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D5A9B-8F3B-4147-A33C-1FA56D397DD9}"/>
              </a:ext>
            </a:extLst>
          </p:cNvPr>
          <p:cNvPicPr>
            <a:picLocks noChangeAspect="1"/>
          </p:cNvPicPr>
          <p:nvPr/>
        </p:nvPicPr>
        <p:blipFill rotWithShape="1">
          <a:blip r:embed="rId2">
            <a:extLst>
              <a:ext uri="{28A0092B-C50C-407E-A947-70E740481C1C}">
                <a14:useLocalDpi xmlns:a14="http://schemas.microsoft.com/office/drawing/2010/main" val="0"/>
              </a:ext>
            </a:extLst>
          </a:blip>
          <a:srcRect r="40365"/>
          <a:stretch/>
        </p:blipFill>
        <p:spPr>
          <a:xfrm>
            <a:off x="2219325" y="1298725"/>
            <a:ext cx="4905375" cy="5244949"/>
          </a:xfrm>
          <a:prstGeom prst="rect">
            <a:avLst/>
          </a:prstGeom>
        </p:spPr>
      </p:pic>
      <p:sp>
        <p:nvSpPr>
          <p:cNvPr id="4" name="TextBox 3">
            <a:extLst>
              <a:ext uri="{FF2B5EF4-FFF2-40B4-BE49-F238E27FC236}">
                <a16:creationId xmlns:a16="http://schemas.microsoft.com/office/drawing/2014/main" id="{ED517738-5DB2-4044-A8A0-4083C5E07E78}"/>
              </a:ext>
            </a:extLst>
          </p:cNvPr>
          <p:cNvSpPr txBox="1"/>
          <p:nvPr/>
        </p:nvSpPr>
        <p:spPr>
          <a:xfrm>
            <a:off x="567123" y="443527"/>
            <a:ext cx="10830209" cy="707886"/>
          </a:xfrm>
          <a:prstGeom prst="rect">
            <a:avLst/>
          </a:prstGeom>
          <a:noFill/>
        </p:spPr>
        <p:txBody>
          <a:bodyPr wrap="none" rtlCol="0">
            <a:spAutoFit/>
          </a:bodyPr>
          <a:lstStyle/>
          <a:p>
            <a:pPr algn="ctr"/>
            <a:r>
              <a:rPr lang="en-US" sz="4000" dirty="0">
                <a:latin typeface="Century Gothic" panose="020B0502020202020204" pitchFamily="34" charset="0"/>
              </a:rPr>
              <a:t>Inhibitory Synapse on Spinal Motor Neuron</a:t>
            </a:r>
          </a:p>
        </p:txBody>
      </p:sp>
    </p:spTree>
    <p:extLst>
      <p:ext uri="{BB962C8B-B14F-4D97-AF65-F5344CB8AC3E}">
        <p14:creationId xmlns:p14="http://schemas.microsoft.com/office/powerpoint/2010/main" val="145362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D5A9B-8F3B-4147-A33C-1FA56D397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325" y="1298725"/>
            <a:ext cx="8225718" cy="5244949"/>
          </a:xfrm>
          <a:prstGeom prst="rect">
            <a:avLst/>
          </a:prstGeom>
        </p:spPr>
      </p:pic>
      <p:sp>
        <p:nvSpPr>
          <p:cNvPr id="4" name="TextBox 3">
            <a:extLst>
              <a:ext uri="{FF2B5EF4-FFF2-40B4-BE49-F238E27FC236}">
                <a16:creationId xmlns:a16="http://schemas.microsoft.com/office/drawing/2014/main" id="{ED517738-5DB2-4044-A8A0-4083C5E07E78}"/>
              </a:ext>
            </a:extLst>
          </p:cNvPr>
          <p:cNvSpPr txBox="1"/>
          <p:nvPr/>
        </p:nvSpPr>
        <p:spPr>
          <a:xfrm>
            <a:off x="567123" y="443527"/>
            <a:ext cx="10830209" cy="707886"/>
          </a:xfrm>
          <a:prstGeom prst="rect">
            <a:avLst/>
          </a:prstGeom>
          <a:noFill/>
        </p:spPr>
        <p:txBody>
          <a:bodyPr wrap="none" rtlCol="0">
            <a:spAutoFit/>
          </a:bodyPr>
          <a:lstStyle/>
          <a:p>
            <a:pPr algn="ctr"/>
            <a:r>
              <a:rPr lang="en-US" sz="4000" dirty="0">
                <a:latin typeface="Century Gothic" panose="020B0502020202020204" pitchFamily="34" charset="0"/>
              </a:rPr>
              <a:t>Inhibitory Synapse on Spinal Motor Neuron</a:t>
            </a:r>
          </a:p>
        </p:txBody>
      </p:sp>
    </p:spTree>
    <p:extLst>
      <p:ext uri="{BB962C8B-B14F-4D97-AF65-F5344CB8AC3E}">
        <p14:creationId xmlns:p14="http://schemas.microsoft.com/office/powerpoint/2010/main" val="246152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A1C9-2C69-4227-B30C-17BFA4F77873}"/>
              </a:ext>
            </a:extLst>
          </p:cNvPr>
          <p:cNvSpPr txBox="1"/>
          <p:nvPr/>
        </p:nvSpPr>
        <p:spPr>
          <a:xfrm>
            <a:off x="2255607" y="481627"/>
            <a:ext cx="6691255" cy="707886"/>
          </a:xfrm>
          <a:prstGeom prst="rect">
            <a:avLst/>
          </a:prstGeom>
          <a:noFill/>
        </p:spPr>
        <p:txBody>
          <a:bodyPr wrap="none" rtlCol="0">
            <a:spAutoFit/>
          </a:bodyPr>
          <a:lstStyle/>
          <a:p>
            <a:pPr algn="ctr"/>
            <a:r>
              <a:rPr lang="en-US" sz="4000" dirty="0">
                <a:latin typeface="Century Gothic" panose="020B0502020202020204" pitchFamily="34" charset="0"/>
              </a:rPr>
              <a:t>Glycine VS GABA Currents</a:t>
            </a:r>
          </a:p>
        </p:txBody>
      </p:sp>
      <p:pic>
        <p:nvPicPr>
          <p:cNvPr id="4" name="Picture 3">
            <a:extLst>
              <a:ext uri="{FF2B5EF4-FFF2-40B4-BE49-F238E27FC236}">
                <a16:creationId xmlns:a16="http://schemas.microsoft.com/office/drawing/2014/main" id="{B357C1B8-3771-4704-AF1D-4D484AF5173B}"/>
              </a:ext>
            </a:extLst>
          </p:cNvPr>
          <p:cNvPicPr>
            <a:picLocks noChangeAspect="1"/>
          </p:cNvPicPr>
          <p:nvPr/>
        </p:nvPicPr>
        <p:blipFill rotWithShape="1">
          <a:blip r:embed="rId2">
            <a:extLst>
              <a:ext uri="{28A0092B-C50C-407E-A947-70E740481C1C}">
                <a14:useLocalDpi xmlns:a14="http://schemas.microsoft.com/office/drawing/2010/main" val="0"/>
              </a:ext>
            </a:extLst>
          </a:blip>
          <a:srcRect b="32917"/>
          <a:stretch/>
        </p:blipFill>
        <p:spPr>
          <a:xfrm>
            <a:off x="365226" y="1304925"/>
            <a:ext cx="11461547" cy="5071448"/>
          </a:xfrm>
          <a:prstGeom prst="rect">
            <a:avLst/>
          </a:prstGeom>
        </p:spPr>
      </p:pic>
    </p:spTree>
    <p:extLst>
      <p:ext uri="{BB962C8B-B14F-4D97-AF65-F5344CB8AC3E}">
        <p14:creationId xmlns:p14="http://schemas.microsoft.com/office/powerpoint/2010/main" val="93534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BCD72A-064D-4C15-A125-A6DF590B0D77}"/>
              </a:ext>
            </a:extLst>
          </p:cNvPr>
          <p:cNvSpPr txBox="1"/>
          <p:nvPr/>
        </p:nvSpPr>
        <p:spPr>
          <a:xfrm>
            <a:off x="1797697" y="552741"/>
            <a:ext cx="8297464" cy="707886"/>
          </a:xfrm>
          <a:prstGeom prst="rect">
            <a:avLst/>
          </a:prstGeom>
          <a:noFill/>
        </p:spPr>
        <p:txBody>
          <a:bodyPr wrap="none" rtlCol="0">
            <a:spAutoFit/>
          </a:bodyPr>
          <a:lstStyle/>
          <a:p>
            <a:r>
              <a:rPr lang="en-US" sz="4000" dirty="0">
                <a:latin typeface="Century Gothic" panose="020B0502020202020204" pitchFamily="34" charset="0"/>
              </a:rPr>
              <a:t>Outline: Transmitters &amp; Receptors</a:t>
            </a:r>
          </a:p>
        </p:txBody>
      </p:sp>
      <p:grpSp>
        <p:nvGrpSpPr>
          <p:cNvPr id="8" name="Group 7">
            <a:extLst>
              <a:ext uri="{FF2B5EF4-FFF2-40B4-BE49-F238E27FC236}">
                <a16:creationId xmlns:a16="http://schemas.microsoft.com/office/drawing/2014/main" id="{6A8959AE-E6F4-4CC5-BB1D-DF5A668FFE7F}"/>
              </a:ext>
            </a:extLst>
          </p:cNvPr>
          <p:cNvGrpSpPr/>
          <p:nvPr/>
        </p:nvGrpSpPr>
        <p:grpSpPr>
          <a:xfrm>
            <a:off x="802575" y="1929873"/>
            <a:ext cx="10660647" cy="400110"/>
            <a:chOff x="971180" y="1748637"/>
            <a:chExt cx="10660647" cy="400110"/>
          </a:xfrm>
        </p:grpSpPr>
        <p:sp>
          <p:nvSpPr>
            <p:cNvPr id="6" name="Oval 5">
              <a:extLst>
                <a:ext uri="{FF2B5EF4-FFF2-40B4-BE49-F238E27FC236}">
                  <a16:creationId xmlns:a16="http://schemas.microsoft.com/office/drawing/2014/main" id="{051860C6-168F-4118-97DE-866EAD6EC0B4}"/>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5194CE-61E5-44DF-8155-6B06975EA732}"/>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Gap Junctions: direct electrical connections.</a:t>
              </a:r>
            </a:p>
          </p:txBody>
        </p:sp>
      </p:grpSp>
      <p:grpSp>
        <p:nvGrpSpPr>
          <p:cNvPr id="9" name="Group 8">
            <a:extLst>
              <a:ext uri="{FF2B5EF4-FFF2-40B4-BE49-F238E27FC236}">
                <a16:creationId xmlns:a16="http://schemas.microsoft.com/office/drawing/2014/main" id="{CCD85825-0B05-43C5-9E51-97A613406E3E}"/>
              </a:ext>
            </a:extLst>
          </p:cNvPr>
          <p:cNvGrpSpPr/>
          <p:nvPr/>
        </p:nvGrpSpPr>
        <p:grpSpPr>
          <a:xfrm>
            <a:off x="802575" y="2301644"/>
            <a:ext cx="10660647" cy="400110"/>
            <a:chOff x="971180" y="1748637"/>
            <a:chExt cx="10660647" cy="400110"/>
          </a:xfrm>
        </p:grpSpPr>
        <p:sp>
          <p:nvSpPr>
            <p:cNvPr id="10" name="Oval 9">
              <a:extLst>
                <a:ext uri="{FF2B5EF4-FFF2-40B4-BE49-F238E27FC236}">
                  <a16:creationId xmlns:a16="http://schemas.microsoft.com/office/drawing/2014/main" id="{6844020F-AF29-4682-9736-8B0ED63039B6}"/>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3AA99F-F193-409E-ADB3-22081F3278E6}"/>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Chemical Transmission.</a:t>
              </a:r>
            </a:p>
          </p:txBody>
        </p:sp>
      </p:grpSp>
      <p:grpSp>
        <p:nvGrpSpPr>
          <p:cNvPr id="15" name="Group 14">
            <a:extLst>
              <a:ext uri="{FF2B5EF4-FFF2-40B4-BE49-F238E27FC236}">
                <a16:creationId xmlns:a16="http://schemas.microsoft.com/office/drawing/2014/main" id="{EBD7E1E3-D349-4FAF-A6A9-2B0D2D7C7F78}"/>
              </a:ext>
            </a:extLst>
          </p:cNvPr>
          <p:cNvGrpSpPr/>
          <p:nvPr/>
        </p:nvGrpSpPr>
        <p:grpSpPr>
          <a:xfrm>
            <a:off x="1174550" y="2680087"/>
            <a:ext cx="9617331" cy="338554"/>
            <a:chOff x="1347277" y="2680087"/>
            <a:chExt cx="9617331" cy="338554"/>
          </a:xfrm>
        </p:grpSpPr>
        <p:sp>
          <p:nvSpPr>
            <p:cNvPr id="13" name="TextBox 12">
              <a:extLst>
                <a:ext uri="{FF2B5EF4-FFF2-40B4-BE49-F238E27FC236}">
                  <a16:creationId xmlns:a16="http://schemas.microsoft.com/office/drawing/2014/main" id="{DCE7A156-613F-4921-AB9D-28F61564E2B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Ionotropic VS Metabotropic</a:t>
              </a:r>
            </a:p>
          </p:txBody>
        </p:sp>
        <p:sp>
          <p:nvSpPr>
            <p:cNvPr id="14" name="Oval 13">
              <a:extLst>
                <a:ext uri="{FF2B5EF4-FFF2-40B4-BE49-F238E27FC236}">
                  <a16:creationId xmlns:a16="http://schemas.microsoft.com/office/drawing/2014/main" id="{FD0F22F6-6262-4FAB-9E77-64A244AAD26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E099D9C-C53C-48F6-9C2A-40904897A6DB}"/>
              </a:ext>
            </a:extLst>
          </p:cNvPr>
          <p:cNvGrpSpPr/>
          <p:nvPr/>
        </p:nvGrpSpPr>
        <p:grpSpPr>
          <a:xfrm>
            <a:off x="1174550" y="3071389"/>
            <a:ext cx="9617331" cy="338554"/>
            <a:chOff x="1347277" y="2680087"/>
            <a:chExt cx="9617331" cy="338554"/>
          </a:xfrm>
        </p:grpSpPr>
        <p:sp>
          <p:nvSpPr>
            <p:cNvPr id="17" name="TextBox 16">
              <a:extLst>
                <a:ext uri="{FF2B5EF4-FFF2-40B4-BE49-F238E27FC236}">
                  <a16:creationId xmlns:a16="http://schemas.microsoft.com/office/drawing/2014/main" id="{0C695796-60B8-44E1-94FB-9C228D7D3DF2}"/>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The Neuromuscular Junction (NMJ): cholinergic transmission</a:t>
              </a:r>
            </a:p>
          </p:txBody>
        </p:sp>
        <p:sp>
          <p:nvSpPr>
            <p:cNvPr id="18" name="Oval 17">
              <a:extLst>
                <a:ext uri="{FF2B5EF4-FFF2-40B4-BE49-F238E27FC236}">
                  <a16:creationId xmlns:a16="http://schemas.microsoft.com/office/drawing/2014/main" id="{D9751ACF-C845-4C46-95C1-4EFB26EB993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9BCEA08-0CEC-42EC-8CB7-3D2105C70C37}"/>
              </a:ext>
            </a:extLst>
          </p:cNvPr>
          <p:cNvGrpSpPr/>
          <p:nvPr/>
        </p:nvGrpSpPr>
        <p:grpSpPr>
          <a:xfrm>
            <a:off x="1174550" y="3469989"/>
            <a:ext cx="9617331" cy="338554"/>
            <a:chOff x="1347277" y="2680087"/>
            <a:chExt cx="9617331" cy="338554"/>
          </a:xfrm>
        </p:grpSpPr>
        <p:sp>
          <p:nvSpPr>
            <p:cNvPr id="20" name="TextBox 19">
              <a:extLst>
                <a:ext uri="{FF2B5EF4-FFF2-40B4-BE49-F238E27FC236}">
                  <a16:creationId xmlns:a16="http://schemas.microsoft.com/office/drawing/2014/main" id="{0D297FA5-D2EE-4190-84E4-E664BDD78B6D}"/>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Central synapses</a:t>
              </a:r>
            </a:p>
          </p:txBody>
        </p:sp>
        <p:sp>
          <p:nvSpPr>
            <p:cNvPr id="21" name="Oval 20">
              <a:extLst>
                <a:ext uri="{FF2B5EF4-FFF2-40B4-BE49-F238E27FC236}">
                  <a16:creationId xmlns:a16="http://schemas.microsoft.com/office/drawing/2014/main" id="{BEB8B8F0-7D57-47FC-AC3F-6EA7F9AB21F1}"/>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BB11DDF-6A90-4B21-BBBE-ABFACC716D9B}"/>
              </a:ext>
            </a:extLst>
          </p:cNvPr>
          <p:cNvGrpSpPr/>
          <p:nvPr/>
        </p:nvGrpSpPr>
        <p:grpSpPr>
          <a:xfrm>
            <a:off x="1528775" y="3817693"/>
            <a:ext cx="9617331" cy="338554"/>
            <a:chOff x="1347277" y="2680087"/>
            <a:chExt cx="9617331" cy="338554"/>
          </a:xfrm>
        </p:grpSpPr>
        <p:sp>
          <p:nvSpPr>
            <p:cNvPr id="23" name="TextBox 22">
              <a:extLst>
                <a:ext uri="{FF2B5EF4-FFF2-40B4-BE49-F238E27FC236}">
                  <a16:creationId xmlns:a16="http://schemas.microsoft.com/office/drawing/2014/main" id="{C3C4194A-1E01-4E74-8BD9-6A838AD47F47}"/>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Excitatory transmission</a:t>
              </a:r>
            </a:p>
          </p:txBody>
        </p:sp>
        <p:sp>
          <p:nvSpPr>
            <p:cNvPr id="24" name="Oval 23">
              <a:extLst>
                <a:ext uri="{FF2B5EF4-FFF2-40B4-BE49-F238E27FC236}">
                  <a16:creationId xmlns:a16="http://schemas.microsoft.com/office/drawing/2014/main" id="{457DCBBE-24E3-4E89-845E-15EB05BAE8E9}"/>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19E0365-D89E-40ED-A0ED-96CE145E7BA4}"/>
              </a:ext>
            </a:extLst>
          </p:cNvPr>
          <p:cNvGrpSpPr/>
          <p:nvPr/>
        </p:nvGrpSpPr>
        <p:grpSpPr>
          <a:xfrm>
            <a:off x="1528775" y="4187328"/>
            <a:ext cx="9617331" cy="338554"/>
            <a:chOff x="1347277" y="2680087"/>
            <a:chExt cx="9617331" cy="338554"/>
          </a:xfrm>
        </p:grpSpPr>
        <p:sp>
          <p:nvSpPr>
            <p:cNvPr id="26" name="TextBox 25">
              <a:extLst>
                <a:ext uri="{FF2B5EF4-FFF2-40B4-BE49-F238E27FC236}">
                  <a16:creationId xmlns:a16="http://schemas.microsoft.com/office/drawing/2014/main" id="{CDF1F601-DBEF-4830-8865-9217040851A3}"/>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Inhibitory transmission</a:t>
              </a:r>
            </a:p>
          </p:txBody>
        </p:sp>
        <p:sp>
          <p:nvSpPr>
            <p:cNvPr id="27" name="Oval 26">
              <a:extLst>
                <a:ext uri="{FF2B5EF4-FFF2-40B4-BE49-F238E27FC236}">
                  <a16:creationId xmlns:a16="http://schemas.microsoft.com/office/drawing/2014/main" id="{74498F38-0D21-42BB-A30E-3072D9D1B37C}"/>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88A784C-6816-4C18-97B4-2CBE7A08DDCE}"/>
              </a:ext>
            </a:extLst>
          </p:cNvPr>
          <p:cNvGrpSpPr/>
          <p:nvPr/>
        </p:nvGrpSpPr>
        <p:grpSpPr>
          <a:xfrm>
            <a:off x="1528775" y="4538503"/>
            <a:ext cx="9617331" cy="338554"/>
            <a:chOff x="1347277" y="2680087"/>
            <a:chExt cx="9617331" cy="338554"/>
          </a:xfrm>
        </p:grpSpPr>
        <p:sp>
          <p:nvSpPr>
            <p:cNvPr id="29" name="TextBox 28">
              <a:extLst>
                <a:ext uri="{FF2B5EF4-FFF2-40B4-BE49-F238E27FC236}">
                  <a16:creationId xmlns:a16="http://schemas.microsoft.com/office/drawing/2014/main" id="{09E897A2-EC4B-4B51-8A4A-7397CFD83BD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Neuroactive peptides</a:t>
              </a:r>
            </a:p>
          </p:txBody>
        </p:sp>
        <p:sp>
          <p:nvSpPr>
            <p:cNvPr id="30" name="Oval 29">
              <a:extLst>
                <a:ext uri="{FF2B5EF4-FFF2-40B4-BE49-F238E27FC236}">
                  <a16:creationId xmlns:a16="http://schemas.microsoft.com/office/drawing/2014/main" id="{59D9A662-371D-4C9C-8FA6-A8F2646565F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AECA0B6F-2F61-4C4A-8A25-D76430C62471}"/>
              </a:ext>
            </a:extLst>
          </p:cNvPr>
          <p:cNvGrpSpPr/>
          <p:nvPr/>
        </p:nvGrpSpPr>
        <p:grpSpPr>
          <a:xfrm>
            <a:off x="1528775" y="4933632"/>
            <a:ext cx="9617331" cy="338554"/>
            <a:chOff x="1347277" y="2680087"/>
            <a:chExt cx="9617331" cy="338554"/>
          </a:xfrm>
        </p:grpSpPr>
        <p:sp>
          <p:nvSpPr>
            <p:cNvPr id="32" name="TextBox 31">
              <a:extLst>
                <a:ext uri="{FF2B5EF4-FFF2-40B4-BE49-F238E27FC236}">
                  <a16:creationId xmlns:a16="http://schemas.microsoft.com/office/drawing/2014/main" id="{D5B56AF4-50C1-473A-B7E3-A76912C932A4}"/>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Transcellular </a:t>
              </a:r>
            </a:p>
          </p:txBody>
        </p:sp>
        <p:sp>
          <p:nvSpPr>
            <p:cNvPr id="33" name="Oval 32">
              <a:extLst>
                <a:ext uri="{FF2B5EF4-FFF2-40B4-BE49-F238E27FC236}">
                  <a16:creationId xmlns:a16="http://schemas.microsoft.com/office/drawing/2014/main" id="{B3F91802-2857-4A04-BE05-20C3E1FE9D85}"/>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id="{C3135C1D-A8F4-49B4-BCE3-02CA56705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7861" y="1713830"/>
            <a:ext cx="3913936" cy="4361122"/>
          </a:xfrm>
          <a:prstGeom prst="rect">
            <a:avLst/>
          </a:prstGeom>
        </p:spPr>
      </p:pic>
    </p:spTree>
    <p:extLst>
      <p:ext uri="{BB962C8B-B14F-4D97-AF65-F5344CB8AC3E}">
        <p14:creationId xmlns:p14="http://schemas.microsoft.com/office/powerpoint/2010/main" val="251390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dissolv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35" presetClass="exit" presetSubtype="0" fill="hold" nodeType="clickEffect">
                                  <p:stCondLst>
                                    <p:cond delay="0"/>
                                  </p:stCondLst>
                                  <p:childTnLst>
                                    <p:animEffect transition="out" filter="fade">
                                      <p:cBhvr>
                                        <p:cTn id="56" dur="2000"/>
                                        <p:tgtEl>
                                          <p:spTgt spid="9"/>
                                        </p:tgtEl>
                                      </p:cBhvr>
                                    </p:animEffect>
                                    <p:anim calcmode="lin" valueType="num">
                                      <p:cBhvr>
                                        <p:cTn id="57" dur="2000"/>
                                        <p:tgtEl>
                                          <p:spTgt spid="9"/>
                                        </p:tgtEl>
                                        <p:attrNameLst>
                                          <p:attrName>style.rotation</p:attrName>
                                        </p:attrNameLst>
                                      </p:cBhvr>
                                      <p:tavLst>
                                        <p:tav tm="0">
                                          <p:val>
                                            <p:fltVal val="0"/>
                                          </p:val>
                                        </p:tav>
                                        <p:tav tm="100000">
                                          <p:val>
                                            <p:fltVal val="720"/>
                                          </p:val>
                                        </p:tav>
                                      </p:tavLst>
                                    </p:anim>
                                    <p:anim calcmode="lin" valueType="num">
                                      <p:cBhvr>
                                        <p:cTn id="58" dur="2000"/>
                                        <p:tgtEl>
                                          <p:spTgt spid="9"/>
                                        </p:tgtEl>
                                        <p:attrNameLst>
                                          <p:attrName>ppt_h</p:attrName>
                                        </p:attrNameLst>
                                      </p:cBhvr>
                                      <p:tavLst>
                                        <p:tav tm="0">
                                          <p:val>
                                            <p:strVal val="ppt_h"/>
                                          </p:val>
                                        </p:tav>
                                        <p:tav tm="100000">
                                          <p:val>
                                            <p:fltVal val="0"/>
                                          </p:val>
                                        </p:tav>
                                      </p:tavLst>
                                    </p:anim>
                                    <p:anim calcmode="lin" valueType="num">
                                      <p:cBhvr>
                                        <p:cTn id="59" dur="2000"/>
                                        <p:tgtEl>
                                          <p:spTgt spid="9"/>
                                        </p:tgtEl>
                                        <p:attrNameLst>
                                          <p:attrName>ppt_w</p:attrName>
                                        </p:attrNameLst>
                                      </p:cBhvr>
                                      <p:tavLst>
                                        <p:tav tm="0">
                                          <p:val>
                                            <p:strVal val="ppt_w"/>
                                          </p:val>
                                        </p:tav>
                                        <p:tav tm="100000">
                                          <p:val>
                                            <p:fltVal val="0"/>
                                          </p:val>
                                        </p:tav>
                                      </p:tavLst>
                                    </p:anim>
                                    <p:set>
                                      <p:cBhvr>
                                        <p:cTn id="60" dur="1" fill="hold">
                                          <p:stCondLst>
                                            <p:cond delay="1999"/>
                                          </p:stCondLst>
                                        </p:cTn>
                                        <p:tgtEl>
                                          <p:spTgt spid="9"/>
                                        </p:tgtEl>
                                        <p:attrNameLst>
                                          <p:attrName>style.visibility</p:attrName>
                                        </p:attrNameLst>
                                      </p:cBhvr>
                                      <p:to>
                                        <p:strVal val="hidden"/>
                                      </p:to>
                                    </p:set>
                                  </p:childTnLst>
                                </p:cTn>
                              </p:par>
                              <p:par>
                                <p:cTn id="61" presetID="35" presetClass="exit" presetSubtype="0" fill="hold" nodeType="withEffect">
                                  <p:stCondLst>
                                    <p:cond delay="100"/>
                                  </p:stCondLst>
                                  <p:childTnLst>
                                    <p:animEffect transition="out" filter="fade">
                                      <p:cBhvr>
                                        <p:cTn id="62" dur="2000"/>
                                        <p:tgtEl>
                                          <p:spTgt spid="15"/>
                                        </p:tgtEl>
                                      </p:cBhvr>
                                    </p:animEffect>
                                    <p:anim calcmode="lin" valueType="num">
                                      <p:cBhvr>
                                        <p:cTn id="63" dur="2000"/>
                                        <p:tgtEl>
                                          <p:spTgt spid="15"/>
                                        </p:tgtEl>
                                        <p:attrNameLst>
                                          <p:attrName>style.rotation</p:attrName>
                                        </p:attrNameLst>
                                      </p:cBhvr>
                                      <p:tavLst>
                                        <p:tav tm="0">
                                          <p:val>
                                            <p:fltVal val="0"/>
                                          </p:val>
                                        </p:tav>
                                        <p:tav tm="100000">
                                          <p:val>
                                            <p:fltVal val="720"/>
                                          </p:val>
                                        </p:tav>
                                      </p:tavLst>
                                    </p:anim>
                                    <p:anim calcmode="lin" valueType="num">
                                      <p:cBhvr>
                                        <p:cTn id="64" dur="2000"/>
                                        <p:tgtEl>
                                          <p:spTgt spid="15"/>
                                        </p:tgtEl>
                                        <p:attrNameLst>
                                          <p:attrName>ppt_h</p:attrName>
                                        </p:attrNameLst>
                                      </p:cBhvr>
                                      <p:tavLst>
                                        <p:tav tm="0">
                                          <p:val>
                                            <p:strVal val="ppt_h"/>
                                          </p:val>
                                        </p:tav>
                                        <p:tav tm="100000">
                                          <p:val>
                                            <p:fltVal val="0"/>
                                          </p:val>
                                        </p:tav>
                                      </p:tavLst>
                                    </p:anim>
                                    <p:anim calcmode="lin" valueType="num">
                                      <p:cBhvr>
                                        <p:cTn id="65" dur="2000"/>
                                        <p:tgtEl>
                                          <p:spTgt spid="15"/>
                                        </p:tgtEl>
                                        <p:attrNameLst>
                                          <p:attrName>ppt_w</p:attrName>
                                        </p:attrNameLst>
                                      </p:cBhvr>
                                      <p:tavLst>
                                        <p:tav tm="0">
                                          <p:val>
                                            <p:strVal val="ppt_w"/>
                                          </p:val>
                                        </p:tav>
                                        <p:tav tm="100000">
                                          <p:val>
                                            <p:fltVal val="0"/>
                                          </p:val>
                                        </p:tav>
                                      </p:tavLst>
                                    </p:anim>
                                    <p:set>
                                      <p:cBhvr>
                                        <p:cTn id="66" dur="1" fill="hold">
                                          <p:stCondLst>
                                            <p:cond delay="1999"/>
                                          </p:stCondLst>
                                        </p:cTn>
                                        <p:tgtEl>
                                          <p:spTgt spid="15"/>
                                        </p:tgtEl>
                                        <p:attrNameLst>
                                          <p:attrName>style.visibility</p:attrName>
                                        </p:attrNameLst>
                                      </p:cBhvr>
                                      <p:to>
                                        <p:strVal val="hidden"/>
                                      </p:to>
                                    </p:set>
                                  </p:childTnLst>
                                </p:cTn>
                              </p:par>
                              <p:par>
                                <p:cTn id="67" presetID="35" presetClass="exit" presetSubtype="0" fill="hold" nodeType="withEffect">
                                  <p:stCondLst>
                                    <p:cond delay="200"/>
                                  </p:stCondLst>
                                  <p:childTnLst>
                                    <p:animEffect transition="out" filter="fade">
                                      <p:cBhvr>
                                        <p:cTn id="68" dur="2000"/>
                                        <p:tgtEl>
                                          <p:spTgt spid="16"/>
                                        </p:tgtEl>
                                      </p:cBhvr>
                                    </p:animEffect>
                                    <p:anim calcmode="lin" valueType="num">
                                      <p:cBhvr>
                                        <p:cTn id="69" dur="2000"/>
                                        <p:tgtEl>
                                          <p:spTgt spid="16"/>
                                        </p:tgtEl>
                                        <p:attrNameLst>
                                          <p:attrName>style.rotation</p:attrName>
                                        </p:attrNameLst>
                                      </p:cBhvr>
                                      <p:tavLst>
                                        <p:tav tm="0">
                                          <p:val>
                                            <p:fltVal val="0"/>
                                          </p:val>
                                        </p:tav>
                                        <p:tav tm="100000">
                                          <p:val>
                                            <p:fltVal val="720"/>
                                          </p:val>
                                        </p:tav>
                                      </p:tavLst>
                                    </p:anim>
                                    <p:anim calcmode="lin" valueType="num">
                                      <p:cBhvr>
                                        <p:cTn id="70" dur="2000"/>
                                        <p:tgtEl>
                                          <p:spTgt spid="16"/>
                                        </p:tgtEl>
                                        <p:attrNameLst>
                                          <p:attrName>ppt_h</p:attrName>
                                        </p:attrNameLst>
                                      </p:cBhvr>
                                      <p:tavLst>
                                        <p:tav tm="0">
                                          <p:val>
                                            <p:strVal val="ppt_h"/>
                                          </p:val>
                                        </p:tav>
                                        <p:tav tm="100000">
                                          <p:val>
                                            <p:fltVal val="0"/>
                                          </p:val>
                                        </p:tav>
                                      </p:tavLst>
                                    </p:anim>
                                    <p:anim calcmode="lin" valueType="num">
                                      <p:cBhvr>
                                        <p:cTn id="71" dur="2000"/>
                                        <p:tgtEl>
                                          <p:spTgt spid="16"/>
                                        </p:tgtEl>
                                        <p:attrNameLst>
                                          <p:attrName>ppt_w</p:attrName>
                                        </p:attrNameLst>
                                      </p:cBhvr>
                                      <p:tavLst>
                                        <p:tav tm="0">
                                          <p:val>
                                            <p:strVal val="ppt_w"/>
                                          </p:val>
                                        </p:tav>
                                        <p:tav tm="100000">
                                          <p:val>
                                            <p:fltVal val="0"/>
                                          </p:val>
                                        </p:tav>
                                      </p:tavLst>
                                    </p:anim>
                                    <p:set>
                                      <p:cBhvr>
                                        <p:cTn id="72" dur="1" fill="hold">
                                          <p:stCondLst>
                                            <p:cond delay="1999"/>
                                          </p:stCondLst>
                                        </p:cTn>
                                        <p:tgtEl>
                                          <p:spTgt spid="16"/>
                                        </p:tgtEl>
                                        <p:attrNameLst>
                                          <p:attrName>style.visibility</p:attrName>
                                        </p:attrNameLst>
                                      </p:cBhvr>
                                      <p:to>
                                        <p:strVal val="hidden"/>
                                      </p:to>
                                    </p:set>
                                  </p:childTnLst>
                                </p:cTn>
                              </p:par>
                              <p:par>
                                <p:cTn id="73" presetID="35" presetClass="exit" presetSubtype="0" fill="hold" nodeType="withEffect">
                                  <p:stCondLst>
                                    <p:cond delay="300"/>
                                  </p:stCondLst>
                                  <p:childTnLst>
                                    <p:animEffect transition="out" filter="fade">
                                      <p:cBhvr>
                                        <p:cTn id="74" dur="2000"/>
                                        <p:tgtEl>
                                          <p:spTgt spid="19"/>
                                        </p:tgtEl>
                                      </p:cBhvr>
                                    </p:animEffect>
                                    <p:anim calcmode="lin" valueType="num">
                                      <p:cBhvr>
                                        <p:cTn id="75" dur="2000"/>
                                        <p:tgtEl>
                                          <p:spTgt spid="19"/>
                                        </p:tgtEl>
                                        <p:attrNameLst>
                                          <p:attrName>style.rotation</p:attrName>
                                        </p:attrNameLst>
                                      </p:cBhvr>
                                      <p:tavLst>
                                        <p:tav tm="0">
                                          <p:val>
                                            <p:fltVal val="0"/>
                                          </p:val>
                                        </p:tav>
                                        <p:tav tm="100000">
                                          <p:val>
                                            <p:fltVal val="720"/>
                                          </p:val>
                                        </p:tav>
                                      </p:tavLst>
                                    </p:anim>
                                    <p:anim calcmode="lin" valueType="num">
                                      <p:cBhvr>
                                        <p:cTn id="76" dur="2000"/>
                                        <p:tgtEl>
                                          <p:spTgt spid="19"/>
                                        </p:tgtEl>
                                        <p:attrNameLst>
                                          <p:attrName>ppt_h</p:attrName>
                                        </p:attrNameLst>
                                      </p:cBhvr>
                                      <p:tavLst>
                                        <p:tav tm="0">
                                          <p:val>
                                            <p:strVal val="ppt_h"/>
                                          </p:val>
                                        </p:tav>
                                        <p:tav tm="100000">
                                          <p:val>
                                            <p:fltVal val="0"/>
                                          </p:val>
                                        </p:tav>
                                      </p:tavLst>
                                    </p:anim>
                                    <p:anim calcmode="lin" valueType="num">
                                      <p:cBhvr>
                                        <p:cTn id="77" dur="2000"/>
                                        <p:tgtEl>
                                          <p:spTgt spid="19"/>
                                        </p:tgtEl>
                                        <p:attrNameLst>
                                          <p:attrName>ppt_w</p:attrName>
                                        </p:attrNameLst>
                                      </p:cBhvr>
                                      <p:tavLst>
                                        <p:tav tm="0">
                                          <p:val>
                                            <p:strVal val="ppt_w"/>
                                          </p:val>
                                        </p:tav>
                                        <p:tav tm="100000">
                                          <p:val>
                                            <p:fltVal val="0"/>
                                          </p:val>
                                        </p:tav>
                                      </p:tavLst>
                                    </p:anim>
                                    <p:set>
                                      <p:cBhvr>
                                        <p:cTn id="78" dur="1" fill="hold">
                                          <p:stCondLst>
                                            <p:cond delay="1999"/>
                                          </p:stCondLst>
                                        </p:cTn>
                                        <p:tgtEl>
                                          <p:spTgt spid="19"/>
                                        </p:tgtEl>
                                        <p:attrNameLst>
                                          <p:attrName>style.visibility</p:attrName>
                                        </p:attrNameLst>
                                      </p:cBhvr>
                                      <p:to>
                                        <p:strVal val="hidden"/>
                                      </p:to>
                                    </p:set>
                                  </p:childTnLst>
                                </p:cTn>
                              </p:par>
                              <p:par>
                                <p:cTn id="79" presetID="35" presetClass="exit" presetSubtype="0" fill="hold" nodeType="withEffect">
                                  <p:stCondLst>
                                    <p:cond delay="400"/>
                                  </p:stCondLst>
                                  <p:childTnLst>
                                    <p:animEffect transition="out" filter="fade">
                                      <p:cBhvr>
                                        <p:cTn id="80" dur="2000"/>
                                        <p:tgtEl>
                                          <p:spTgt spid="22"/>
                                        </p:tgtEl>
                                      </p:cBhvr>
                                    </p:animEffect>
                                    <p:anim calcmode="lin" valueType="num">
                                      <p:cBhvr>
                                        <p:cTn id="81" dur="2000"/>
                                        <p:tgtEl>
                                          <p:spTgt spid="22"/>
                                        </p:tgtEl>
                                        <p:attrNameLst>
                                          <p:attrName>style.rotation</p:attrName>
                                        </p:attrNameLst>
                                      </p:cBhvr>
                                      <p:tavLst>
                                        <p:tav tm="0">
                                          <p:val>
                                            <p:fltVal val="0"/>
                                          </p:val>
                                        </p:tav>
                                        <p:tav tm="100000">
                                          <p:val>
                                            <p:fltVal val="720"/>
                                          </p:val>
                                        </p:tav>
                                      </p:tavLst>
                                    </p:anim>
                                    <p:anim calcmode="lin" valueType="num">
                                      <p:cBhvr>
                                        <p:cTn id="82" dur="2000"/>
                                        <p:tgtEl>
                                          <p:spTgt spid="22"/>
                                        </p:tgtEl>
                                        <p:attrNameLst>
                                          <p:attrName>ppt_h</p:attrName>
                                        </p:attrNameLst>
                                      </p:cBhvr>
                                      <p:tavLst>
                                        <p:tav tm="0">
                                          <p:val>
                                            <p:strVal val="ppt_h"/>
                                          </p:val>
                                        </p:tav>
                                        <p:tav tm="100000">
                                          <p:val>
                                            <p:fltVal val="0"/>
                                          </p:val>
                                        </p:tav>
                                      </p:tavLst>
                                    </p:anim>
                                    <p:anim calcmode="lin" valueType="num">
                                      <p:cBhvr>
                                        <p:cTn id="83" dur="2000"/>
                                        <p:tgtEl>
                                          <p:spTgt spid="22"/>
                                        </p:tgtEl>
                                        <p:attrNameLst>
                                          <p:attrName>ppt_w</p:attrName>
                                        </p:attrNameLst>
                                      </p:cBhvr>
                                      <p:tavLst>
                                        <p:tav tm="0">
                                          <p:val>
                                            <p:strVal val="ppt_w"/>
                                          </p:val>
                                        </p:tav>
                                        <p:tav tm="100000">
                                          <p:val>
                                            <p:fltVal val="0"/>
                                          </p:val>
                                        </p:tav>
                                      </p:tavLst>
                                    </p:anim>
                                    <p:set>
                                      <p:cBhvr>
                                        <p:cTn id="84" dur="1" fill="hold">
                                          <p:stCondLst>
                                            <p:cond delay="1999"/>
                                          </p:stCondLst>
                                        </p:cTn>
                                        <p:tgtEl>
                                          <p:spTgt spid="22"/>
                                        </p:tgtEl>
                                        <p:attrNameLst>
                                          <p:attrName>style.visibility</p:attrName>
                                        </p:attrNameLst>
                                      </p:cBhvr>
                                      <p:to>
                                        <p:strVal val="hidden"/>
                                      </p:to>
                                    </p:set>
                                  </p:childTnLst>
                                </p:cTn>
                              </p:par>
                              <p:par>
                                <p:cTn id="85" presetID="35" presetClass="exit" presetSubtype="0" fill="hold" nodeType="withEffect">
                                  <p:stCondLst>
                                    <p:cond delay="500"/>
                                  </p:stCondLst>
                                  <p:childTnLst>
                                    <p:animEffect transition="out" filter="fade">
                                      <p:cBhvr>
                                        <p:cTn id="86" dur="2000"/>
                                        <p:tgtEl>
                                          <p:spTgt spid="25"/>
                                        </p:tgtEl>
                                      </p:cBhvr>
                                    </p:animEffect>
                                    <p:anim calcmode="lin" valueType="num">
                                      <p:cBhvr>
                                        <p:cTn id="87" dur="2000"/>
                                        <p:tgtEl>
                                          <p:spTgt spid="25"/>
                                        </p:tgtEl>
                                        <p:attrNameLst>
                                          <p:attrName>style.rotation</p:attrName>
                                        </p:attrNameLst>
                                      </p:cBhvr>
                                      <p:tavLst>
                                        <p:tav tm="0">
                                          <p:val>
                                            <p:fltVal val="0"/>
                                          </p:val>
                                        </p:tav>
                                        <p:tav tm="100000">
                                          <p:val>
                                            <p:fltVal val="720"/>
                                          </p:val>
                                        </p:tav>
                                      </p:tavLst>
                                    </p:anim>
                                    <p:anim calcmode="lin" valueType="num">
                                      <p:cBhvr>
                                        <p:cTn id="88" dur="2000"/>
                                        <p:tgtEl>
                                          <p:spTgt spid="25"/>
                                        </p:tgtEl>
                                        <p:attrNameLst>
                                          <p:attrName>ppt_h</p:attrName>
                                        </p:attrNameLst>
                                      </p:cBhvr>
                                      <p:tavLst>
                                        <p:tav tm="0">
                                          <p:val>
                                            <p:strVal val="ppt_h"/>
                                          </p:val>
                                        </p:tav>
                                        <p:tav tm="100000">
                                          <p:val>
                                            <p:fltVal val="0"/>
                                          </p:val>
                                        </p:tav>
                                      </p:tavLst>
                                    </p:anim>
                                    <p:anim calcmode="lin" valueType="num">
                                      <p:cBhvr>
                                        <p:cTn id="89" dur="2000"/>
                                        <p:tgtEl>
                                          <p:spTgt spid="25"/>
                                        </p:tgtEl>
                                        <p:attrNameLst>
                                          <p:attrName>ppt_w</p:attrName>
                                        </p:attrNameLst>
                                      </p:cBhvr>
                                      <p:tavLst>
                                        <p:tav tm="0">
                                          <p:val>
                                            <p:strVal val="ppt_w"/>
                                          </p:val>
                                        </p:tav>
                                        <p:tav tm="100000">
                                          <p:val>
                                            <p:fltVal val="0"/>
                                          </p:val>
                                        </p:tav>
                                      </p:tavLst>
                                    </p:anim>
                                    <p:set>
                                      <p:cBhvr>
                                        <p:cTn id="90" dur="1" fill="hold">
                                          <p:stCondLst>
                                            <p:cond delay="1999"/>
                                          </p:stCondLst>
                                        </p:cTn>
                                        <p:tgtEl>
                                          <p:spTgt spid="25"/>
                                        </p:tgtEl>
                                        <p:attrNameLst>
                                          <p:attrName>style.visibility</p:attrName>
                                        </p:attrNameLst>
                                      </p:cBhvr>
                                      <p:to>
                                        <p:strVal val="hidden"/>
                                      </p:to>
                                    </p:set>
                                  </p:childTnLst>
                                </p:cTn>
                              </p:par>
                              <p:par>
                                <p:cTn id="91" presetID="35" presetClass="exit" presetSubtype="0" fill="hold" nodeType="withEffect">
                                  <p:stCondLst>
                                    <p:cond delay="600"/>
                                  </p:stCondLst>
                                  <p:childTnLst>
                                    <p:animEffect transition="out" filter="fade">
                                      <p:cBhvr>
                                        <p:cTn id="92" dur="2000"/>
                                        <p:tgtEl>
                                          <p:spTgt spid="28"/>
                                        </p:tgtEl>
                                      </p:cBhvr>
                                    </p:animEffect>
                                    <p:anim calcmode="lin" valueType="num">
                                      <p:cBhvr>
                                        <p:cTn id="93" dur="2000"/>
                                        <p:tgtEl>
                                          <p:spTgt spid="28"/>
                                        </p:tgtEl>
                                        <p:attrNameLst>
                                          <p:attrName>style.rotation</p:attrName>
                                        </p:attrNameLst>
                                      </p:cBhvr>
                                      <p:tavLst>
                                        <p:tav tm="0">
                                          <p:val>
                                            <p:fltVal val="0"/>
                                          </p:val>
                                        </p:tav>
                                        <p:tav tm="100000">
                                          <p:val>
                                            <p:fltVal val="720"/>
                                          </p:val>
                                        </p:tav>
                                      </p:tavLst>
                                    </p:anim>
                                    <p:anim calcmode="lin" valueType="num">
                                      <p:cBhvr>
                                        <p:cTn id="94" dur="2000"/>
                                        <p:tgtEl>
                                          <p:spTgt spid="28"/>
                                        </p:tgtEl>
                                        <p:attrNameLst>
                                          <p:attrName>ppt_h</p:attrName>
                                        </p:attrNameLst>
                                      </p:cBhvr>
                                      <p:tavLst>
                                        <p:tav tm="0">
                                          <p:val>
                                            <p:strVal val="ppt_h"/>
                                          </p:val>
                                        </p:tav>
                                        <p:tav tm="100000">
                                          <p:val>
                                            <p:fltVal val="0"/>
                                          </p:val>
                                        </p:tav>
                                      </p:tavLst>
                                    </p:anim>
                                    <p:anim calcmode="lin" valueType="num">
                                      <p:cBhvr>
                                        <p:cTn id="95" dur="2000"/>
                                        <p:tgtEl>
                                          <p:spTgt spid="28"/>
                                        </p:tgtEl>
                                        <p:attrNameLst>
                                          <p:attrName>ppt_w</p:attrName>
                                        </p:attrNameLst>
                                      </p:cBhvr>
                                      <p:tavLst>
                                        <p:tav tm="0">
                                          <p:val>
                                            <p:strVal val="ppt_w"/>
                                          </p:val>
                                        </p:tav>
                                        <p:tav tm="100000">
                                          <p:val>
                                            <p:fltVal val="0"/>
                                          </p:val>
                                        </p:tav>
                                      </p:tavLst>
                                    </p:anim>
                                    <p:set>
                                      <p:cBhvr>
                                        <p:cTn id="96" dur="1" fill="hold">
                                          <p:stCondLst>
                                            <p:cond delay="1999"/>
                                          </p:stCondLst>
                                        </p:cTn>
                                        <p:tgtEl>
                                          <p:spTgt spid="28"/>
                                        </p:tgtEl>
                                        <p:attrNameLst>
                                          <p:attrName>style.visibility</p:attrName>
                                        </p:attrNameLst>
                                      </p:cBhvr>
                                      <p:to>
                                        <p:strVal val="hidden"/>
                                      </p:to>
                                    </p:set>
                                  </p:childTnLst>
                                </p:cTn>
                              </p:par>
                              <p:par>
                                <p:cTn id="97" presetID="35" presetClass="exit" presetSubtype="0" fill="hold" nodeType="withEffect">
                                  <p:stCondLst>
                                    <p:cond delay="700"/>
                                  </p:stCondLst>
                                  <p:childTnLst>
                                    <p:animEffect transition="out" filter="fade">
                                      <p:cBhvr>
                                        <p:cTn id="98" dur="2000"/>
                                        <p:tgtEl>
                                          <p:spTgt spid="31"/>
                                        </p:tgtEl>
                                      </p:cBhvr>
                                    </p:animEffect>
                                    <p:anim calcmode="lin" valueType="num">
                                      <p:cBhvr>
                                        <p:cTn id="99" dur="2000"/>
                                        <p:tgtEl>
                                          <p:spTgt spid="31"/>
                                        </p:tgtEl>
                                        <p:attrNameLst>
                                          <p:attrName>style.rotation</p:attrName>
                                        </p:attrNameLst>
                                      </p:cBhvr>
                                      <p:tavLst>
                                        <p:tav tm="0">
                                          <p:val>
                                            <p:fltVal val="0"/>
                                          </p:val>
                                        </p:tav>
                                        <p:tav tm="100000">
                                          <p:val>
                                            <p:fltVal val="720"/>
                                          </p:val>
                                        </p:tav>
                                      </p:tavLst>
                                    </p:anim>
                                    <p:anim calcmode="lin" valueType="num">
                                      <p:cBhvr>
                                        <p:cTn id="100" dur="2000"/>
                                        <p:tgtEl>
                                          <p:spTgt spid="31"/>
                                        </p:tgtEl>
                                        <p:attrNameLst>
                                          <p:attrName>ppt_h</p:attrName>
                                        </p:attrNameLst>
                                      </p:cBhvr>
                                      <p:tavLst>
                                        <p:tav tm="0">
                                          <p:val>
                                            <p:strVal val="ppt_h"/>
                                          </p:val>
                                        </p:tav>
                                        <p:tav tm="100000">
                                          <p:val>
                                            <p:fltVal val="0"/>
                                          </p:val>
                                        </p:tav>
                                      </p:tavLst>
                                    </p:anim>
                                    <p:anim calcmode="lin" valueType="num">
                                      <p:cBhvr>
                                        <p:cTn id="101" dur="2000"/>
                                        <p:tgtEl>
                                          <p:spTgt spid="31"/>
                                        </p:tgtEl>
                                        <p:attrNameLst>
                                          <p:attrName>ppt_w</p:attrName>
                                        </p:attrNameLst>
                                      </p:cBhvr>
                                      <p:tavLst>
                                        <p:tav tm="0">
                                          <p:val>
                                            <p:strVal val="ppt_w"/>
                                          </p:val>
                                        </p:tav>
                                        <p:tav tm="100000">
                                          <p:val>
                                            <p:fltVal val="0"/>
                                          </p:val>
                                        </p:tav>
                                      </p:tavLst>
                                    </p:anim>
                                    <p:set>
                                      <p:cBhvr>
                                        <p:cTn id="102" dur="1" fill="hold">
                                          <p:stCondLst>
                                            <p:cond delay="1999"/>
                                          </p:stCondLst>
                                        </p:cTn>
                                        <p:tgtEl>
                                          <p:spTgt spid="31"/>
                                        </p:tgtEl>
                                        <p:attrNameLst>
                                          <p:attrName>style.visibility</p:attrName>
                                        </p:attrNameLst>
                                      </p:cBhvr>
                                      <p:to>
                                        <p:strVal val="hidden"/>
                                      </p:to>
                                    </p:set>
                                  </p:childTnLst>
                                </p:cTn>
                              </p:par>
                              <p:par>
                                <p:cTn id="103" presetID="35" presetClass="exit" presetSubtype="0" fill="hold" nodeType="withEffect">
                                  <p:stCondLst>
                                    <p:cond delay="700"/>
                                  </p:stCondLst>
                                  <p:childTnLst>
                                    <p:animEffect transition="out" filter="fade">
                                      <p:cBhvr>
                                        <p:cTn id="104" dur="2000"/>
                                        <p:tgtEl>
                                          <p:spTgt spid="35"/>
                                        </p:tgtEl>
                                      </p:cBhvr>
                                    </p:animEffect>
                                    <p:anim calcmode="lin" valueType="num">
                                      <p:cBhvr>
                                        <p:cTn id="105" dur="2000"/>
                                        <p:tgtEl>
                                          <p:spTgt spid="35"/>
                                        </p:tgtEl>
                                        <p:attrNameLst>
                                          <p:attrName>style.rotation</p:attrName>
                                        </p:attrNameLst>
                                      </p:cBhvr>
                                      <p:tavLst>
                                        <p:tav tm="0">
                                          <p:val>
                                            <p:fltVal val="0"/>
                                          </p:val>
                                        </p:tav>
                                        <p:tav tm="100000">
                                          <p:val>
                                            <p:fltVal val="720"/>
                                          </p:val>
                                        </p:tav>
                                      </p:tavLst>
                                    </p:anim>
                                    <p:anim calcmode="lin" valueType="num">
                                      <p:cBhvr>
                                        <p:cTn id="106" dur="2000"/>
                                        <p:tgtEl>
                                          <p:spTgt spid="35"/>
                                        </p:tgtEl>
                                        <p:attrNameLst>
                                          <p:attrName>ppt_h</p:attrName>
                                        </p:attrNameLst>
                                      </p:cBhvr>
                                      <p:tavLst>
                                        <p:tav tm="0">
                                          <p:val>
                                            <p:strVal val="ppt_h"/>
                                          </p:val>
                                        </p:tav>
                                        <p:tav tm="100000">
                                          <p:val>
                                            <p:fltVal val="0"/>
                                          </p:val>
                                        </p:tav>
                                      </p:tavLst>
                                    </p:anim>
                                    <p:anim calcmode="lin" valueType="num">
                                      <p:cBhvr>
                                        <p:cTn id="107" dur="2000"/>
                                        <p:tgtEl>
                                          <p:spTgt spid="35"/>
                                        </p:tgtEl>
                                        <p:attrNameLst>
                                          <p:attrName>ppt_w</p:attrName>
                                        </p:attrNameLst>
                                      </p:cBhvr>
                                      <p:tavLst>
                                        <p:tav tm="0">
                                          <p:val>
                                            <p:strVal val="ppt_w"/>
                                          </p:val>
                                        </p:tav>
                                        <p:tav tm="100000">
                                          <p:val>
                                            <p:fltVal val="0"/>
                                          </p:val>
                                        </p:tav>
                                      </p:tavLst>
                                    </p:anim>
                                    <p:set>
                                      <p:cBhvr>
                                        <p:cTn id="108" dur="1" fill="hold">
                                          <p:stCondLst>
                                            <p:cond delay="1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5191F8-27A0-469A-A640-E91E0EAF6E38}"/>
              </a:ext>
            </a:extLst>
          </p:cNvPr>
          <p:cNvSpPr txBox="1"/>
          <p:nvPr/>
        </p:nvSpPr>
        <p:spPr>
          <a:xfrm>
            <a:off x="2198162" y="443527"/>
            <a:ext cx="7568097" cy="707886"/>
          </a:xfrm>
          <a:prstGeom prst="rect">
            <a:avLst/>
          </a:prstGeom>
          <a:noFill/>
        </p:spPr>
        <p:txBody>
          <a:bodyPr wrap="none" rtlCol="0">
            <a:spAutoFit/>
          </a:bodyPr>
          <a:lstStyle/>
          <a:p>
            <a:pPr algn="ctr"/>
            <a:r>
              <a:rPr lang="en-US" sz="4000" dirty="0">
                <a:latin typeface="Century Gothic" panose="020B0502020202020204" pitchFamily="34" charset="0"/>
              </a:rPr>
              <a:t>Inhibitory Receptors: Structure</a:t>
            </a:r>
          </a:p>
        </p:txBody>
      </p:sp>
      <p:grpSp>
        <p:nvGrpSpPr>
          <p:cNvPr id="3" name="Group 2">
            <a:extLst>
              <a:ext uri="{FF2B5EF4-FFF2-40B4-BE49-F238E27FC236}">
                <a16:creationId xmlns:a16="http://schemas.microsoft.com/office/drawing/2014/main" id="{0B78A47F-2470-494D-882A-C4292D5C3D07}"/>
              </a:ext>
            </a:extLst>
          </p:cNvPr>
          <p:cNvGrpSpPr/>
          <p:nvPr/>
        </p:nvGrpSpPr>
        <p:grpSpPr>
          <a:xfrm>
            <a:off x="3380817" y="1151413"/>
            <a:ext cx="4134966" cy="5428273"/>
            <a:chOff x="2475384" y="1229701"/>
            <a:chExt cx="4134966" cy="5428273"/>
          </a:xfrm>
        </p:grpSpPr>
        <p:pic>
          <p:nvPicPr>
            <p:cNvPr id="4" name="Picture 3">
              <a:extLst>
                <a:ext uri="{FF2B5EF4-FFF2-40B4-BE49-F238E27FC236}">
                  <a16:creationId xmlns:a16="http://schemas.microsoft.com/office/drawing/2014/main" id="{D6497668-6942-4BF9-9661-E515E592D84B}"/>
                </a:ext>
              </a:extLst>
            </p:cNvPr>
            <p:cNvPicPr>
              <a:picLocks noChangeAspect="1"/>
            </p:cNvPicPr>
            <p:nvPr/>
          </p:nvPicPr>
          <p:blipFill rotWithShape="1">
            <a:blip r:embed="rId2">
              <a:extLst>
                <a:ext uri="{28A0092B-C50C-407E-A947-70E740481C1C}">
                  <a14:useLocalDpi xmlns:a14="http://schemas.microsoft.com/office/drawing/2010/main" val="0"/>
                </a:ext>
              </a:extLst>
            </a:blip>
            <a:srcRect r="45923"/>
            <a:stretch/>
          </p:blipFill>
          <p:spPr>
            <a:xfrm>
              <a:off x="2475384" y="1229701"/>
              <a:ext cx="3915891" cy="5428273"/>
            </a:xfrm>
            <a:prstGeom prst="rect">
              <a:avLst/>
            </a:prstGeom>
          </p:spPr>
        </p:pic>
        <p:sp>
          <p:nvSpPr>
            <p:cNvPr id="5" name="Rectangle 4">
              <a:extLst>
                <a:ext uri="{FF2B5EF4-FFF2-40B4-BE49-F238E27FC236}">
                  <a16:creationId xmlns:a16="http://schemas.microsoft.com/office/drawing/2014/main" id="{5BDB74D3-E81B-4D4C-9D30-1322C09FC989}"/>
                </a:ext>
              </a:extLst>
            </p:cNvPr>
            <p:cNvSpPr/>
            <p:nvPr/>
          </p:nvSpPr>
          <p:spPr>
            <a:xfrm>
              <a:off x="5124450" y="1229702"/>
              <a:ext cx="1485900" cy="340897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17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457200"/>
            <a:ext cx="6705600" cy="5257800"/>
          </a:xfrm>
          <a:prstGeom prst="rect">
            <a:avLst/>
          </a:prstGeom>
        </p:spPr>
      </p:pic>
      <p:sp>
        <p:nvSpPr>
          <p:cNvPr id="9" name="TextBox 8"/>
          <p:cNvSpPr txBox="1"/>
          <p:nvPr/>
        </p:nvSpPr>
        <p:spPr bwMode="auto">
          <a:xfrm>
            <a:off x="2827414" y="2721174"/>
            <a:ext cx="1725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r>
              <a:rPr lang="en-US" sz="1400" dirty="0">
                <a:latin typeface="Century Gothic" panose="020B0502020202020204" pitchFamily="34" charset="0"/>
                <a:ea typeface="Arial Unicode MS" pitchFamily="34" charset="-128"/>
                <a:cs typeface="Arial Unicode MS" pitchFamily="34" charset="-128"/>
              </a:rPr>
              <a:t>outside of neuron</a:t>
            </a:r>
          </a:p>
        </p:txBody>
      </p:sp>
      <p:sp>
        <p:nvSpPr>
          <p:cNvPr id="11" name="TextBox 10"/>
          <p:cNvSpPr txBox="1"/>
          <p:nvPr/>
        </p:nvSpPr>
        <p:spPr bwMode="auto">
          <a:xfrm>
            <a:off x="2889932" y="3568899"/>
            <a:ext cx="1600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r>
              <a:rPr lang="en-US" sz="1400" dirty="0">
                <a:latin typeface="Century Gothic" panose="020B0502020202020204" pitchFamily="34" charset="0"/>
                <a:ea typeface="Arial Unicode MS" pitchFamily="34" charset="-128"/>
                <a:cs typeface="Arial Unicode MS" pitchFamily="34" charset="-128"/>
              </a:rPr>
              <a:t>inside of neuron</a:t>
            </a:r>
          </a:p>
        </p:txBody>
      </p:sp>
      <p:sp>
        <p:nvSpPr>
          <p:cNvPr id="8" name="TextBox 81">
            <a:extLst>
              <a:ext uri="{FF2B5EF4-FFF2-40B4-BE49-F238E27FC236}">
                <a16:creationId xmlns:a16="http://schemas.microsoft.com/office/drawing/2014/main" id="{DA3C0E89-7E8F-44D5-A904-540F07DFF319}"/>
              </a:ext>
            </a:extLst>
          </p:cNvPr>
          <p:cNvSpPr txBox="1">
            <a:spLocks noChangeArrowheads="1"/>
          </p:cNvSpPr>
          <p:nvPr/>
        </p:nvSpPr>
        <p:spPr bwMode="auto">
          <a:xfrm>
            <a:off x="3752851" y="17145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Tree>
    <p:extLst>
      <p:ext uri="{BB962C8B-B14F-4D97-AF65-F5344CB8AC3E}">
        <p14:creationId xmlns:p14="http://schemas.microsoft.com/office/powerpoint/2010/main" val="119978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609600"/>
            <a:ext cx="7848600" cy="4552950"/>
          </a:xfrm>
          <a:prstGeom prst="rect">
            <a:avLst/>
          </a:prstGeom>
          <a:ln>
            <a:noFill/>
          </a:ln>
        </p:spPr>
      </p:pic>
      <p:grpSp>
        <p:nvGrpSpPr>
          <p:cNvPr id="63" name="Group 62"/>
          <p:cNvGrpSpPr/>
          <p:nvPr/>
        </p:nvGrpSpPr>
        <p:grpSpPr>
          <a:xfrm>
            <a:off x="3496124" y="1304926"/>
            <a:ext cx="5085900" cy="3552825"/>
            <a:chOff x="1972124" y="1304925"/>
            <a:chExt cx="5085900" cy="3552825"/>
          </a:xfrm>
        </p:grpSpPr>
        <p:sp>
          <p:nvSpPr>
            <p:cNvPr id="64" name="Rectangle 63"/>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3751076" y="177285"/>
            <a:ext cx="4357283" cy="1165741"/>
            <a:chOff x="2876550" y="304800"/>
            <a:chExt cx="4357283" cy="1165741"/>
          </a:xfrm>
        </p:grpSpPr>
        <p:sp>
          <p:nvSpPr>
            <p:cNvPr id="69" name="TextBox 81"/>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70" name="TextBox 81"/>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
        <p:nvSpPr>
          <p:cNvPr id="2" name="Oval 1"/>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5753100" y="1489115"/>
            <a:ext cx="2662478" cy="3050025"/>
            <a:chOff x="4229100" y="1489114"/>
            <a:chExt cx="2662478" cy="3050025"/>
          </a:xfrm>
        </p:grpSpPr>
        <p:sp>
          <p:nvSpPr>
            <p:cNvPr id="47" name="TextBox 46"/>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48" name="TextBox 47"/>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53" name="Freeform 52"/>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sp>
          <p:nvSpPr>
            <p:cNvPr id="56" name="Freeform 55"/>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62880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609600"/>
            <a:ext cx="7848600" cy="4552950"/>
          </a:xfrm>
          <a:prstGeom prst="rect">
            <a:avLst/>
          </a:prstGeom>
        </p:spPr>
      </p:pic>
      <p:grpSp>
        <p:nvGrpSpPr>
          <p:cNvPr id="63" name="Group 62"/>
          <p:cNvGrpSpPr/>
          <p:nvPr/>
        </p:nvGrpSpPr>
        <p:grpSpPr>
          <a:xfrm>
            <a:off x="3496124" y="1304926"/>
            <a:ext cx="5085900" cy="3552825"/>
            <a:chOff x="1972124" y="1304925"/>
            <a:chExt cx="5085900" cy="3552825"/>
          </a:xfrm>
        </p:grpSpPr>
        <p:sp>
          <p:nvSpPr>
            <p:cNvPr id="64" name="Rectangle 63"/>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3421168" y="4724574"/>
            <a:ext cx="5035376" cy="1879963"/>
            <a:chOff x="1965050" y="4591223"/>
            <a:chExt cx="5035376" cy="1879963"/>
          </a:xfrm>
        </p:grpSpPr>
        <p:grpSp>
          <p:nvGrpSpPr>
            <p:cNvPr id="32" name="Group 31"/>
            <p:cNvGrpSpPr/>
            <p:nvPr/>
          </p:nvGrpSpPr>
          <p:grpSpPr>
            <a:xfrm>
              <a:off x="1965050" y="4591223"/>
              <a:ext cx="1447800" cy="1518093"/>
              <a:chOff x="1286137" y="4796327"/>
              <a:chExt cx="1447800" cy="1518093"/>
            </a:xfrm>
          </p:grpSpPr>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137" y="4796327"/>
                <a:ext cx="1447800" cy="1447800"/>
              </a:xfrm>
              <a:prstGeom prst="rect">
                <a:avLst/>
              </a:prstGeom>
            </p:spPr>
          </p:pic>
          <p:sp>
            <p:nvSpPr>
              <p:cNvPr id="44" name="TextBox 43"/>
              <p:cNvSpPr txBox="1"/>
              <p:nvPr/>
            </p:nvSpPr>
            <p:spPr bwMode="auto">
              <a:xfrm>
                <a:off x="1870816" y="5791200"/>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a</a:t>
                </a:r>
              </a:p>
            </p:txBody>
          </p:sp>
        </p:grpSp>
        <p:grpSp>
          <p:nvGrpSpPr>
            <p:cNvPr id="33" name="Group 32"/>
            <p:cNvGrpSpPr/>
            <p:nvPr/>
          </p:nvGrpSpPr>
          <p:grpSpPr>
            <a:xfrm>
              <a:off x="3160909" y="4591223"/>
              <a:ext cx="1447800" cy="1543731"/>
              <a:chOff x="2965625" y="4796327"/>
              <a:chExt cx="1447800" cy="1543731"/>
            </a:xfrm>
          </p:grpSpPr>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625" y="4796327"/>
                <a:ext cx="1447800" cy="1447800"/>
              </a:xfrm>
              <a:prstGeom prst="rect">
                <a:avLst/>
              </a:prstGeom>
            </p:spPr>
          </p:pic>
          <p:sp>
            <p:nvSpPr>
              <p:cNvPr id="42" name="TextBox 41"/>
              <p:cNvSpPr txBox="1"/>
              <p:nvPr/>
            </p:nvSpPr>
            <p:spPr bwMode="auto">
              <a:xfrm>
                <a:off x="3572018" y="5816838"/>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b</a:t>
                </a:r>
              </a:p>
            </p:txBody>
          </p:sp>
        </p:grpSp>
        <p:grpSp>
          <p:nvGrpSpPr>
            <p:cNvPr id="34" name="Group 33"/>
            <p:cNvGrpSpPr/>
            <p:nvPr/>
          </p:nvGrpSpPr>
          <p:grpSpPr>
            <a:xfrm>
              <a:off x="4356768" y="4591223"/>
              <a:ext cx="1447800" cy="1518093"/>
              <a:chOff x="4645113" y="4796327"/>
              <a:chExt cx="1447800" cy="1518093"/>
            </a:xfrm>
          </p:grpSpPr>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5113" y="4796327"/>
                <a:ext cx="1447800" cy="1447800"/>
              </a:xfrm>
              <a:prstGeom prst="rect">
                <a:avLst/>
              </a:prstGeom>
            </p:spPr>
          </p:pic>
          <p:sp>
            <p:nvSpPr>
              <p:cNvPr id="40" name="TextBox 39"/>
              <p:cNvSpPr txBox="1"/>
              <p:nvPr/>
            </p:nvSpPr>
            <p:spPr bwMode="auto">
              <a:xfrm>
                <a:off x="5256964" y="5791200"/>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grpSp>
          <p:nvGrpSpPr>
            <p:cNvPr id="35" name="Group 34"/>
            <p:cNvGrpSpPr/>
            <p:nvPr/>
          </p:nvGrpSpPr>
          <p:grpSpPr>
            <a:xfrm>
              <a:off x="5552626" y="4591223"/>
              <a:ext cx="1447800" cy="1577915"/>
              <a:chOff x="6324600" y="4796327"/>
              <a:chExt cx="1447800" cy="1577915"/>
            </a:xfrm>
          </p:grpSpPr>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4796327"/>
                <a:ext cx="1447800" cy="1447800"/>
              </a:xfrm>
              <a:prstGeom prst="rect">
                <a:avLst/>
              </a:prstGeom>
            </p:spPr>
          </p:pic>
          <p:sp>
            <p:nvSpPr>
              <p:cNvPr id="38" name="TextBox 37"/>
              <p:cNvSpPr txBox="1"/>
              <p:nvPr/>
            </p:nvSpPr>
            <p:spPr bwMode="auto">
              <a:xfrm>
                <a:off x="6949588" y="5851022"/>
                <a:ext cx="36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d</a:t>
                </a:r>
              </a:p>
            </p:txBody>
          </p:sp>
        </p:grpSp>
        <p:sp>
          <p:nvSpPr>
            <p:cNvPr id="36" name="TextBox 35"/>
            <p:cNvSpPr txBox="1"/>
            <p:nvPr/>
          </p:nvSpPr>
          <p:spPr bwMode="auto">
            <a:xfrm>
              <a:off x="3954568" y="6071076"/>
              <a:ext cx="116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dirty="0">
                  <a:latin typeface="Century Gothic" panose="020B0502020202020204" pitchFamily="34" charset="0"/>
                  <a:ea typeface="Arial Unicode MS" pitchFamily="34" charset="-128"/>
                  <a:cs typeface="Arial Unicode MS" pitchFamily="34" charset="-128"/>
                </a:rPr>
                <a:t>subunits</a:t>
              </a:r>
            </a:p>
          </p:txBody>
        </p:sp>
      </p:grpSp>
      <p:sp>
        <p:nvSpPr>
          <p:cNvPr id="50" name="Oval 49"/>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5753100" y="1489115"/>
            <a:ext cx="2662478" cy="3050025"/>
            <a:chOff x="4229100" y="1489114"/>
            <a:chExt cx="2662478" cy="3050025"/>
          </a:xfrm>
        </p:grpSpPr>
        <p:sp>
          <p:nvSpPr>
            <p:cNvPr id="47" name="TextBox 46"/>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48" name="TextBox 47"/>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53" name="Freeform 52"/>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grpSp>
      <p:grpSp>
        <p:nvGrpSpPr>
          <p:cNvPr id="51" name="Group 50">
            <a:extLst>
              <a:ext uri="{FF2B5EF4-FFF2-40B4-BE49-F238E27FC236}">
                <a16:creationId xmlns:a16="http://schemas.microsoft.com/office/drawing/2014/main" id="{C8E7AB65-9A26-40B4-B16D-D9FC5B3FB77B}"/>
              </a:ext>
            </a:extLst>
          </p:cNvPr>
          <p:cNvGrpSpPr/>
          <p:nvPr/>
        </p:nvGrpSpPr>
        <p:grpSpPr>
          <a:xfrm>
            <a:off x="3751076" y="177285"/>
            <a:ext cx="4357283" cy="1165741"/>
            <a:chOff x="2876550" y="304800"/>
            <a:chExt cx="4357283" cy="1165741"/>
          </a:xfrm>
        </p:grpSpPr>
        <p:sp>
          <p:nvSpPr>
            <p:cNvPr id="52" name="TextBox 81">
              <a:extLst>
                <a:ext uri="{FF2B5EF4-FFF2-40B4-BE49-F238E27FC236}">
                  <a16:creationId xmlns:a16="http://schemas.microsoft.com/office/drawing/2014/main" id="{C9F401C5-4A72-45F5-A1F5-06ED2554BAFB}"/>
                </a:ext>
              </a:extLst>
            </p:cNvPr>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55" name="TextBox 81">
              <a:extLst>
                <a:ext uri="{FF2B5EF4-FFF2-40B4-BE49-F238E27FC236}">
                  <a16:creationId xmlns:a16="http://schemas.microsoft.com/office/drawing/2014/main" id="{39BB4168-7673-40DD-B574-FBAB83C0FDE5}"/>
                </a:ext>
              </a:extLst>
            </p:cNvPr>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Tree>
    <p:extLst>
      <p:ext uri="{BB962C8B-B14F-4D97-AF65-F5344CB8AC3E}">
        <p14:creationId xmlns:p14="http://schemas.microsoft.com/office/powerpoint/2010/main" val="344813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609600"/>
            <a:ext cx="7848600" cy="4552950"/>
          </a:xfrm>
          <a:prstGeom prst="rect">
            <a:avLst/>
          </a:prstGeom>
        </p:spPr>
      </p:pic>
      <p:grpSp>
        <p:nvGrpSpPr>
          <p:cNvPr id="88" name="Group 87"/>
          <p:cNvGrpSpPr/>
          <p:nvPr/>
        </p:nvGrpSpPr>
        <p:grpSpPr>
          <a:xfrm>
            <a:off x="3496124" y="1304926"/>
            <a:ext cx="5085900" cy="3552825"/>
            <a:chOff x="1972124" y="1304925"/>
            <a:chExt cx="5085900" cy="3552825"/>
          </a:xfrm>
        </p:grpSpPr>
        <p:sp>
          <p:nvSpPr>
            <p:cNvPr id="89" name="Rectangle 88"/>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3421168" y="4724574"/>
            <a:ext cx="5035376" cy="1879963"/>
            <a:chOff x="1965050" y="4591223"/>
            <a:chExt cx="5035376" cy="1879963"/>
          </a:xfrm>
        </p:grpSpPr>
        <p:grpSp>
          <p:nvGrpSpPr>
            <p:cNvPr id="94" name="Group 93"/>
            <p:cNvGrpSpPr/>
            <p:nvPr/>
          </p:nvGrpSpPr>
          <p:grpSpPr>
            <a:xfrm>
              <a:off x="1965050" y="4591223"/>
              <a:ext cx="1447800" cy="1518093"/>
              <a:chOff x="1286137" y="4796327"/>
              <a:chExt cx="1447800" cy="1518093"/>
            </a:xfrm>
          </p:grpSpPr>
          <p:pic>
            <p:nvPicPr>
              <p:cNvPr id="105" name="Picture 1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137" y="4796327"/>
                <a:ext cx="1447800" cy="1447800"/>
              </a:xfrm>
              <a:prstGeom prst="rect">
                <a:avLst/>
              </a:prstGeom>
            </p:spPr>
          </p:pic>
          <p:sp>
            <p:nvSpPr>
              <p:cNvPr id="106" name="TextBox 105"/>
              <p:cNvSpPr txBox="1"/>
              <p:nvPr/>
            </p:nvSpPr>
            <p:spPr bwMode="auto">
              <a:xfrm>
                <a:off x="1870816" y="5791200"/>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a</a:t>
                </a:r>
              </a:p>
            </p:txBody>
          </p:sp>
        </p:grpSp>
        <p:grpSp>
          <p:nvGrpSpPr>
            <p:cNvPr id="95" name="Group 94"/>
            <p:cNvGrpSpPr/>
            <p:nvPr/>
          </p:nvGrpSpPr>
          <p:grpSpPr>
            <a:xfrm>
              <a:off x="3160909" y="4591223"/>
              <a:ext cx="1447800" cy="1543731"/>
              <a:chOff x="2965625" y="4796327"/>
              <a:chExt cx="1447800" cy="1543731"/>
            </a:xfrm>
          </p:grpSpPr>
          <p:pic>
            <p:nvPicPr>
              <p:cNvPr id="103"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625" y="4796327"/>
                <a:ext cx="1447800" cy="1447800"/>
              </a:xfrm>
              <a:prstGeom prst="rect">
                <a:avLst/>
              </a:prstGeom>
            </p:spPr>
          </p:pic>
          <p:sp>
            <p:nvSpPr>
              <p:cNvPr id="104" name="TextBox 103"/>
              <p:cNvSpPr txBox="1"/>
              <p:nvPr/>
            </p:nvSpPr>
            <p:spPr bwMode="auto">
              <a:xfrm>
                <a:off x="3572018" y="5816838"/>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b</a:t>
                </a:r>
              </a:p>
            </p:txBody>
          </p:sp>
        </p:grpSp>
        <p:grpSp>
          <p:nvGrpSpPr>
            <p:cNvPr id="96" name="Group 95"/>
            <p:cNvGrpSpPr/>
            <p:nvPr/>
          </p:nvGrpSpPr>
          <p:grpSpPr>
            <a:xfrm>
              <a:off x="4356768" y="4591223"/>
              <a:ext cx="1447800" cy="1518093"/>
              <a:chOff x="4645113" y="4796327"/>
              <a:chExt cx="1447800" cy="1518093"/>
            </a:xfrm>
          </p:grpSpPr>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5113" y="4796327"/>
                <a:ext cx="1447800" cy="1447800"/>
              </a:xfrm>
              <a:prstGeom prst="rect">
                <a:avLst/>
              </a:prstGeom>
            </p:spPr>
          </p:pic>
          <p:sp>
            <p:nvSpPr>
              <p:cNvPr id="102" name="TextBox 101"/>
              <p:cNvSpPr txBox="1"/>
              <p:nvPr/>
            </p:nvSpPr>
            <p:spPr bwMode="auto">
              <a:xfrm>
                <a:off x="5256964" y="5791200"/>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grpSp>
          <p:nvGrpSpPr>
            <p:cNvPr id="97" name="Group 96"/>
            <p:cNvGrpSpPr/>
            <p:nvPr/>
          </p:nvGrpSpPr>
          <p:grpSpPr>
            <a:xfrm>
              <a:off x="5552626" y="4591223"/>
              <a:ext cx="1447800" cy="1577915"/>
              <a:chOff x="6324600" y="4796327"/>
              <a:chExt cx="1447800" cy="1577915"/>
            </a:xfrm>
          </p:grpSpPr>
          <p:pic>
            <p:nvPicPr>
              <p:cNvPr id="99" name="Picture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4796327"/>
                <a:ext cx="1447800" cy="1447800"/>
              </a:xfrm>
              <a:prstGeom prst="rect">
                <a:avLst/>
              </a:prstGeom>
            </p:spPr>
          </p:pic>
          <p:sp>
            <p:nvSpPr>
              <p:cNvPr id="100" name="TextBox 99"/>
              <p:cNvSpPr txBox="1"/>
              <p:nvPr/>
            </p:nvSpPr>
            <p:spPr bwMode="auto">
              <a:xfrm>
                <a:off x="6949588" y="5851022"/>
                <a:ext cx="36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d</a:t>
                </a:r>
              </a:p>
            </p:txBody>
          </p:sp>
        </p:grpSp>
        <p:sp>
          <p:nvSpPr>
            <p:cNvPr id="98" name="TextBox 97"/>
            <p:cNvSpPr txBox="1"/>
            <p:nvPr/>
          </p:nvSpPr>
          <p:spPr bwMode="auto">
            <a:xfrm>
              <a:off x="3954568" y="6071076"/>
              <a:ext cx="116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dirty="0">
                  <a:latin typeface="Century Gothic" panose="020B0502020202020204" pitchFamily="34" charset="0"/>
                  <a:ea typeface="Arial Unicode MS" pitchFamily="34" charset="-128"/>
                  <a:cs typeface="Arial Unicode MS" pitchFamily="34" charset="-128"/>
                </a:rPr>
                <a:t>subunits</a:t>
              </a:r>
            </a:p>
          </p:txBody>
        </p:sp>
      </p:grpSp>
      <p:sp>
        <p:nvSpPr>
          <p:cNvPr id="107" name="TextBox 106"/>
          <p:cNvSpPr txBox="1"/>
          <p:nvPr/>
        </p:nvSpPr>
        <p:spPr bwMode="auto">
          <a:xfrm>
            <a:off x="5326910" y="2703838"/>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108" name="TextBox 107"/>
          <p:cNvSpPr txBox="1"/>
          <p:nvPr/>
        </p:nvSpPr>
        <p:spPr bwMode="auto">
          <a:xfrm>
            <a:off x="6096000" y="3217492"/>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109" name="TextBox 108"/>
          <p:cNvSpPr txBox="1"/>
          <p:nvPr/>
        </p:nvSpPr>
        <p:spPr bwMode="auto">
          <a:xfrm>
            <a:off x="5546222" y="3251676"/>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110" name="TextBox 109"/>
          <p:cNvSpPr txBox="1"/>
          <p:nvPr/>
        </p:nvSpPr>
        <p:spPr bwMode="auto">
          <a:xfrm>
            <a:off x="6332310" y="2734654"/>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111" name="TextBox 110"/>
          <p:cNvSpPr txBox="1"/>
          <p:nvPr/>
        </p:nvSpPr>
        <p:spPr bwMode="auto">
          <a:xfrm>
            <a:off x="5867400" y="2345822"/>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sp>
        <p:nvSpPr>
          <p:cNvPr id="37" name="Oval 36"/>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5753100" y="1489115"/>
            <a:ext cx="2662478" cy="3050025"/>
            <a:chOff x="4229100" y="1489114"/>
            <a:chExt cx="2662478" cy="3050025"/>
          </a:xfrm>
        </p:grpSpPr>
        <p:sp>
          <p:nvSpPr>
            <p:cNvPr id="77" name="TextBox 76"/>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78" name="TextBox 77"/>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79" name="Freeform 78"/>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Freeform 79"/>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grpSp>
      <p:grpSp>
        <p:nvGrpSpPr>
          <p:cNvPr id="38" name="Group 37">
            <a:extLst>
              <a:ext uri="{FF2B5EF4-FFF2-40B4-BE49-F238E27FC236}">
                <a16:creationId xmlns:a16="http://schemas.microsoft.com/office/drawing/2014/main" id="{8E5529DA-5C09-4024-A024-247CB1D080A8}"/>
              </a:ext>
            </a:extLst>
          </p:cNvPr>
          <p:cNvGrpSpPr/>
          <p:nvPr/>
        </p:nvGrpSpPr>
        <p:grpSpPr>
          <a:xfrm>
            <a:off x="3751076" y="177285"/>
            <a:ext cx="4357283" cy="1165741"/>
            <a:chOff x="2876550" y="304800"/>
            <a:chExt cx="4357283" cy="1165741"/>
          </a:xfrm>
        </p:grpSpPr>
        <p:sp>
          <p:nvSpPr>
            <p:cNvPr id="39" name="TextBox 81">
              <a:extLst>
                <a:ext uri="{FF2B5EF4-FFF2-40B4-BE49-F238E27FC236}">
                  <a16:creationId xmlns:a16="http://schemas.microsoft.com/office/drawing/2014/main" id="{5DA714EA-DF37-435E-B8D6-9DD408649A62}"/>
                </a:ext>
              </a:extLst>
            </p:cNvPr>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40" name="TextBox 81">
              <a:extLst>
                <a:ext uri="{FF2B5EF4-FFF2-40B4-BE49-F238E27FC236}">
                  <a16:creationId xmlns:a16="http://schemas.microsoft.com/office/drawing/2014/main" id="{F57E55BF-C7E3-4A7A-A4D8-264E3AD2CB76}"/>
                </a:ext>
              </a:extLst>
            </p:cNvPr>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Tree>
    <p:extLst>
      <p:ext uri="{BB962C8B-B14F-4D97-AF65-F5344CB8AC3E}">
        <p14:creationId xmlns:p14="http://schemas.microsoft.com/office/powerpoint/2010/main" val="89319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609600"/>
            <a:ext cx="7848600" cy="4552950"/>
          </a:xfrm>
          <a:prstGeom prst="rect">
            <a:avLst/>
          </a:prstGeom>
        </p:spPr>
      </p:pic>
      <p:grpSp>
        <p:nvGrpSpPr>
          <p:cNvPr id="88" name="Group 87"/>
          <p:cNvGrpSpPr/>
          <p:nvPr/>
        </p:nvGrpSpPr>
        <p:grpSpPr>
          <a:xfrm>
            <a:off x="3496124" y="1304926"/>
            <a:ext cx="5085900" cy="3552825"/>
            <a:chOff x="1972124" y="1304925"/>
            <a:chExt cx="5085900" cy="3552825"/>
          </a:xfrm>
        </p:grpSpPr>
        <p:sp>
          <p:nvSpPr>
            <p:cNvPr id="89" name="Rectangle 88"/>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bwMode="auto">
          <a:xfrm>
            <a:off x="5326910" y="2703838"/>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108" name="TextBox 107"/>
          <p:cNvSpPr txBox="1"/>
          <p:nvPr/>
        </p:nvSpPr>
        <p:spPr bwMode="auto">
          <a:xfrm>
            <a:off x="6096000" y="3217492"/>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109" name="TextBox 108"/>
          <p:cNvSpPr txBox="1"/>
          <p:nvPr/>
        </p:nvSpPr>
        <p:spPr bwMode="auto">
          <a:xfrm>
            <a:off x="5546222" y="3251676"/>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110" name="TextBox 109"/>
          <p:cNvSpPr txBox="1"/>
          <p:nvPr/>
        </p:nvSpPr>
        <p:spPr bwMode="auto">
          <a:xfrm>
            <a:off x="6332310" y="2734654"/>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111" name="TextBox 110"/>
          <p:cNvSpPr txBox="1"/>
          <p:nvPr/>
        </p:nvSpPr>
        <p:spPr bwMode="auto">
          <a:xfrm>
            <a:off x="5867400" y="2345822"/>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nvGrpSpPr>
          <p:cNvPr id="2" name="Group 1"/>
          <p:cNvGrpSpPr/>
          <p:nvPr/>
        </p:nvGrpSpPr>
        <p:grpSpPr>
          <a:xfrm>
            <a:off x="3421168" y="4724574"/>
            <a:ext cx="5035376" cy="1879963"/>
            <a:chOff x="1897168" y="4724573"/>
            <a:chExt cx="5035376" cy="1879963"/>
          </a:xfrm>
        </p:grpSpPr>
        <p:grpSp>
          <p:nvGrpSpPr>
            <p:cNvPr id="93" name="Group 92"/>
            <p:cNvGrpSpPr/>
            <p:nvPr/>
          </p:nvGrpSpPr>
          <p:grpSpPr>
            <a:xfrm>
              <a:off x="1897168" y="4724573"/>
              <a:ext cx="5035376" cy="1879963"/>
              <a:chOff x="1965050" y="4591223"/>
              <a:chExt cx="5035376" cy="1879963"/>
            </a:xfrm>
          </p:grpSpPr>
          <p:grpSp>
            <p:nvGrpSpPr>
              <p:cNvPr id="94" name="Group 93"/>
              <p:cNvGrpSpPr/>
              <p:nvPr/>
            </p:nvGrpSpPr>
            <p:grpSpPr>
              <a:xfrm>
                <a:off x="1965050" y="4591223"/>
                <a:ext cx="1447800" cy="1518093"/>
                <a:chOff x="1286137" y="4796327"/>
                <a:chExt cx="1447800" cy="1518093"/>
              </a:xfrm>
            </p:grpSpPr>
            <p:pic>
              <p:nvPicPr>
                <p:cNvPr id="105" name="Picture 1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137" y="4796327"/>
                  <a:ext cx="1447800" cy="1447800"/>
                </a:xfrm>
                <a:prstGeom prst="rect">
                  <a:avLst/>
                </a:prstGeom>
              </p:spPr>
            </p:pic>
            <p:sp>
              <p:nvSpPr>
                <p:cNvPr id="106" name="TextBox 105"/>
                <p:cNvSpPr txBox="1"/>
                <p:nvPr/>
              </p:nvSpPr>
              <p:spPr bwMode="auto">
                <a:xfrm>
                  <a:off x="1870816" y="5791200"/>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a</a:t>
                  </a:r>
                </a:p>
              </p:txBody>
            </p:sp>
          </p:grpSp>
          <p:grpSp>
            <p:nvGrpSpPr>
              <p:cNvPr id="95" name="Group 94"/>
              <p:cNvGrpSpPr/>
              <p:nvPr/>
            </p:nvGrpSpPr>
            <p:grpSpPr>
              <a:xfrm>
                <a:off x="3160909" y="4591223"/>
                <a:ext cx="1447800" cy="1543731"/>
                <a:chOff x="2965625" y="4796327"/>
                <a:chExt cx="1447800" cy="1543731"/>
              </a:xfrm>
            </p:grpSpPr>
            <p:pic>
              <p:nvPicPr>
                <p:cNvPr id="103"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625" y="4796327"/>
                  <a:ext cx="1447800" cy="1447800"/>
                </a:xfrm>
                <a:prstGeom prst="rect">
                  <a:avLst/>
                </a:prstGeom>
              </p:spPr>
            </p:pic>
            <p:sp>
              <p:nvSpPr>
                <p:cNvPr id="104" name="TextBox 103"/>
                <p:cNvSpPr txBox="1"/>
                <p:nvPr/>
              </p:nvSpPr>
              <p:spPr bwMode="auto">
                <a:xfrm>
                  <a:off x="3572018" y="5816838"/>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b</a:t>
                  </a:r>
                </a:p>
              </p:txBody>
            </p:sp>
          </p:grpSp>
          <p:grpSp>
            <p:nvGrpSpPr>
              <p:cNvPr id="96" name="Group 95"/>
              <p:cNvGrpSpPr/>
              <p:nvPr/>
            </p:nvGrpSpPr>
            <p:grpSpPr>
              <a:xfrm>
                <a:off x="4356768" y="4591223"/>
                <a:ext cx="1447800" cy="1518093"/>
                <a:chOff x="4645113" y="4796327"/>
                <a:chExt cx="1447800" cy="1518093"/>
              </a:xfrm>
            </p:grpSpPr>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5113" y="4796327"/>
                  <a:ext cx="1447800" cy="1447800"/>
                </a:xfrm>
                <a:prstGeom prst="rect">
                  <a:avLst/>
                </a:prstGeom>
              </p:spPr>
            </p:pic>
            <p:sp>
              <p:nvSpPr>
                <p:cNvPr id="102" name="TextBox 101"/>
                <p:cNvSpPr txBox="1"/>
                <p:nvPr/>
              </p:nvSpPr>
              <p:spPr bwMode="auto">
                <a:xfrm>
                  <a:off x="5256964" y="5791200"/>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g</a:t>
                  </a:r>
                </a:p>
              </p:txBody>
            </p:sp>
          </p:grpSp>
          <p:grpSp>
            <p:nvGrpSpPr>
              <p:cNvPr id="97" name="Group 96"/>
              <p:cNvGrpSpPr/>
              <p:nvPr/>
            </p:nvGrpSpPr>
            <p:grpSpPr>
              <a:xfrm>
                <a:off x="5552626" y="4591223"/>
                <a:ext cx="1447800" cy="1577915"/>
                <a:chOff x="6324600" y="4796327"/>
                <a:chExt cx="1447800" cy="1577915"/>
              </a:xfrm>
            </p:grpSpPr>
            <p:pic>
              <p:nvPicPr>
                <p:cNvPr id="99" name="Picture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4796327"/>
                  <a:ext cx="1447800" cy="1447800"/>
                </a:xfrm>
                <a:prstGeom prst="rect">
                  <a:avLst/>
                </a:prstGeom>
              </p:spPr>
            </p:pic>
            <p:sp>
              <p:nvSpPr>
                <p:cNvPr id="100" name="TextBox 99"/>
                <p:cNvSpPr txBox="1"/>
                <p:nvPr/>
              </p:nvSpPr>
              <p:spPr bwMode="auto">
                <a:xfrm>
                  <a:off x="6949588" y="5851022"/>
                  <a:ext cx="36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d</a:t>
                  </a:r>
                </a:p>
              </p:txBody>
            </p:sp>
          </p:grpSp>
          <p:sp>
            <p:nvSpPr>
              <p:cNvPr id="98" name="TextBox 97"/>
              <p:cNvSpPr txBox="1"/>
              <p:nvPr/>
            </p:nvSpPr>
            <p:spPr bwMode="auto">
              <a:xfrm>
                <a:off x="3954568" y="6071076"/>
                <a:ext cx="116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dirty="0">
                    <a:latin typeface="Century Gothic" panose="020B0502020202020204" pitchFamily="34" charset="0"/>
                    <a:ea typeface="Arial Unicode MS" pitchFamily="34" charset="-128"/>
                    <a:cs typeface="Arial Unicode MS" pitchFamily="34" charset="-128"/>
                  </a:rPr>
                  <a:t>subunits</a:t>
                </a:r>
              </a:p>
            </p:txBody>
          </p:sp>
        </p:grpSp>
        <p:sp>
          <p:nvSpPr>
            <p:cNvPr id="37" name="Rectangle 36"/>
            <p:cNvSpPr/>
            <p:nvPr/>
          </p:nvSpPr>
          <p:spPr>
            <a:xfrm>
              <a:off x="3657599" y="4867275"/>
              <a:ext cx="2889557" cy="1009650"/>
            </a:xfrm>
            <a:prstGeom prst="rect">
              <a:avLst/>
            </a:prstGeom>
            <a:solidFill>
              <a:schemeClr val="bg1">
                <a:alpha val="75000"/>
              </a:schemeClr>
            </a:solidFill>
            <a:ln>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5753100" y="1489115"/>
            <a:ext cx="2662478" cy="3050025"/>
            <a:chOff x="4229100" y="1489114"/>
            <a:chExt cx="2662478" cy="3050025"/>
          </a:xfrm>
        </p:grpSpPr>
        <p:sp>
          <p:nvSpPr>
            <p:cNvPr id="77" name="TextBox 76"/>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78" name="TextBox 77"/>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79" name="Freeform 78"/>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Freeform 79"/>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grpSp>
      <p:grpSp>
        <p:nvGrpSpPr>
          <p:cNvPr id="40" name="Group 39">
            <a:extLst>
              <a:ext uri="{FF2B5EF4-FFF2-40B4-BE49-F238E27FC236}">
                <a16:creationId xmlns:a16="http://schemas.microsoft.com/office/drawing/2014/main" id="{D711950A-C6DE-4F8B-BB67-49A9ACE1DDC4}"/>
              </a:ext>
            </a:extLst>
          </p:cNvPr>
          <p:cNvGrpSpPr/>
          <p:nvPr/>
        </p:nvGrpSpPr>
        <p:grpSpPr>
          <a:xfrm>
            <a:off x="3751076" y="177285"/>
            <a:ext cx="4357283" cy="1165741"/>
            <a:chOff x="2876550" y="304800"/>
            <a:chExt cx="4357283" cy="1165741"/>
          </a:xfrm>
        </p:grpSpPr>
        <p:sp>
          <p:nvSpPr>
            <p:cNvPr id="41" name="TextBox 81">
              <a:extLst>
                <a:ext uri="{FF2B5EF4-FFF2-40B4-BE49-F238E27FC236}">
                  <a16:creationId xmlns:a16="http://schemas.microsoft.com/office/drawing/2014/main" id="{7098B82D-31F6-4C97-8995-57290AC0775C}"/>
                </a:ext>
              </a:extLst>
            </p:cNvPr>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42" name="TextBox 81">
              <a:extLst>
                <a:ext uri="{FF2B5EF4-FFF2-40B4-BE49-F238E27FC236}">
                  <a16:creationId xmlns:a16="http://schemas.microsoft.com/office/drawing/2014/main" id="{34CA5A34-7690-47E1-B832-9B7A797781BC}"/>
                </a:ext>
              </a:extLst>
            </p:cNvPr>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Tree>
    <p:extLst>
      <p:ext uri="{BB962C8B-B14F-4D97-AF65-F5344CB8AC3E}">
        <p14:creationId xmlns:p14="http://schemas.microsoft.com/office/powerpoint/2010/main" val="4095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3421168" y="4724574"/>
            <a:ext cx="5035376" cy="1879963"/>
            <a:chOff x="1897168" y="4724573"/>
            <a:chExt cx="5035376" cy="1879963"/>
          </a:xfrm>
        </p:grpSpPr>
        <p:grpSp>
          <p:nvGrpSpPr>
            <p:cNvPr id="81" name="Group 80"/>
            <p:cNvGrpSpPr/>
            <p:nvPr/>
          </p:nvGrpSpPr>
          <p:grpSpPr>
            <a:xfrm>
              <a:off x="1897168" y="4724573"/>
              <a:ext cx="5035376" cy="1879963"/>
              <a:chOff x="1965050" y="4591223"/>
              <a:chExt cx="5035376" cy="1879963"/>
            </a:xfrm>
          </p:grpSpPr>
          <p:grpSp>
            <p:nvGrpSpPr>
              <p:cNvPr id="105" name="Group 104"/>
              <p:cNvGrpSpPr/>
              <p:nvPr/>
            </p:nvGrpSpPr>
            <p:grpSpPr>
              <a:xfrm>
                <a:off x="1965050" y="4591223"/>
                <a:ext cx="1447800" cy="1518093"/>
                <a:chOff x="1286137" y="4796327"/>
                <a:chExt cx="1447800" cy="1518093"/>
              </a:xfrm>
            </p:grpSpPr>
            <p:pic>
              <p:nvPicPr>
                <p:cNvPr id="120" name="Picture 1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137" y="4796327"/>
                  <a:ext cx="1447800" cy="1447800"/>
                </a:xfrm>
                <a:prstGeom prst="rect">
                  <a:avLst/>
                </a:prstGeom>
              </p:spPr>
            </p:pic>
            <p:sp>
              <p:nvSpPr>
                <p:cNvPr id="121" name="TextBox 120"/>
                <p:cNvSpPr txBox="1"/>
                <p:nvPr/>
              </p:nvSpPr>
              <p:spPr bwMode="auto">
                <a:xfrm>
                  <a:off x="1870816" y="5791200"/>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a</a:t>
                  </a:r>
                </a:p>
              </p:txBody>
            </p:sp>
          </p:grpSp>
          <p:grpSp>
            <p:nvGrpSpPr>
              <p:cNvPr id="110" name="Group 109"/>
              <p:cNvGrpSpPr/>
              <p:nvPr/>
            </p:nvGrpSpPr>
            <p:grpSpPr>
              <a:xfrm>
                <a:off x="3160909" y="4591223"/>
                <a:ext cx="1447800" cy="1543731"/>
                <a:chOff x="2965625" y="4796327"/>
                <a:chExt cx="1447800" cy="1543731"/>
              </a:xfrm>
            </p:grpSpPr>
            <p:pic>
              <p:nvPicPr>
                <p:cNvPr id="118" name="Picture 1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625" y="4796327"/>
                  <a:ext cx="1447800" cy="1447800"/>
                </a:xfrm>
                <a:prstGeom prst="rect">
                  <a:avLst/>
                </a:prstGeom>
              </p:spPr>
            </p:pic>
            <p:sp>
              <p:nvSpPr>
                <p:cNvPr id="119" name="TextBox 118"/>
                <p:cNvSpPr txBox="1"/>
                <p:nvPr/>
              </p:nvSpPr>
              <p:spPr bwMode="auto">
                <a:xfrm>
                  <a:off x="3572018" y="5816838"/>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b</a:t>
                  </a:r>
                </a:p>
              </p:txBody>
            </p:sp>
          </p:grpSp>
          <p:grpSp>
            <p:nvGrpSpPr>
              <p:cNvPr id="111" name="Group 110"/>
              <p:cNvGrpSpPr/>
              <p:nvPr/>
            </p:nvGrpSpPr>
            <p:grpSpPr>
              <a:xfrm>
                <a:off x="4356768" y="4591223"/>
                <a:ext cx="1447800" cy="1518093"/>
                <a:chOff x="4645113" y="4796327"/>
                <a:chExt cx="1447800" cy="1518093"/>
              </a:xfrm>
            </p:grpSpPr>
            <p:pic>
              <p:nvPicPr>
                <p:cNvPr id="116" name="Picture 1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5113" y="4796327"/>
                  <a:ext cx="1447800" cy="1447800"/>
                </a:xfrm>
                <a:prstGeom prst="rect">
                  <a:avLst/>
                </a:prstGeom>
              </p:spPr>
            </p:pic>
            <p:sp>
              <p:nvSpPr>
                <p:cNvPr id="117" name="TextBox 116"/>
                <p:cNvSpPr txBox="1"/>
                <p:nvPr/>
              </p:nvSpPr>
              <p:spPr bwMode="auto">
                <a:xfrm>
                  <a:off x="5256964" y="5791200"/>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g</a:t>
                  </a:r>
                </a:p>
              </p:txBody>
            </p:sp>
          </p:grpSp>
          <p:grpSp>
            <p:nvGrpSpPr>
              <p:cNvPr id="112" name="Group 111"/>
              <p:cNvGrpSpPr/>
              <p:nvPr/>
            </p:nvGrpSpPr>
            <p:grpSpPr>
              <a:xfrm>
                <a:off x="5552626" y="4591223"/>
                <a:ext cx="1447800" cy="1577915"/>
                <a:chOff x="6324600" y="4796327"/>
                <a:chExt cx="1447800" cy="1577915"/>
              </a:xfrm>
            </p:grpSpPr>
            <p:pic>
              <p:nvPicPr>
                <p:cNvPr id="114" name="Picture 1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4796327"/>
                  <a:ext cx="1447800" cy="1447800"/>
                </a:xfrm>
                <a:prstGeom prst="rect">
                  <a:avLst/>
                </a:prstGeom>
              </p:spPr>
            </p:pic>
            <p:sp>
              <p:nvSpPr>
                <p:cNvPr id="115" name="TextBox 114"/>
                <p:cNvSpPr txBox="1"/>
                <p:nvPr/>
              </p:nvSpPr>
              <p:spPr bwMode="auto">
                <a:xfrm>
                  <a:off x="6949588" y="5851022"/>
                  <a:ext cx="36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d</a:t>
                  </a:r>
                </a:p>
              </p:txBody>
            </p:sp>
          </p:grpSp>
          <p:sp>
            <p:nvSpPr>
              <p:cNvPr id="113" name="TextBox 112"/>
              <p:cNvSpPr txBox="1"/>
              <p:nvPr/>
            </p:nvSpPr>
            <p:spPr bwMode="auto">
              <a:xfrm>
                <a:off x="3954568" y="6071076"/>
                <a:ext cx="116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dirty="0">
                    <a:latin typeface="Century Gothic" panose="020B0502020202020204" pitchFamily="34" charset="0"/>
                    <a:ea typeface="Arial Unicode MS" pitchFamily="34" charset="-128"/>
                    <a:cs typeface="Arial Unicode MS" pitchFamily="34" charset="-128"/>
                  </a:rPr>
                  <a:t>subunits</a:t>
                </a:r>
              </a:p>
            </p:txBody>
          </p:sp>
        </p:grpSp>
        <p:sp>
          <p:nvSpPr>
            <p:cNvPr id="97" name="Rectangle 96"/>
            <p:cNvSpPr/>
            <p:nvPr/>
          </p:nvSpPr>
          <p:spPr>
            <a:xfrm>
              <a:off x="3657599" y="4867275"/>
              <a:ext cx="2889557" cy="1009650"/>
            </a:xfrm>
            <a:prstGeom prst="rect">
              <a:avLst/>
            </a:prstGeom>
            <a:solidFill>
              <a:schemeClr val="bg1">
                <a:alpha val="75000"/>
              </a:schemeClr>
            </a:solidFill>
            <a:ln>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609600"/>
            <a:ext cx="7848600" cy="4552950"/>
          </a:xfrm>
          <a:prstGeom prst="rect">
            <a:avLst/>
          </a:prstGeom>
        </p:spPr>
      </p:pic>
      <p:sp>
        <p:nvSpPr>
          <p:cNvPr id="3" name="TextBox 2"/>
          <p:cNvSpPr txBox="1"/>
          <p:nvPr/>
        </p:nvSpPr>
        <p:spPr bwMode="auto">
          <a:xfrm>
            <a:off x="5326910" y="2703838"/>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2" name="TextBox 71"/>
          <p:cNvSpPr txBox="1"/>
          <p:nvPr/>
        </p:nvSpPr>
        <p:spPr bwMode="auto">
          <a:xfrm>
            <a:off x="6096000" y="3217492"/>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3" name="TextBox 72"/>
          <p:cNvSpPr txBox="1"/>
          <p:nvPr/>
        </p:nvSpPr>
        <p:spPr bwMode="auto">
          <a:xfrm>
            <a:off x="5546222" y="3251676"/>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4" name="TextBox 73"/>
          <p:cNvSpPr txBox="1"/>
          <p:nvPr/>
        </p:nvSpPr>
        <p:spPr bwMode="auto">
          <a:xfrm>
            <a:off x="6332310" y="2734654"/>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5" name="TextBox 74"/>
          <p:cNvSpPr txBox="1"/>
          <p:nvPr/>
        </p:nvSpPr>
        <p:spPr bwMode="auto">
          <a:xfrm>
            <a:off x="5867400" y="2345822"/>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nvGrpSpPr>
          <p:cNvPr id="4" name="Group 3"/>
          <p:cNvGrpSpPr/>
          <p:nvPr/>
        </p:nvGrpSpPr>
        <p:grpSpPr>
          <a:xfrm>
            <a:off x="3496124" y="1304926"/>
            <a:ext cx="5085900" cy="3552825"/>
            <a:chOff x="1972124" y="1304925"/>
            <a:chExt cx="5085900" cy="3552825"/>
          </a:xfrm>
        </p:grpSpPr>
        <p:sp>
          <p:nvSpPr>
            <p:cNvPr id="106" name="Rectangle 105"/>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8538130" y="4808109"/>
            <a:ext cx="1858048" cy="1736164"/>
            <a:chOff x="7014130" y="4808109"/>
            <a:chExt cx="1858048" cy="1736164"/>
          </a:xfrm>
        </p:grpSpPr>
        <p:pic>
          <p:nvPicPr>
            <p:cNvPr id="93" name="Picture 9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4130" y="5105534"/>
              <a:ext cx="1858048" cy="1438739"/>
            </a:xfrm>
            <a:prstGeom prst="rect">
              <a:avLst/>
            </a:prstGeom>
          </p:spPr>
        </p:pic>
        <p:sp>
          <p:nvSpPr>
            <p:cNvPr id="87" name="TextBox 83"/>
            <p:cNvSpPr txBox="1">
              <a:spLocks noChangeArrowheads="1"/>
            </p:cNvSpPr>
            <p:nvPr/>
          </p:nvSpPr>
          <p:spPr bwMode="auto">
            <a:xfrm>
              <a:off x="8220293" y="5469810"/>
              <a:ext cx="5437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20 </a:t>
              </a:r>
              <a:r>
                <a:rPr lang="en-US" sz="1000" dirty="0" err="1">
                  <a:latin typeface="Arial Rounded MT Bold" pitchFamily="34" charset="0"/>
                  <a:ea typeface="Arial Unicode MS" pitchFamily="34" charset="-128"/>
                  <a:cs typeface="Arial Unicode MS" pitchFamily="34" charset="-128"/>
                </a:rPr>
                <a:t>pA</a:t>
              </a:r>
              <a:endParaRPr lang="en-US" sz="1000" dirty="0">
                <a:latin typeface="Arial Rounded MT Bold" pitchFamily="34" charset="0"/>
                <a:ea typeface="Arial Unicode MS" pitchFamily="34" charset="-128"/>
                <a:cs typeface="Arial Unicode MS" pitchFamily="34" charset="-128"/>
              </a:endParaRPr>
            </a:p>
          </p:txBody>
        </p:sp>
        <p:sp>
          <p:nvSpPr>
            <p:cNvPr id="88" name="TextBox 83"/>
            <p:cNvSpPr txBox="1">
              <a:spLocks noChangeArrowheads="1"/>
            </p:cNvSpPr>
            <p:nvPr/>
          </p:nvSpPr>
          <p:spPr bwMode="auto">
            <a:xfrm>
              <a:off x="8180697" y="5727700"/>
              <a:ext cx="6303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100 </a:t>
              </a:r>
              <a:r>
                <a:rPr lang="en-US" sz="1000" dirty="0" err="1">
                  <a:latin typeface="Arial Rounded MT Bold" pitchFamily="34" charset="0"/>
                  <a:ea typeface="Arial Unicode MS" pitchFamily="34" charset="-128"/>
                  <a:cs typeface="Arial Unicode MS" pitchFamily="34" charset="-128"/>
                </a:rPr>
                <a:t>ms</a:t>
              </a:r>
              <a:endParaRPr lang="en-US" sz="1000" dirty="0">
                <a:latin typeface="Arial Rounded MT Bold" pitchFamily="34" charset="0"/>
                <a:ea typeface="Arial Unicode MS" pitchFamily="34" charset="-128"/>
                <a:cs typeface="Arial Unicode MS" pitchFamily="34" charset="-128"/>
              </a:endParaRPr>
            </a:p>
          </p:txBody>
        </p:sp>
        <p:sp>
          <p:nvSpPr>
            <p:cNvPr id="95" name="TextBox 83"/>
            <p:cNvSpPr txBox="1">
              <a:spLocks noChangeArrowheads="1"/>
            </p:cNvSpPr>
            <p:nvPr/>
          </p:nvSpPr>
          <p:spPr bwMode="auto">
            <a:xfrm>
              <a:off x="7067811" y="4808109"/>
              <a:ext cx="1664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Century Gothic" panose="020B0502020202020204" pitchFamily="34" charset="0"/>
                  <a:ea typeface="Arial Unicode MS" pitchFamily="34" charset="-128"/>
                  <a:cs typeface="Arial Unicode MS" pitchFamily="34" charset="-128"/>
                </a:rPr>
                <a:t>Inhibitory Current</a:t>
              </a:r>
            </a:p>
          </p:txBody>
        </p:sp>
      </p:grpSp>
      <p:grpSp>
        <p:nvGrpSpPr>
          <p:cNvPr id="2" name="Group 1"/>
          <p:cNvGrpSpPr/>
          <p:nvPr/>
        </p:nvGrpSpPr>
        <p:grpSpPr>
          <a:xfrm>
            <a:off x="7410451" y="2365322"/>
            <a:ext cx="1021433" cy="747210"/>
            <a:chOff x="5886450" y="2365322"/>
            <a:chExt cx="1021433" cy="747210"/>
          </a:xfrm>
        </p:grpSpPr>
        <p:sp>
          <p:nvSpPr>
            <p:cNvPr id="91" name="TextBox 90"/>
            <p:cNvSpPr txBox="1"/>
            <p:nvPr/>
          </p:nvSpPr>
          <p:spPr bwMode="auto">
            <a:xfrm>
              <a:off x="5972178" y="2365322"/>
              <a:ext cx="849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GABA</a:t>
              </a:r>
            </a:p>
          </p:txBody>
        </p:sp>
        <p:sp>
          <p:nvSpPr>
            <p:cNvPr id="92" name="TextBox 91"/>
            <p:cNvSpPr txBox="1"/>
            <p:nvPr/>
          </p:nvSpPr>
          <p:spPr bwMode="auto">
            <a:xfrm>
              <a:off x="5886450" y="2552700"/>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94" name="TextBox 93"/>
            <p:cNvSpPr txBox="1"/>
            <p:nvPr/>
          </p:nvSpPr>
          <p:spPr bwMode="auto">
            <a:xfrm>
              <a:off x="6101252" y="2743200"/>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96" name="Freeform 95"/>
          <p:cNvSpPr/>
          <p:nvPr/>
        </p:nvSpPr>
        <p:spPr>
          <a:xfrm>
            <a:off x="6809217" y="3035118"/>
            <a:ext cx="1092521" cy="27313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Lst>
            <a:ahLst/>
            <a:cxnLst>
              <a:cxn ang="0">
                <a:pos x="connsiteX0" y="connsiteY0"/>
              </a:cxn>
              <a:cxn ang="0">
                <a:pos x="connsiteX1" y="connsiteY1"/>
              </a:cxn>
            </a:cxnLst>
            <a:rect l="l" t="t" r="r" b="b"/>
            <a:pathLst>
              <a:path w="1092521" h="273133">
                <a:moveTo>
                  <a:pt x="1092358" y="0"/>
                </a:moveTo>
                <a:cubicBezTo>
                  <a:pt x="1104794" y="316177"/>
                  <a:pt x="404125" y="303902"/>
                  <a:pt x="0" y="228601"/>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2" name="Group 81"/>
          <p:cNvGrpSpPr/>
          <p:nvPr/>
        </p:nvGrpSpPr>
        <p:grpSpPr>
          <a:xfrm>
            <a:off x="8872087" y="3007806"/>
            <a:ext cx="872206" cy="1162001"/>
            <a:chOff x="1447800" y="1676400"/>
            <a:chExt cx="586884" cy="793830"/>
          </a:xfrm>
        </p:grpSpPr>
        <p:pic>
          <p:nvPicPr>
            <p:cNvPr id="83" name="Picture 6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344327" y="1779873"/>
              <a:ext cx="793830" cy="58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83"/>
            <p:cNvSpPr txBox="1">
              <a:spLocks noChangeArrowheads="1"/>
            </p:cNvSpPr>
            <p:nvPr/>
          </p:nvSpPr>
          <p:spPr bwMode="auto">
            <a:xfrm>
              <a:off x="1499082" y="1949290"/>
              <a:ext cx="473125" cy="21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Arial Rounded MT Bold" pitchFamily="34" charset="0"/>
                  <a:ea typeface="Arial Unicode MS" pitchFamily="34" charset="-128"/>
                  <a:cs typeface="Arial Unicode MS" pitchFamily="34" charset="-128"/>
                </a:rPr>
                <a:t>GABA</a:t>
              </a:r>
              <a:endParaRPr lang="en-US" sz="1400" baseline="-25000" dirty="0">
                <a:latin typeface="Arial Rounded MT Bold" pitchFamily="34" charset="0"/>
                <a:ea typeface="Arial Unicode MS" pitchFamily="34" charset="-128"/>
                <a:cs typeface="Arial Unicode MS" pitchFamily="34" charset="-128"/>
              </a:endParaRPr>
            </a:p>
          </p:txBody>
        </p:sp>
      </p:grpSp>
      <p:sp>
        <p:nvSpPr>
          <p:cNvPr id="52" name="Oval 51"/>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a:off x="5753100" y="1489115"/>
            <a:ext cx="2662478" cy="3050025"/>
            <a:chOff x="4229100" y="1489114"/>
            <a:chExt cx="2662478" cy="3050025"/>
          </a:xfrm>
        </p:grpSpPr>
        <p:sp>
          <p:nvSpPr>
            <p:cNvPr id="99" name="TextBox 98"/>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100" name="TextBox 99"/>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101" name="Freeform 100"/>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Freeform 101"/>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Freeform 102"/>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grpSp>
      <p:grpSp>
        <p:nvGrpSpPr>
          <p:cNvPr id="53" name="Group 52">
            <a:extLst>
              <a:ext uri="{FF2B5EF4-FFF2-40B4-BE49-F238E27FC236}">
                <a16:creationId xmlns:a16="http://schemas.microsoft.com/office/drawing/2014/main" id="{9CD02763-1604-4764-9005-B56569BDEAE8}"/>
              </a:ext>
            </a:extLst>
          </p:cNvPr>
          <p:cNvGrpSpPr/>
          <p:nvPr/>
        </p:nvGrpSpPr>
        <p:grpSpPr>
          <a:xfrm>
            <a:off x="3751076" y="177285"/>
            <a:ext cx="4357283" cy="1165741"/>
            <a:chOff x="2876550" y="304800"/>
            <a:chExt cx="4357283" cy="1165741"/>
          </a:xfrm>
        </p:grpSpPr>
        <p:sp>
          <p:nvSpPr>
            <p:cNvPr id="54" name="TextBox 81">
              <a:extLst>
                <a:ext uri="{FF2B5EF4-FFF2-40B4-BE49-F238E27FC236}">
                  <a16:creationId xmlns:a16="http://schemas.microsoft.com/office/drawing/2014/main" id="{6D6E3E45-25B0-4F21-99F4-357E93EF2D87}"/>
                </a:ext>
              </a:extLst>
            </p:cNvPr>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55" name="TextBox 81">
              <a:extLst>
                <a:ext uri="{FF2B5EF4-FFF2-40B4-BE49-F238E27FC236}">
                  <a16:creationId xmlns:a16="http://schemas.microsoft.com/office/drawing/2014/main" id="{A5A5A8CE-0467-4711-9454-C6CEAC966BF8}"/>
                </a:ext>
              </a:extLst>
            </p:cNvPr>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Tree>
    <p:extLst>
      <p:ext uri="{BB962C8B-B14F-4D97-AF65-F5344CB8AC3E}">
        <p14:creationId xmlns:p14="http://schemas.microsoft.com/office/powerpoint/2010/main" val="428298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par>
                          <p:cTn id="8" fill="hold">
                            <p:stCondLst>
                              <p:cond delay="500"/>
                            </p:stCondLst>
                            <p:childTnLst>
                              <p:par>
                                <p:cTn id="9" presetID="37" presetClass="path" presetSubtype="0" accel="50000" decel="50000" fill="hold" nodeType="afterEffect">
                                  <p:stCondLst>
                                    <p:cond delay="500"/>
                                  </p:stCondLst>
                                  <p:childTnLst>
                                    <p:animMotion origin="layout" path="M -1.45833E-6 3.7037E-7 L -0.05508 0.05069 C -0.11341 0.09236 -0.1707 0.00718 -0.20182 -0.02153 " pathEditMode="relative" rAng="0" ptsTypes="AAA">
                                      <p:cBhvr>
                                        <p:cTn id="10" dur="2000" fill="hold"/>
                                        <p:tgtEl>
                                          <p:spTgt spid="82"/>
                                        </p:tgtEl>
                                        <p:attrNameLst>
                                          <p:attrName>ppt_x</p:attrName>
                                          <p:attrName>ppt_y</p:attrName>
                                        </p:attrNameLst>
                                      </p:cBhvr>
                                      <p:rCtr x="-10091" y="201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8537448" y="5102352"/>
            <a:ext cx="1856232" cy="1435608"/>
          </a:xfrm>
          <a:prstGeom prst="rect">
            <a:avLst/>
          </a:prstGeom>
        </p:spPr>
      </p:pic>
      <p:pic>
        <p:nvPicPr>
          <p:cNvPr id="3" name="Picture 2"/>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825752" y="612648"/>
            <a:ext cx="7845552" cy="4553712"/>
          </a:xfrm>
          <a:prstGeom prst="rect">
            <a:avLst/>
          </a:prstGeom>
        </p:spPr>
      </p:pic>
      <p:sp>
        <p:nvSpPr>
          <p:cNvPr id="72" name="TextBox 71"/>
          <p:cNvSpPr txBox="1"/>
          <p:nvPr/>
        </p:nvSpPr>
        <p:spPr bwMode="auto">
          <a:xfrm>
            <a:off x="5326910" y="2703838"/>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3" name="TextBox 72"/>
          <p:cNvSpPr txBox="1"/>
          <p:nvPr/>
        </p:nvSpPr>
        <p:spPr bwMode="auto">
          <a:xfrm>
            <a:off x="6096000" y="3217492"/>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4" name="TextBox 73"/>
          <p:cNvSpPr txBox="1"/>
          <p:nvPr/>
        </p:nvSpPr>
        <p:spPr bwMode="auto">
          <a:xfrm>
            <a:off x="5546222" y="3251676"/>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5" name="TextBox 74"/>
          <p:cNvSpPr txBox="1"/>
          <p:nvPr/>
        </p:nvSpPr>
        <p:spPr bwMode="auto">
          <a:xfrm>
            <a:off x="6332310" y="2734654"/>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6" name="TextBox 75"/>
          <p:cNvSpPr txBox="1"/>
          <p:nvPr/>
        </p:nvSpPr>
        <p:spPr bwMode="auto">
          <a:xfrm>
            <a:off x="5867400" y="2345822"/>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nvGrpSpPr>
          <p:cNvPr id="102" name="Group 101"/>
          <p:cNvGrpSpPr/>
          <p:nvPr/>
        </p:nvGrpSpPr>
        <p:grpSpPr>
          <a:xfrm>
            <a:off x="3496124" y="1304926"/>
            <a:ext cx="5085900" cy="3552825"/>
            <a:chOff x="1972124" y="1304925"/>
            <a:chExt cx="5085900" cy="3552825"/>
          </a:xfrm>
        </p:grpSpPr>
        <p:sp>
          <p:nvSpPr>
            <p:cNvPr id="103" name="Rectangle 102"/>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8538130" y="5105534"/>
            <a:ext cx="1858048" cy="1438739"/>
            <a:chOff x="7014130" y="5105534"/>
            <a:chExt cx="1858048" cy="1438739"/>
          </a:xfrm>
        </p:grpSpPr>
        <p:pic>
          <p:nvPicPr>
            <p:cNvPr id="115" name="Picture 1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4130" y="5105534"/>
              <a:ext cx="1858048" cy="1438739"/>
            </a:xfrm>
            <a:prstGeom prst="rect">
              <a:avLst/>
            </a:prstGeom>
          </p:spPr>
        </p:pic>
        <p:sp>
          <p:nvSpPr>
            <p:cNvPr id="111" name="TextBox 83"/>
            <p:cNvSpPr txBox="1">
              <a:spLocks noChangeArrowheads="1"/>
            </p:cNvSpPr>
            <p:nvPr/>
          </p:nvSpPr>
          <p:spPr bwMode="auto">
            <a:xfrm>
              <a:off x="8220293" y="5469810"/>
              <a:ext cx="5437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20 </a:t>
              </a:r>
              <a:r>
                <a:rPr lang="en-US" sz="1000" dirty="0" err="1">
                  <a:latin typeface="Arial Rounded MT Bold" pitchFamily="34" charset="0"/>
                  <a:ea typeface="Arial Unicode MS" pitchFamily="34" charset="-128"/>
                  <a:cs typeface="Arial Unicode MS" pitchFamily="34" charset="-128"/>
                </a:rPr>
                <a:t>pA</a:t>
              </a:r>
              <a:endParaRPr lang="en-US" sz="1000" dirty="0">
                <a:latin typeface="Arial Rounded MT Bold" pitchFamily="34" charset="0"/>
                <a:ea typeface="Arial Unicode MS" pitchFamily="34" charset="-128"/>
                <a:cs typeface="Arial Unicode MS" pitchFamily="34" charset="-128"/>
              </a:endParaRPr>
            </a:p>
          </p:txBody>
        </p:sp>
        <p:sp>
          <p:nvSpPr>
            <p:cNvPr id="112" name="TextBox 83"/>
            <p:cNvSpPr txBox="1">
              <a:spLocks noChangeArrowheads="1"/>
            </p:cNvSpPr>
            <p:nvPr/>
          </p:nvSpPr>
          <p:spPr bwMode="auto">
            <a:xfrm>
              <a:off x="8180697" y="5727700"/>
              <a:ext cx="6303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100 </a:t>
              </a:r>
              <a:r>
                <a:rPr lang="en-US" sz="1000" dirty="0" err="1">
                  <a:latin typeface="Arial Rounded MT Bold" pitchFamily="34" charset="0"/>
                  <a:ea typeface="Arial Unicode MS" pitchFamily="34" charset="-128"/>
                  <a:cs typeface="Arial Unicode MS" pitchFamily="34" charset="-128"/>
                </a:rPr>
                <a:t>ms</a:t>
              </a:r>
              <a:endParaRPr lang="en-US" sz="1000" dirty="0">
                <a:latin typeface="Arial Rounded MT Bold" pitchFamily="34" charset="0"/>
                <a:ea typeface="Arial Unicode MS" pitchFamily="34" charset="-128"/>
                <a:cs typeface="Arial Unicode MS" pitchFamily="34" charset="-128"/>
              </a:endParaRPr>
            </a:p>
          </p:txBody>
        </p:sp>
      </p:grpSp>
      <p:sp>
        <p:nvSpPr>
          <p:cNvPr id="127" name="TextBox 83"/>
          <p:cNvSpPr txBox="1">
            <a:spLocks noChangeArrowheads="1"/>
          </p:cNvSpPr>
          <p:nvPr/>
        </p:nvSpPr>
        <p:spPr bwMode="auto">
          <a:xfrm>
            <a:off x="8561301" y="4819844"/>
            <a:ext cx="1664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Century Gothic" panose="020B0502020202020204" pitchFamily="34" charset="0"/>
                <a:ea typeface="Arial Unicode MS" pitchFamily="34" charset="-128"/>
                <a:cs typeface="Arial Unicode MS" pitchFamily="34" charset="-128"/>
              </a:rPr>
              <a:t>Inhibitory Current</a:t>
            </a:r>
          </a:p>
        </p:txBody>
      </p:sp>
      <p:sp>
        <p:nvSpPr>
          <p:cNvPr id="128" name="TextBox 83"/>
          <p:cNvSpPr txBox="1">
            <a:spLocks noChangeArrowheads="1"/>
          </p:cNvSpPr>
          <p:nvPr/>
        </p:nvSpPr>
        <p:spPr bwMode="auto">
          <a:xfrm>
            <a:off x="8576416" y="5008193"/>
            <a:ext cx="1763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solidFill>
                  <a:srgbClr val="FF0000"/>
                </a:solidFill>
                <a:latin typeface="Century Gothic" panose="020B0502020202020204" pitchFamily="34" charset="0"/>
                <a:ea typeface="Arial Unicode MS" pitchFamily="34" charset="-128"/>
                <a:cs typeface="Arial Unicode MS" pitchFamily="34" charset="-128"/>
              </a:rPr>
              <a:t>+ benzodiazepine</a:t>
            </a:r>
          </a:p>
        </p:txBody>
      </p:sp>
      <p:sp>
        <p:nvSpPr>
          <p:cNvPr id="129" name="TextBox 83"/>
          <p:cNvSpPr txBox="1">
            <a:spLocks noChangeArrowheads="1"/>
          </p:cNvSpPr>
          <p:nvPr/>
        </p:nvSpPr>
        <p:spPr bwMode="auto">
          <a:xfrm>
            <a:off x="9744294" y="5469811"/>
            <a:ext cx="5437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20 </a:t>
            </a:r>
            <a:r>
              <a:rPr lang="en-US" sz="1000" dirty="0" err="1">
                <a:latin typeface="Arial Rounded MT Bold" pitchFamily="34" charset="0"/>
                <a:ea typeface="Arial Unicode MS" pitchFamily="34" charset="-128"/>
                <a:cs typeface="Arial Unicode MS" pitchFamily="34" charset="-128"/>
              </a:rPr>
              <a:t>pA</a:t>
            </a:r>
            <a:endParaRPr lang="en-US" sz="1000" dirty="0">
              <a:latin typeface="Arial Rounded MT Bold" pitchFamily="34" charset="0"/>
              <a:ea typeface="Arial Unicode MS" pitchFamily="34" charset="-128"/>
              <a:cs typeface="Arial Unicode MS" pitchFamily="34" charset="-128"/>
            </a:endParaRPr>
          </a:p>
        </p:txBody>
      </p:sp>
      <p:sp>
        <p:nvSpPr>
          <p:cNvPr id="130" name="TextBox 83"/>
          <p:cNvSpPr txBox="1">
            <a:spLocks noChangeArrowheads="1"/>
          </p:cNvSpPr>
          <p:nvPr/>
        </p:nvSpPr>
        <p:spPr bwMode="auto">
          <a:xfrm>
            <a:off x="9704698" y="5727701"/>
            <a:ext cx="6303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100 </a:t>
            </a:r>
            <a:r>
              <a:rPr lang="en-US" sz="1000" dirty="0" err="1">
                <a:latin typeface="Arial Rounded MT Bold" pitchFamily="34" charset="0"/>
                <a:ea typeface="Arial Unicode MS" pitchFamily="34" charset="-128"/>
                <a:cs typeface="Arial Unicode MS" pitchFamily="34" charset="-128"/>
              </a:rPr>
              <a:t>ms</a:t>
            </a:r>
            <a:endParaRPr lang="en-US" sz="1000" dirty="0">
              <a:latin typeface="Arial Rounded MT Bold" pitchFamily="34" charset="0"/>
              <a:ea typeface="Arial Unicode MS" pitchFamily="34" charset="-128"/>
              <a:cs typeface="Arial Unicode MS" pitchFamily="34" charset="-128"/>
            </a:endParaRPr>
          </a:p>
        </p:txBody>
      </p:sp>
      <p:grpSp>
        <p:nvGrpSpPr>
          <p:cNvPr id="97" name="Group 96"/>
          <p:cNvGrpSpPr/>
          <p:nvPr/>
        </p:nvGrpSpPr>
        <p:grpSpPr>
          <a:xfrm>
            <a:off x="4160168" y="2590800"/>
            <a:ext cx="1021433" cy="747210"/>
            <a:chOff x="2438400" y="1828800"/>
            <a:chExt cx="1021433" cy="747210"/>
          </a:xfrm>
        </p:grpSpPr>
        <p:sp>
          <p:nvSpPr>
            <p:cNvPr id="98" name="TextBox 97"/>
            <p:cNvSpPr txBox="1"/>
            <p:nvPr/>
          </p:nvSpPr>
          <p:spPr bwMode="auto">
            <a:xfrm>
              <a:off x="2517652" y="1828800"/>
              <a:ext cx="862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err="1">
                  <a:solidFill>
                    <a:schemeClr val="bg1"/>
                  </a:solidFill>
                  <a:latin typeface="Arial Rounded MT Bold" pitchFamily="34" charset="0"/>
                  <a:ea typeface="Arial Unicode MS" pitchFamily="34" charset="-128"/>
                  <a:cs typeface="Arial Unicode MS" pitchFamily="34" charset="-128"/>
                </a:rPr>
                <a:t>benzo</a:t>
              </a:r>
              <a:endParaRPr lang="en-US" dirty="0">
                <a:solidFill>
                  <a:schemeClr val="bg1"/>
                </a:solidFill>
                <a:latin typeface="Arial Rounded MT Bold" pitchFamily="34" charset="0"/>
                <a:ea typeface="Arial Unicode MS" pitchFamily="34" charset="-128"/>
                <a:cs typeface="Arial Unicode MS" pitchFamily="34" charset="-128"/>
              </a:endParaRPr>
            </a:p>
          </p:txBody>
        </p:sp>
        <p:sp>
          <p:nvSpPr>
            <p:cNvPr id="99" name="TextBox 98"/>
            <p:cNvSpPr txBox="1"/>
            <p:nvPr/>
          </p:nvSpPr>
          <p:spPr bwMode="auto">
            <a:xfrm>
              <a:off x="2438400" y="2016178"/>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00" name="TextBox 99"/>
            <p:cNvSpPr txBox="1"/>
            <p:nvPr/>
          </p:nvSpPr>
          <p:spPr bwMode="auto">
            <a:xfrm>
              <a:off x="2653202" y="2206678"/>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09" name="Freeform 108"/>
          <p:cNvSpPr/>
          <p:nvPr/>
        </p:nvSpPr>
        <p:spPr>
          <a:xfrm>
            <a:off x="4635659" y="2392428"/>
            <a:ext cx="882492" cy="29362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 name="connsiteX0" fmla="*/ 0 w 617950"/>
              <a:gd name="connsiteY0" fmla="*/ 0 h 264099"/>
              <a:gd name="connsiteX1" fmla="*/ 514192 w 617950"/>
              <a:gd name="connsiteY1" fmla="*/ 215901 h 264099"/>
              <a:gd name="connsiteX0" fmla="*/ 0 w 693748"/>
              <a:gd name="connsiteY0" fmla="*/ 38099 h 185631"/>
              <a:gd name="connsiteX1" fmla="*/ 596742 w 693748"/>
              <a:gd name="connsiteY1" fmla="*/ 0 h 185631"/>
              <a:gd name="connsiteX0" fmla="*/ 0 w 692846"/>
              <a:gd name="connsiteY0" fmla="*/ 123729 h 123729"/>
              <a:gd name="connsiteX1" fmla="*/ 596742 w 692846"/>
              <a:gd name="connsiteY1" fmla="*/ 85630 h 123729"/>
              <a:gd name="connsiteX0" fmla="*/ 0 w 722268"/>
              <a:gd name="connsiteY0" fmla="*/ 184149 h 184149"/>
              <a:gd name="connsiteX1" fmla="*/ 628492 w 722268"/>
              <a:gd name="connsiteY1" fmla="*/ 0 h 184149"/>
              <a:gd name="connsiteX0" fmla="*/ 0 w 628492"/>
              <a:gd name="connsiteY0" fmla="*/ 290240 h 290240"/>
              <a:gd name="connsiteX1" fmla="*/ 628492 w 628492"/>
              <a:gd name="connsiteY1" fmla="*/ 106091 h 290240"/>
              <a:gd name="connsiteX0" fmla="*/ 0 w 863442"/>
              <a:gd name="connsiteY0" fmla="*/ 244730 h 244730"/>
              <a:gd name="connsiteX1" fmla="*/ 863442 w 863442"/>
              <a:gd name="connsiteY1" fmla="*/ 130431 h 244730"/>
              <a:gd name="connsiteX0" fmla="*/ 0 w 863442"/>
              <a:gd name="connsiteY0" fmla="*/ 268875 h 268875"/>
              <a:gd name="connsiteX1" fmla="*/ 863442 w 863442"/>
              <a:gd name="connsiteY1" fmla="*/ 154576 h 268875"/>
              <a:gd name="connsiteX0" fmla="*/ 0 w 882492"/>
              <a:gd name="connsiteY0" fmla="*/ 293623 h 293623"/>
              <a:gd name="connsiteX1" fmla="*/ 882492 w 882492"/>
              <a:gd name="connsiteY1" fmla="*/ 141224 h 293623"/>
            </a:gdLst>
            <a:ahLst/>
            <a:cxnLst>
              <a:cxn ang="0">
                <a:pos x="connsiteX0" y="connsiteY0"/>
              </a:cxn>
              <a:cxn ang="0">
                <a:pos x="connsiteX1" y="connsiteY1"/>
              </a:cxn>
            </a:cxnLst>
            <a:rect l="l" t="t" r="r" b="b"/>
            <a:pathLst>
              <a:path w="882492" h="293623">
                <a:moveTo>
                  <a:pt x="0" y="293623"/>
                </a:moveTo>
                <a:cubicBezTo>
                  <a:pt x="-264" y="200"/>
                  <a:pt x="480167" y="-113675"/>
                  <a:pt x="882492" y="141224"/>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0" name="Group 109"/>
          <p:cNvGrpSpPr/>
          <p:nvPr/>
        </p:nvGrpSpPr>
        <p:grpSpPr>
          <a:xfrm>
            <a:off x="7410451" y="2365322"/>
            <a:ext cx="1021433" cy="747210"/>
            <a:chOff x="5886450" y="2365322"/>
            <a:chExt cx="1021433" cy="747210"/>
          </a:xfrm>
        </p:grpSpPr>
        <p:sp>
          <p:nvSpPr>
            <p:cNvPr id="113" name="TextBox 112"/>
            <p:cNvSpPr txBox="1"/>
            <p:nvPr/>
          </p:nvSpPr>
          <p:spPr bwMode="auto">
            <a:xfrm>
              <a:off x="5972178" y="2365322"/>
              <a:ext cx="849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GABA</a:t>
              </a:r>
            </a:p>
          </p:txBody>
        </p:sp>
        <p:sp>
          <p:nvSpPr>
            <p:cNvPr id="114" name="TextBox 113"/>
            <p:cNvSpPr txBox="1"/>
            <p:nvPr/>
          </p:nvSpPr>
          <p:spPr bwMode="auto">
            <a:xfrm>
              <a:off x="5886450" y="2552700"/>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16" name="TextBox 115"/>
            <p:cNvSpPr txBox="1"/>
            <p:nvPr/>
          </p:nvSpPr>
          <p:spPr bwMode="auto">
            <a:xfrm>
              <a:off x="6101252" y="2743200"/>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18" name="Freeform 117"/>
          <p:cNvSpPr/>
          <p:nvPr/>
        </p:nvSpPr>
        <p:spPr>
          <a:xfrm>
            <a:off x="6809217" y="3035118"/>
            <a:ext cx="1092521" cy="27313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Lst>
            <a:ahLst/>
            <a:cxnLst>
              <a:cxn ang="0">
                <a:pos x="connsiteX0" y="connsiteY0"/>
              </a:cxn>
              <a:cxn ang="0">
                <a:pos x="connsiteX1" y="connsiteY1"/>
              </a:cxn>
            </a:cxnLst>
            <a:rect l="l" t="t" r="r" b="b"/>
            <a:pathLst>
              <a:path w="1092521" h="273133">
                <a:moveTo>
                  <a:pt x="1092358" y="0"/>
                </a:moveTo>
                <a:cubicBezTo>
                  <a:pt x="1104794" y="316177"/>
                  <a:pt x="404125" y="303902"/>
                  <a:pt x="0" y="228601"/>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1" name="Group 100"/>
          <p:cNvGrpSpPr/>
          <p:nvPr/>
        </p:nvGrpSpPr>
        <p:grpSpPr>
          <a:xfrm>
            <a:off x="6408632" y="2862131"/>
            <a:ext cx="872206" cy="1162001"/>
            <a:chOff x="1447800" y="1676400"/>
            <a:chExt cx="586884" cy="793830"/>
          </a:xfrm>
        </p:grpSpPr>
        <p:pic>
          <p:nvPicPr>
            <p:cNvPr id="107" name="Picture 6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44327" y="1779873"/>
              <a:ext cx="793830" cy="58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TextBox 107"/>
            <p:cNvSpPr txBox="1">
              <a:spLocks noChangeArrowheads="1"/>
            </p:cNvSpPr>
            <p:nvPr/>
          </p:nvSpPr>
          <p:spPr bwMode="auto">
            <a:xfrm>
              <a:off x="1499082" y="1949290"/>
              <a:ext cx="473125" cy="21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Arial Rounded MT Bold" pitchFamily="34" charset="0"/>
                  <a:ea typeface="Arial Unicode MS" pitchFamily="34" charset="-128"/>
                  <a:cs typeface="Arial Unicode MS" pitchFamily="34" charset="-128"/>
                </a:rPr>
                <a:t>GABA</a:t>
              </a:r>
              <a:endParaRPr lang="en-US" sz="1400" baseline="-25000" dirty="0">
                <a:latin typeface="Arial Rounded MT Bold" pitchFamily="34" charset="0"/>
                <a:ea typeface="Arial Unicode MS" pitchFamily="34" charset="-128"/>
                <a:cs typeface="Arial Unicode MS" pitchFamily="34" charset="-128"/>
              </a:endParaRPr>
            </a:p>
          </p:txBody>
        </p:sp>
      </p:grpSp>
      <p:grpSp>
        <p:nvGrpSpPr>
          <p:cNvPr id="5" name="Group 4"/>
          <p:cNvGrpSpPr/>
          <p:nvPr/>
        </p:nvGrpSpPr>
        <p:grpSpPr>
          <a:xfrm>
            <a:off x="2068017" y="1651255"/>
            <a:ext cx="1196678" cy="897509"/>
            <a:chOff x="544017" y="1651254"/>
            <a:chExt cx="1196678" cy="897509"/>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017" y="1651254"/>
              <a:ext cx="1196678" cy="897509"/>
            </a:xfrm>
            <a:prstGeom prst="rect">
              <a:avLst/>
            </a:prstGeom>
          </p:spPr>
        </p:pic>
        <p:sp>
          <p:nvSpPr>
            <p:cNvPr id="124" name="TextBox 123"/>
            <p:cNvSpPr txBox="1">
              <a:spLocks noChangeArrowheads="1"/>
            </p:cNvSpPr>
            <p:nvPr/>
          </p:nvSpPr>
          <p:spPr bwMode="auto">
            <a:xfrm>
              <a:off x="839680" y="1965486"/>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Arial Rounded MT Bold" pitchFamily="34" charset="0"/>
                  <a:ea typeface="Arial Unicode MS" pitchFamily="34" charset="-128"/>
                  <a:cs typeface="Arial Unicode MS" pitchFamily="34" charset="-128"/>
                </a:rPr>
                <a:t>BDZ</a:t>
              </a:r>
              <a:endParaRPr lang="en-US" sz="1400" baseline="-25000" dirty="0">
                <a:latin typeface="Arial Rounded MT Bold" pitchFamily="34" charset="0"/>
                <a:ea typeface="Arial Unicode MS" pitchFamily="34" charset="-128"/>
                <a:cs typeface="Arial Unicode MS" pitchFamily="34" charset="-128"/>
              </a:endParaRPr>
            </a:p>
          </p:txBody>
        </p:sp>
      </p:grpSp>
      <p:grpSp>
        <p:nvGrpSpPr>
          <p:cNvPr id="85" name="Group 84"/>
          <p:cNvGrpSpPr/>
          <p:nvPr/>
        </p:nvGrpSpPr>
        <p:grpSpPr>
          <a:xfrm>
            <a:off x="3421168" y="4724574"/>
            <a:ext cx="5035376" cy="1879963"/>
            <a:chOff x="1897168" y="4724573"/>
            <a:chExt cx="5035376" cy="1879963"/>
          </a:xfrm>
        </p:grpSpPr>
        <p:grpSp>
          <p:nvGrpSpPr>
            <p:cNvPr id="86" name="Group 85"/>
            <p:cNvGrpSpPr/>
            <p:nvPr/>
          </p:nvGrpSpPr>
          <p:grpSpPr>
            <a:xfrm>
              <a:off x="1897168" y="4724573"/>
              <a:ext cx="5035376" cy="1879963"/>
              <a:chOff x="1965050" y="4591223"/>
              <a:chExt cx="5035376" cy="1879963"/>
            </a:xfrm>
          </p:grpSpPr>
          <p:grpSp>
            <p:nvGrpSpPr>
              <p:cNvPr id="122" name="Group 121"/>
              <p:cNvGrpSpPr/>
              <p:nvPr/>
            </p:nvGrpSpPr>
            <p:grpSpPr>
              <a:xfrm>
                <a:off x="1965050" y="4591223"/>
                <a:ext cx="1447800" cy="1518093"/>
                <a:chOff x="1286137" y="4796327"/>
                <a:chExt cx="1447800" cy="1518093"/>
              </a:xfrm>
            </p:grpSpPr>
            <p:pic>
              <p:nvPicPr>
                <p:cNvPr id="140" name="Picture 1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6137" y="4796327"/>
                  <a:ext cx="1447800" cy="1447800"/>
                </a:xfrm>
                <a:prstGeom prst="rect">
                  <a:avLst/>
                </a:prstGeom>
              </p:spPr>
            </p:pic>
            <p:sp>
              <p:nvSpPr>
                <p:cNvPr id="141" name="TextBox 140"/>
                <p:cNvSpPr txBox="1"/>
                <p:nvPr/>
              </p:nvSpPr>
              <p:spPr bwMode="auto">
                <a:xfrm>
                  <a:off x="1870816" y="5791200"/>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a</a:t>
                  </a:r>
                </a:p>
              </p:txBody>
            </p:sp>
          </p:grpSp>
          <p:grpSp>
            <p:nvGrpSpPr>
              <p:cNvPr id="123" name="Group 122"/>
              <p:cNvGrpSpPr/>
              <p:nvPr/>
            </p:nvGrpSpPr>
            <p:grpSpPr>
              <a:xfrm>
                <a:off x="3160909" y="4591223"/>
                <a:ext cx="1447800" cy="1543731"/>
                <a:chOff x="2965625" y="4796327"/>
                <a:chExt cx="1447800" cy="1543731"/>
              </a:xfrm>
            </p:grpSpPr>
            <p:pic>
              <p:nvPicPr>
                <p:cNvPr id="138" name="Picture 1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625" y="4796327"/>
                  <a:ext cx="1447800" cy="1447800"/>
                </a:xfrm>
                <a:prstGeom prst="rect">
                  <a:avLst/>
                </a:prstGeom>
              </p:spPr>
            </p:pic>
            <p:sp>
              <p:nvSpPr>
                <p:cNvPr id="139" name="TextBox 138"/>
                <p:cNvSpPr txBox="1"/>
                <p:nvPr/>
              </p:nvSpPr>
              <p:spPr bwMode="auto">
                <a:xfrm>
                  <a:off x="3572018" y="5816838"/>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b</a:t>
                  </a:r>
                </a:p>
              </p:txBody>
            </p:sp>
          </p:grpSp>
          <p:grpSp>
            <p:nvGrpSpPr>
              <p:cNvPr id="131" name="Group 130"/>
              <p:cNvGrpSpPr/>
              <p:nvPr/>
            </p:nvGrpSpPr>
            <p:grpSpPr>
              <a:xfrm>
                <a:off x="4356768" y="4591223"/>
                <a:ext cx="1447800" cy="1518093"/>
                <a:chOff x="4645113" y="4796327"/>
                <a:chExt cx="1447800" cy="1518093"/>
              </a:xfrm>
            </p:grpSpPr>
            <p:pic>
              <p:nvPicPr>
                <p:cNvPr id="136" name="Picture 1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5113" y="4796327"/>
                  <a:ext cx="1447800" cy="1447800"/>
                </a:xfrm>
                <a:prstGeom prst="rect">
                  <a:avLst/>
                </a:prstGeom>
              </p:spPr>
            </p:pic>
            <p:sp>
              <p:nvSpPr>
                <p:cNvPr id="137" name="TextBox 136"/>
                <p:cNvSpPr txBox="1"/>
                <p:nvPr/>
              </p:nvSpPr>
              <p:spPr bwMode="auto">
                <a:xfrm>
                  <a:off x="5256964" y="5791200"/>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g</a:t>
                  </a:r>
                </a:p>
              </p:txBody>
            </p:sp>
          </p:grpSp>
          <p:grpSp>
            <p:nvGrpSpPr>
              <p:cNvPr id="132" name="Group 131"/>
              <p:cNvGrpSpPr/>
              <p:nvPr/>
            </p:nvGrpSpPr>
            <p:grpSpPr>
              <a:xfrm>
                <a:off x="5552626" y="4591223"/>
                <a:ext cx="1447800" cy="1577915"/>
                <a:chOff x="6324600" y="4796327"/>
                <a:chExt cx="1447800" cy="1577915"/>
              </a:xfrm>
            </p:grpSpPr>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4600" y="4796327"/>
                  <a:ext cx="1447800" cy="1447800"/>
                </a:xfrm>
                <a:prstGeom prst="rect">
                  <a:avLst/>
                </a:prstGeom>
              </p:spPr>
            </p:pic>
            <p:sp>
              <p:nvSpPr>
                <p:cNvPr id="135" name="TextBox 134"/>
                <p:cNvSpPr txBox="1"/>
                <p:nvPr/>
              </p:nvSpPr>
              <p:spPr bwMode="auto">
                <a:xfrm>
                  <a:off x="6949588" y="5851022"/>
                  <a:ext cx="36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d</a:t>
                  </a:r>
                </a:p>
              </p:txBody>
            </p:sp>
          </p:grpSp>
          <p:sp>
            <p:nvSpPr>
              <p:cNvPr id="133" name="TextBox 132"/>
              <p:cNvSpPr txBox="1"/>
              <p:nvPr/>
            </p:nvSpPr>
            <p:spPr bwMode="auto">
              <a:xfrm>
                <a:off x="3954568" y="6071076"/>
                <a:ext cx="116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dirty="0">
                    <a:latin typeface="Century Gothic" panose="020B0502020202020204" pitchFamily="34" charset="0"/>
                    <a:ea typeface="Arial Unicode MS" pitchFamily="34" charset="-128"/>
                    <a:cs typeface="Arial Unicode MS" pitchFamily="34" charset="-128"/>
                  </a:rPr>
                  <a:t>subunits</a:t>
                </a:r>
              </a:p>
            </p:txBody>
          </p:sp>
        </p:grpSp>
        <p:sp>
          <p:nvSpPr>
            <p:cNvPr id="121" name="Rectangle 120"/>
            <p:cNvSpPr/>
            <p:nvPr/>
          </p:nvSpPr>
          <p:spPr>
            <a:xfrm>
              <a:off x="3657599" y="4867275"/>
              <a:ext cx="2889557" cy="1009650"/>
            </a:xfrm>
            <a:prstGeom prst="rect">
              <a:avLst/>
            </a:prstGeom>
            <a:solidFill>
              <a:schemeClr val="bg1">
                <a:alpha val="75000"/>
              </a:schemeClr>
            </a:solidFill>
            <a:ln>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Oval 64"/>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5753100" y="1489115"/>
            <a:ext cx="2662478" cy="3050025"/>
            <a:chOff x="4229100" y="1489114"/>
            <a:chExt cx="2662478" cy="3050025"/>
          </a:xfrm>
        </p:grpSpPr>
        <p:sp>
          <p:nvSpPr>
            <p:cNvPr id="91" name="TextBox 90"/>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92" name="TextBox 91"/>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93" name="Freeform 92"/>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grpSp>
      <p:grpSp>
        <p:nvGrpSpPr>
          <p:cNvPr id="82" name="Group 81">
            <a:extLst>
              <a:ext uri="{FF2B5EF4-FFF2-40B4-BE49-F238E27FC236}">
                <a16:creationId xmlns:a16="http://schemas.microsoft.com/office/drawing/2014/main" id="{60995DD3-2659-4748-88AA-92E4388EE7CA}"/>
              </a:ext>
            </a:extLst>
          </p:cNvPr>
          <p:cNvGrpSpPr/>
          <p:nvPr/>
        </p:nvGrpSpPr>
        <p:grpSpPr>
          <a:xfrm>
            <a:off x="3751076" y="177285"/>
            <a:ext cx="4357283" cy="1165741"/>
            <a:chOff x="2876550" y="304800"/>
            <a:chExt cx="4357283" cy="1165741"/>
          </a:xfrm>
        </p:grpSpPr>
        <p:sp>
          <p:nvSpPr>
            <p:cNvPr id="83" name="TextBox 81">
              <a:extLst>
                <a:ext uri="{FF2B5EF4-FFF2-40B4-BE49-F238E27FC236}">
                  <a16:creationId xmlns:a16="http://schemas.microsoft.com/office/drawing/2014/main" id="{94722E19-35AA-4F59-9F53-CACF62AA4CE4}"/>
                </a:ext>
              </a:extLst>
            </p:cNvPr>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84" name="TextBox 81">
              <a:extLst>
                <a:ext uri="{FF2B5EF4-FFF2-40B4-BE49-F238E27FC236}">
                  <a16:creationId xmlns:a16="http://schemas.microsoft.com/office/drawing/2014/main" id="{31430256-B726-4DFC-B8BE-F340541B9B9F}"/>
                </a:ext>
              </a:extLst>
            </p:cNvPr>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Tree>
    <p:extLst>
      <p:ext uri="{BB962C8B-B14F-4D97-AF65-F5344CB8AC3E}">
        <p14:creationId xmlns:p14="http://schemas.microsoft.com/office/powerpoint/2010/main" val="187899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7556E-17 0 C 0.02292 0.00671 0.10651 -0.03773 0.13789 -0.03773 C 0.16927 -0.03773 0.22109 -0.00903 0.24102 0.05023 " pathEditMode="relative" rAng="0" ptsTypes="AAA">
                                      <p:cBhvr>
                                        <p:cTn id="6" dur="2000" fill="hold"/>
                                        <p:tgtEl>
                                          <p:spTgt spid="5"/>
                                        </p:tgtEl>
                                        <p:attrNameLst>
                                          <p:attrName>ppt_x</p:attrName>
                                          <p:attrName>ppt_y</p:attrName>
                                        </p:attrNameLst>
                                      </p:cBhvr>
                                      <p:rCtr x="12044" y="625"/>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500"/>
                                        <p:tgtEl>
                                          <p:spTgt spid="8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4169137" y="1426444"/>
            <a:ext cx="3303156" cy="2002557"/>
            <a:chOff x="-2196335" y="1137210"/>
            <a:chExt cx="3303156" cy="2002557"/>
          </a:xfrm>
        </p:grpSpPr>
        <p:grpSp>
          <p:nvGrpSpPr>
            <p:cNvPr id="104" name="Group 103"/>
            <p:cNvGrpSpPr/>
            <p:nvPr/>
          </p:nvGrpSpPr>
          <p:grpSpPr>
            <a:xfrm>
              <a:off x="-2196335" y="1137210"/>
              <a:ext cx="3303156" cy="2002557"/>
              <a:chOff x="-1722971" y="1700044"/>
              <a:chExt cx="2260854" cy="1391464"/>
            </a:xfrm>
          </p:grpSpPr>
          <p:pic>
            <p:nvPicPr>
              <p:cNvPr id="108" name="Picture 107"/>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1722971" y="1700044"/>
                <a:ext cx="2260854" cy="1391464"/>
              </a:xfrm>
              <a:prstGeom prst="rect">
                <a:avLst/>
              </a:prstGeom>
            </p:spPr>
          </p:pic>
          <p:sp>
            <p:nvSpPr>
              <p:cNvPr id="109" name="TextBox 108"/>
              <p:cNvSpPr txBox="1"/>
              <p:nvPr/>
            </p:nvSpPr>
            <p:spPr bwMode="auto">
              <a:xfrm>
                <a:off x="-744996" y="2320803"/>
                <a:ext cx="17028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a</a:t>
                </a:r>
              </a:p>
            </p:txBody>
          </p:sp>
          <p:sp>
            <p:nvSpPr>
              <p:cNvPr id="110" name="TextBox 109"/>
              <p:cNvSpPr txBox="1"/>
              <p:nvPr/>
            </p:nvSpPr>
            <p:spPr bwMode="auto">
              <a:xfrm>
                <a:off x="-523364" y="2477758"/>
                <a:ext cx="17028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a</a:t>
                </a:r>
              </a:p>
            </p:txBody>
          </p:sp>
          <p:sp>
            <p:nvSpPr>
              <p:cNvPr id="111" name="TextBox 110"/>
              <p:cNvSpPr txBox="1"/>
              <p:nvPr/>
            </p:nvSpPr>
            <p:spPr bwMode="auto">
              <a:xfrm>
                <a:off x="-681797" y="2488204"/>
                <a:ext cx="164797"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b</a:t>
                </a:r>
              </a:p>
            </p:txBody>
          </p:sp>
          <p:sp>
            <p:nvSpPr>
              <p:cNvPr id="112" name="TextBox 111"/>
              <p:cNvSpPr txBox="1"/>
              <p:nvPr/>
            </p:nvSpPr>
            <p:spPr bwMode="auto">
              <a:xfrm>
                <a:off x="-455263" y="2330219"/>
                <a:ext cx="164797"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b</a:t>
                </a:r>
              </a:p>
            </p:txBody>
          </p:sp>
          <p:sp>
            <p:nvSpPr>
              <p:cNvPr id="113" name="TextBox 112"/>
              <p:cNvSpPr txBox="1"/>
              <p:nvPr/>
            </p:nvSpPr>
            <p:spPr bwMode="auto">
              <a:xfrm>
                <a:off x="-589244" y="2211405"/>
                <a:ext cx="15492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latin typeface="Symbol" pitchFamily="18" charset="2"/>
                    <a:ea typeface="Arial Unicode MS" pitchFamily="34" charset="-128"/>
                    <a:cs typeface="Arial Unicode MS" pitchFamily="34" charset="-128"/>
                  </a:rPr>
                  <a:t>g</a:t>
                </a:r>
              </a:p>
            </p:txBody>
          </p:sp>
          <p:sp>
            <p:nvSpPr>
              <p:cNvPr id="114" name="Rectangle 113"/>
              <p:cNvSpPr/>
              <p:nvPr/>
            </p:nvSpPr>
            <p:spPr>
              <a:xfrm>
                <a:off x="-1241620" y="1911581"/>
                <a:ext cx="1429922" cy="46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5" name="Rectangle 114"/>
              <p:cNvSpPr/>
              <p:nvPr/>
            </p:nvSpPr>
            <p:spPr>
              <a:xfrm>
                <a:off x="-1239004" y="2927354"/>
                <a:ext cx="1429922" cy="69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6" name="Rectangle 115"/>
              <p:cNvSpPr/>
              <p:nvPr/>
            </p:nvSpPr>
            <p:spPr>
              <a:xfrm rot="5400000">
                <a:off x="-1727377" y="2423202"/>
                <a:ext cx="1026282" cy="43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7" name="Rectangle 116"/>
              <p:cNvSpPr/>
              <p:nvPr/>
            </p:nvSpPr>
            <p:spPr>
              <a:xfrm rot="5400000">
                <a:off x="-320721" y="2413530"/>
                <a:ext cx="1026282" cy="63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18" name="Picture 6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48815" y="2427604"/>
                <a:ext cx="346267" cy="25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5" name="Picture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788323"/>
              <a:ext cx="475785" cy="363982"/>
            </a:xfrm>
            <a:prstGeom prst="rect">
              <a:avLst/>
            </a:prstGeom>
          </p:spPr>
        </p:pic>
        <p:sp>
          <p:nvSpPr>
            <p:cNvPr id="106" name="TextBox 105"/>
            <p:cNvSpPr txBox="1">
              <a:spLocks noChangeArrowheads="1"/>
            </p:cNvSpPr>
            <p:nvPr/>
          </p:nvSpPr>
          <p:spPr bwMode="auto">
            <a:xfrm>
              <a:off x="-316975" y="2261238"/>
              <a:ext cx="4475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dirty="0">
                  <a:latin typeface="Arial Rounded MT Bold" pitchFamily="34" charset="0"/>
                  <a:ea typeface="Arial Unicode MS" pitchFamily="34" charset="-128"/>
                  <a:cs typeface="Arial Unicode MS" pitchFamily="34" charset="-128"/>
                </a:rPr>
                <a:t>GABA</a:t>
              </a:r>
              <a:endParaRPr lang="en-US" sz="700" baseline="-25000" dirty="0">
                <a:latin typeface="Arial Rounded MT Bold" pitchFamily="34" charset="0"/>
                <a:ea typeface="Arial Unicode MS" pitchFamily="34" charset="-128"/>
                <a:cs typeface="Arial Unicode MS" pitchFamily="34" charset="-128"/>
              </a:endParaRPr>
            </a:p>
          </p:txBody>
        </p:sp>
        <p:sp>
          <p:nvSpPr>
            <p:cNvPr id="107" name="TextBox 106"/>
            <p:cNvSpPr txBox="1">
              <a:spLocks noChangeArrowheads="1"/>
            </p:cNvSpPr>
            <p:nvPr/>
          </p:nvSpPr>
          <p:spPr bwMode="auto">
            <a:xfrm>
              <a:off x="-790578" y="1876422"/>
              <a:ext cx="3722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dirty="0">
                  <a:latin typeface="Arial Rounded MT Bold" pitchFamily="34" charset="0"/>
                  <a:ea typeface="Arial Unicode MS" pitchFamily="34" charset="-128"/>
                  <a:cs typeface="Arial Unicode MS" pitchFamily="34" charset="-128"/>
                </a:rPr>
                <a:t>BDZ</a:t>
              </a:r>
              <a:endParaRPr lang="en-US" sz="700" baseline="-25000" dirty="0">
                <a:latin typeface="Arial Rounded MT Bold" pitchFamily="34" charset="0"/>
                <a:ea typeface="Arial Unicode MS" pitchFamily="34" charset="-128"/>
                <a:cs typeface="Arial Unicode MS" pitchFamily="34" charset="-128"/>
              </a:endParaRPr>
            </a:p>
          </p:txBody>
        </p:sp>
      </p:grpSp>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6872" y="824120"/>
            <a:ext cx="365760" cy="274320"/>
          </a:xfrm>
          <a:prstGeom prst="rect">
            <a:avLst/>
          </a:prstGeom>
        </p:spPr>
      </p:pic>
      <p:sp>
        <p:nvSpPr>
          <p:cNvPr id="5" name="TextBox 81"/>
          <p:cNvSpPr txBox="1">
            <a:spLocks noChangeArrowheads="1"/>
          </p:cNvSpPr>
          <p:nvPr/>
        </p:nvSpPr>
        <p:spPr bwMode="auto">
          <a:xfrm>
            <a:off x="3324873" y="124112"/>
            <a:ext cx="53928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Allosteric Modulation</a:t>
            </a:r>
          </a:p>
        </p:txBody>
      </p:sp>
      <p:sp>
        <p:nvSpPr>
          <p:cNvPr id="10" name="TextBox 81"/>
          <p:cNvSpPr txBox="1">
            <a:spLocks noChangeArrowheads="1"/>
          </p:cNvSpPr>
          <p:nvPr/>
        </p:nvSpPr>
        <p:spPr bwMode="auto">
          <a:xfrm>
            <a:off x="3434743" y="772895"/>
            <a:ext cx="67665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i="1" dirty="0">
                <a:latin typeface="Century Gothic" panose="020B0502020202020204" pitchFamily="34" charset="0"/>
                <a:ea typeface="Arial Unicode MS" pitchFamily="34" charset="-128"/>
                <a:cs typeface="Arial Unicode MS" pitchFamily="34" charset="-128"/>
              </a:rPr>
              <a:t>modulation achieved by binding of a drug to a site distinct</a:t>
            </a:r>
          </a:p>
          <a:p>
            <a:pPr eaLnBrk="1" hangingPunct="1"/>
            <a:r>
              <a:rPr lang="en-US" i="1" dirty="0">
                <a:latin typeface="Century Gothic" panose="020B0502020202020204" pitchFamily="34" charset="0"/>
                <a:ea typeface="Arial Unicode MS" pitchFamily="34" charset="-128"/>
                <a:cs typeface="Arial Unicode MS" pitchFamily="34" charset="-128"/>
              </a:rPr>
              <a:t>from the site required for activation.</a:t>
            </a:r>
          </a:p>
        </p:txBody>
      </p:sp>
      <p:sp>
        <p:nvSpPr>
          <p:cNvPr id="11" name="TextBox 81"/>
          <p:cNvSpPr txBox="1">
            <a:spLocks noChangeArrowheads="1"/>
          </p:cNvSpPr>
          <p:nvPr/>
        </p:nvSpPr>
        <p:spPr bwMode="auto">
          <a:xfrm>
            <a:off x="2276476" y="762000"/>
            <a:ext cx="1364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definition: </a:t>
            </a:r>
          </a:p>
        </p:txBody>
      </p:sp>
      <p:sp>
        <p:nvSpPr>
          <p:cNvPr id="12" name="TextBox 81"/>
          <p:cNvSpPr txBox="1">
            <a:spLocks noChangeArrowheads="1"/>
          </p:cNvSpPr>
          <p:nvPr/>
        </p:nvSpPr>
        <p:spPr bwMode="auto">
          <a:xfrm>
            <a:off x="7556750" y="1325405"/>
            <a:ext cx="19111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 Rudolph &amp; </a:t>
            </a:r>
            <a:r>
              <a:rPr lang="en-US" sz="1000" dirty="0" err="1">
                <a:latin typeface="Arial Rounded MT Bold" pitchFamily="34" charset="0"/>
                <a:ea typeface="Arial Unicode MS" pitchFamily="34" charset="-128"/>
                <a:cs typeface="Arial Unicode MS" pitchFamily="34" charset="-128"/>
              </a:rPr>
              <a:t>Knoflach</a:t>
            </a:r>
            <a:r>
              <a:rPr lang="en-US" sz="1000" dirty="0">
                <a:latin typeface="Arial Rounded MT Bold" pitchFamily="34" charset="0"/>
                <a:ea typeface="Arial Unicode MS" pitchFamily="34" charset="-128"/>
                <a:cs typeface="Arial Unicode MS" pitchFamily="34" charset="-128"/>
              </a:rPr>
              <a:t>, 2011 </a:t>
            </a:r>
          </a:p>
        </p:txBody>
      </p:sp>
      <p:grpSp>
        <p:nvGrpSpPr>
          <p:cNvPr id="85" name="Group 84"/>
          <p:cNvGrpSpPr/>
          <p:nvPr/>
        </p:nvGrpSpPr>
        <p:grpSpPr>
          <a:xfrm>
            <a:off x="6611780" y="3673198"/>
            <a:ext cx="1289480" cy="1678426"/>
            <a:chOff x="5087780" y="4082773"/>
            <a:chExt cx="1289480" cy="1678426"/>
          </a:xfrm>
        </p:grpSpPr>
        <p:pic>
          <p:nvPicPr>
            <p:cNvPr id="52" name="Picture 41" descr="D:\kuloth\2011\July\21-07-2011\NRD_aop\images\nrd3502-f3.jpg"/>
            <p:cNvPicPr>
              <a:picLocks noChangeAspect="1" noChangeArrowheads="1"/>
            </p:cNvPicPr>
            <p:nvPr/>
          </p:nvPicPr>
          <p:blipFill rotWithShape="1">
            <a:blip r:embed="rId7">
              <a:extLst>
                <a:ext uri="{28A0092B-C50C-407E-A947-70E740481C1C}">
                  <a14:useLocalDpi xmlns:a14="http://schemas.microsoft.com/office/drawing/2010/main" val="0"/>
                </a:ext>
              </a:extLst>
            </a:blip>
            <a:srcRect l="10601" t="4210" r="67760" b="60319"/>
            <a:stretch/>
          </p:blipFill>
          <p:spPr bwMode="auto">
            <a:xfrm>
              <a:off x="5681663" y="4257675"/>
              <a:ext cx="695597" cy="14573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5750496" y="4082773"/>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grpSp>
          <p:nvGrpSpPr>
            <p:cNvPr id="69" name="Group 68"/>
            <p:cNvGrpSpPr/>
            <p:nvPr/>
          </p:nvGrpSpPr>
          <p:grpSpPr>
            <a:xfrm>
              <a:off x="5087780" y="4405816"/>
              <a:ext cx="398620" cy="1228221"/>
              <a:chOff x="5181600" y="4343401"/>
              <a:chExt cx="398620" cy="1228221"/>
            </a:xfrm>
          </p:grpSpPr>
          <p:sp>
            <p:nvSpPr>
              <p:cNvPr id="66" name="TextBox 65"/>
              <p:cNvSpPr txBox="1"/>
              <p:nvPr/>
            </p:nvSpPr>
            <p:spPr bwMode="auto">
              <a:xfrm rot="16200000">
                <a:off x="4713042" y="4834401"/>
                <a:ext cx="11833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Relative GABA-</a:t>
                </a:r>
              </a:p>
            </p:txBody>
          </p:sp>
          <p:sp>
            <p:nvSpPr>
              <p:cNvPr id="67" name="TextBox 66"/>
              <p:cNvSpPr txBox="1"/>
              <p:nvPr/>
            </p:nvSpPr>
            <p:spPr bwMode="auto">
              <a:xfrm rot="16200000">
                <a:off x="4842999" y="4834401"/>
                <a:ext cx="12282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induced current</a:t>
                </a:r>
              </a:p>
            </p:txBody>
          </p:sp>
        </p:grpSp>
        <p:sp>
          <p:nvSpPr>
            <p:cNvPr id="68" name="TextBox 67"/>
            <p:cNvSpPr txBox="1"/>
            <p:nvPr/>
          </p:nvSpPr>
          <p:spPr bwMode="auto">
            <a:xfrm>
              <a:off x="5388755" y="5514978"/>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2.0</a:t>
              </a:r>
            </a:p>
          </p:txBody>
        </p:sp>
        <p:sp>
          <p:nvSpPr>
            <p:cNvPr id="70" name="TextBox 69"/>
            <p:cNvSpPr txBox="1"/>
            <p:nvPr/>
          </p:nvSpPr>
          <p:spPr bwMode="auto">
            <a:xfrm>
              <a:off x="5505775" y="4300541"/>
              <a:ext cx="2616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0</a:t>
              </a:r>
            </a:p>
          </p:txBody>
        </p:sp>
        <p:sp>
          <p:nvSpPr>
            <p:cNvPr id="71" name="TextBox 70"/>
            <p:cNvSpPr txBox="1"/>
            <p:nvPr/>
          </p:nvSpPr>
          <p:spPr bwMode="auto">
            <a:xfrm>
              <a:off x="5388755" y="4619622"/>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0.5</a:t>
              </a:r>
            </a:p>
          </p:txBody>
        </p:sp>
        <p:sp>
          <p:nvSpPr>
            <p:cNvPr id="72" name="TextBox 71"/>
            <p:cNvSpPr txBox="1"/>
            <p:nvPr/>
          </p:nvSpPr>
          <p:spPr bwMode="auto">
            <a:xfrm>
              <a:off x="5388755" y="4921090"/>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1.0</a:t>
              </a:r>
            </a:p>
          </p:txBody>
        </p:sp>
      </p:grpSp>
      <p:grpSp>
        <p:nvGrpSpPr>
          <p:cNvPr id="84" name="Group 83"/>
          <p:cNvGrpSpPr/>
          <p:nvPr/>
        </p:nvGrpSpPr>
        <p:grpSpPr>
          <a:xfrm>
            <a:off x="3429000" y="1320560"/>
            <a:ext cx="2036386" cy="1621173"/>
            <a:chOff x="376307" y="1730134"/>
            <a:chExt cx="2036386" cy="1621173"/>
          </a:xfrm>
        </p:grpSpPr>
        <p:sp>
          <p:nvSpPr>
            <p:cNvPr id="74" name="Rectangle 73"/>
            <p:cNvSpPr/>
            <p:nvPr/>
          </p:nvSpPr>
          <p:spPr>
            <a:xfrm rot="1957736">
              <a:off x="1284132" y="2507974"/>
              <a:ext cx="301821" cy="141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697809" y="2797324"/>
              <a:ext cx="425868" cy="239551"/>
            </a:xfrm>
            <a:prstGeom prst="rect">
              <a:avLst/>
            </a:prstGeom>
          </p:spPr>
        </p:pic>
        <p:pic>
          <p:nvPicPr>
            <p:cNvPr id="77" name="Picture 76"/>
            <p:cNvPicPr>
              <a:picLocks noChangeAspect="1"/>
            </p:cNvPicPr>
            <p:nvPr/>
          </p:nvPicPr>
          <p:blipFill rotWithShape="1">
            <a:blip r:embed="rId9" cstate="print">
              <a:extLst>
                <a:ext uri="{28A0092B-C50C-407E-A947-70E740481C1C}">
                  <a14:useLocalDpi xmlns:a14="http://schemas.microsoft.com/office/drawing/2010/main" val="0"/>
                </a:ext>
              </a:extLst>
            </a:blip>
            <a:srcRect l="20357" t="17766" r="33255" b="11057"/>
            <a:stretch/>
          </p:blipFill>
          <p:spPr>
            <a:xfrm rot="20749701">
              <a:off x="376307" y="1730134"/>
              <a:ext cx="1560719" cy="1347029"/>
            </a:xfrm>
            <a:prstGeom prst="rect">
              <a:avLst/>
            </a:prstGeom>
          </p:spPr>
        </p:pic>
        <p:pic>
          <p:nvPicPr>
            <p:cNvPr id="78" name="Picture 7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50209" y="2761652"/>
              <a:ext cx="425868" cy="239551"/>
            </a:xfrm>
            <a:prstGeom prst="rect">
              <a:avLst/>
            </a:prstGeom>
          </p:spPr>
        </p:pic>
        <p:pic>
          <p:nvPicPr>
            <p:cNvPr id="79" name="Picture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972831" y="2859054"/>
              <a:ext cx="425868" cy="239551"/>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37548" y="2866197"/>
              <a:ext cx="425868" cy="239551"/>
            </a:xfrm>
            <a:prstGeom prst="rect">
              <a:avLst/>
            </a:prstGeom>
          </p:spPr>
        </p:pic>
        <p:pic>
          <p:nvPicPr>
            <p:cNvPr id="81" name="Picture 8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989948" y="3018597"/>
              <a:ext cx="425868" cy="239551"/>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37548" y="3018597"/>
              <a:ext cx="425868" cy="239551"/>
            </a:xfrm>
            <a:prstGeom prst="rect">
              <a:avLst/>
            </a:prstGeom>
          </p:spPr>
        </p:pic>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2079984" y="2804286"/>
              <a:ext cx="425868" cy="239551"/>
            </a:xfrm>
            <a:prstGeom prst="rect">
              <a:avLst/>
            </a:prstGeom>
          </p:spPr>
        </p:pic>
      </p:grpSp>
      <p:sp>
        <p:nvSpPr>
          <p:cNvPr id="87" name="TextBox 81"/>
          <p:cNvSpPr txBox="1">
            <a:spLocks noChangeArrowheads="1"/>
          </p:cNvSpPr>
          <p:nvPr/>
        </p:nvSpPr>
        <p:spPr bwMode="auto">
          <a:xfrm>
            <a:off x="8642600" y="5280026"/>
            <a:ext cx="19111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 Rudolph &amp; </a:t>
            </a:r>
            <a:r>
              <a:rPr lang="en-US" sz="1000" dirty="0" err="1">
                <a:latin typeface="Arial Rounded MT Bold" pitchFamily="34" charset="0"/>
                <a:ea typeface="Arial Unicode MS" pitchFamily="34" charset="-128"/>
                <a:cs typeface="Arial Unicode MS" pitchFamily="34" charset="-128"/>
              </a:rPr>
              <a:t>Knoflach</a:t>
            </a:r>
            <a:r>
              <a:rPr lang="en-US" sz="1000" dirty="0">
                <a:latin typeface="Arial Rounded MT Bold" pitchFamily="34" charset="0"/>
                <a:ea typeface="Arial Unicode MS" pitchFamily="34" charset="-128"/>
                <a:cs typeface="Arial Unicode MS" pitchFamily="34" charset="-128"/>
              </a:rPr>
              <a:t>, 2011 </a:t>
            </a:r>
          </a:p>
        </p:txBody>
      </p:sp>
      <p:grpSp>
        <p:nvGrpSpPr>
          <p:cNvPr id="6" name="Group 5"/>
          <p:cNvGrpSpPr/>
          <p:nvPr/>
        </p:nvGrpSpPr>
        <p:grpSpPr>
          <a:xfrm>
            <a:off x="2006873" y="3581401"/>
            <a:ext cx="2845143" cy="627803"/>
            <a:chOff x="482872" y="3581400"/>
            <a:chExt cx="2845143" cy="627803"/>
          </a:xfrm>
        </p:grpSpPr>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72" y="3634740"/>
              <a:ext cx="365760" cy="274320"/>
            </a:xfrm>
            <a:prstGeom prst="rect">
              <a:avLst/>
            </a:prstGeom>
          </p:spPr>
        </p:pic>
        <p:sp>
          <p:nvSpPr>
            <p:cNvPr id="90" name="TextBox 81"/>
            <p:cNvSpPr txBox="1">
              <a:spLocks noChangeArrowheads="1"/>
            </p:cNvSpPr>
            <p:nvPr/>
          </p:nvSpPr>
          <p:spPr bwMode="auto">
            <a:xfrm>
              <a:off x="752475" y="3581400"/>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types: </a:t>
              </a:r>
            </a:p>
          </p:txBody>
        </p:sp>
        <p:sp>
          <p:nvSpPr>
            <p:cNvPr id="93" name="TextBox 81"/>
            <p:cNvSpPr txBox="1">
              <a:spLocks noChangeArrowheads="1"/>
            </p:cNvSpPr>
            <p:nvPr/>
          </p:nvSpPr>
          <p:spPr bwMode="auto">
            <a:xfrm>
              <a:off x="1103303" y="3839871"/>
              <a:ext cx="2224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positive (</a:t>
              </a:r>
              <a:r>
                <a:rPr lang="en-US" i="1" dirty="0" err="1">
                  <a:latin typeface="Century Gothic" panose="020B0502020202020204" pitchFamily="34" charset="0"/>
                  <a:ea typeface="Arial Unicode MS" pitchFamily="34" charset="-128"/>
                  <a:cs typeface="Arial Unicode MS" pitchFamily="34" charset="-128"/>
                </a:rPr>
                <a:t>agonism</a:t>
              </a:r>
              <a:r>
                <a:rPr lang="en-US" dirty="0">
                  <a:latin typeface="Century Gothic" panose="020B0502020202020204" pitchFamily="34" charset="0"/>
                  <a:ea typeface="Arial Unicode MS" pitchFamily="34" charset="-128"/>
                  <a:cs typeface="Arial Unicode MS" pitchFamily="34" charset="-128"/>
                </a:rPr>
                <a:t>)</a:t>
              </a:r>
            </a:p>
          </p:txBody>
        </p:sp>
        <p:pic>
          <p:nvPicPr>
            <p:cNvPr id="86" name="Picture 8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3959836"/>
              <a:ext cx="239032" cy="179274"/>
            </a:xfrm>
            <a:prstGeom prst="rect">
              <a:avLst/>
            </a:prstGeom>
          </p:spPr>
        </p:pic>
      </p:grpSp>
      <p:grpSp>
        <p:nvGrpSpPr>
          <p:cNvPr id="7" name="Group 6"/>
          <p:cNvGrpSpPr/>
          <p:nvPr/>
        </p:nvGrpSpPr>
        <p:grpSpPr>
          <a:xfrm>
            <a:off x="2482624" y="4507468"/>
            <a:ext cx="3368638" cy="369332"/>
            <a:chOff x="958624" y="4131464"/>
            <a:chExt cx="3368638" cy="369332"/>
          </a:xfrm>
        </p:grpSpPr>
        <p:sp>
          <p:nvSpPr>
            <p:cNvPr id="96" name="TextBox 81"/>
            <p:cNvSpPr txBox="1">
              <a:spLocks noChangeArrowheads="1"/>
            </p:cNvSpPr>
            <p:nvPr/>
          </p:nvSpPr>
          <p:spPr bwMode="auto">
            <a:xfrm>
              <a:off x="1103303" y="4131464"/>
              <a:ext cx="3223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negative (</a:t>
              </a:r>
              <a:r>
                <a:rPr lang="en-US" i="1" dirty="0">
                  <a:latin typeface="Century Gothic" panose="020B0502020202020204" pitchFamily="34" charset="0"/>
                  <a:ea typeface="Arial Unicode MS" pitchFamily="34" charset="-128"/>
                  <a:cs typeface="Arial Unicode MS" pitchFamily="34" charset="-128"/>
                </a:rPr>
                <a:t>inverse </a:t>
              </a:r>
              <a:r>
                <a:rPr lang="en-US" i="1" dirty="0" err="1">
                  <a:latin typeface="Century Gothic" panose="020B0502020202020204" pitchFamily="34" charset="0"/>
                  <a:ea typeface="Arial Unicode MS" pitchFamily="34" charset="-128"/>
                  <a:cs typeface="Arial Unicode MS" pitchFamily="34" charset="-128"/>
                </a:rPr>
                <a:t>agonism</a:t>
              </a:r>
              <a:r>
                <a:rPr lang="en-US" dirty="0">
                  <a:latin typeface="Century Gothic" panose="020B0502020202020204" pitchFamily="34" charset="0"/>
                  <a:ea typeface="Arial Unicode MS" pitchFamily="34" charset="-128"/>
                  <a:cs typeface="Arial Unicode MS" pitchFamily="34" charset="-128"/>
                </a:rPr>
                <a:t>)</a:t>
              </a:r>
            </a:p>
          </p:txBody>
        </p:sp>
        <p:pic>
          <p:nvPicPr>
            <p:cNvPr id="101" name="Picture 10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4242707"/>
              <a:ext cx="239032" cy="179274"/>
            </a:xfrm>
            <a:prstGeom prst="rect">
              <a:avLst/>
            </a:prstGeom>
          </p:spPr>
        </p:pic>
      </p:grpSp>
      <p:grpSp>
        <p:nvGrpSpPr>
          <p:cNvPr id="9" name="Group 8"/>
          <p:cNvGrpSpPr/>
          <p:nvPr/>
        </p:nvGrpSpPr>
        <p:grpSpPr>
          <a:xfrm>
            <a:off x="2482624" y="5193268"/>
            <a:ext cx="2661715" cy="369332"/>
            <a:chOff x="958624" y="4412454"/>
            <a:chExt cx="2661715" cy="369332"/>
          </a:xfrm>
        </p:grpSpPr>
        <p:sp>
          <p:nvSpPr>
            <p:cNvPr id="99" name="TextBox 81"/>
            <p:cNvSpPr txBox="1">
              <a:spLocks noChangeArrowheads="1"/>
            </p:cNvSpPr>
            <p:nvPr/>
          </p:nvSpPr>
          <p:spPr bwMode="auto">
            <a:xfrm>
              <a:off x="1103303" y="4412454"/>
              <a:ext cx="2517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antagonist (</a:t>
              </a:r>
              <a:r>
                <a:rPr lang="en-US" i="1" dirty="0">
                  <a:latin typeface="Century Gothic" panose="020B0502020202020204" pitchFamily="34" charset="0"/>
                  <a:ea typeface="Arial Unicode MS" pitchFamily="34" charset="-128"/>
                  <a:cs typeface="Arial Unicode MS" pitchFamily="34" charset="-128"/>
                </a:rPr>
                <a:t>blocker</a:t>
              </a:r>
              <a:r>
                <a:rPr lang="en-US" dirty="0">
                  <a:latin typeface="Century Gothic" panose="020B0502020202020204" pitchFamily="34" charset="0"/>
                  <a:ea typeface="Arial Unicode MS" pitchFamily="34" charset="-128"/>
                  <a:cs typeface="Arial Unicode MS" pitchFamily="34" charset="-128"/>
                </a:rPr>
                <a:t>) </a:t>
              </a:r>
            </a:p>
          </p:txBody>
        </p:sp>
        <p:pic>
          <p:nvPicPr>
            <p:cNvPr id="102" name="Picture 1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4526078"/>
              <a:ext cx="239032" cy="179274"/>
            </a:xfrm>
            <a:prstGeom prst="rect">
              <a:avLst/>
            </a:prstGeom>
          </p:spPr>
        </p:pic>
      </p:grpSp>
      <p:grpSp>
        <p:nvGrpSpPr>
          <p:cNvPr id="2" name="Group 1"/>
          <p:cNvGrpSpPr/>
          <p:nvPr/>
        </p:nvGrpSpPr>
        <p:grpSpPr>
          <a:xfrm>
            <a:off x="2810979" y="4114800"/>
            <a:ext cx="2152889" cy="369332"/>
            <a:chOff x="1286978" y="4114800"/>
            <a:chExt cx="2152889" cy="369332"/>
          </a:xfrm>
        </p:grpSpPr>
        <p:sp>
          <p:nvSpPr>
            <p:cNvPr id="55" name="TextBox 81"/>
            <p:cNvSpPr txBox="1">
              <a:spLocks noChangeArrowheads="1"/>
            </p:cNvSpPr>
            <p:nvPr/>
          </p:nvSpPr>
          <p:spPr bwMode="auto">
            <a:xfrm>
              <a:off x="1368081" y="4114800"/>
              <a:ext cx="2071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err="1">
                  <a:latin typeface="Century Gothic" panose="020B0502020202020204" pitchFamily="34" charset="0"/>
                  <a:ea typeface="Arial Unicode MS" pitchFamily="34" charset="-128"/>
                  <a:cs typeface="Arial Unicode MS" pitchFamily="34" charset="-128"/>
                </a:rPr>
                <a:t>benzodiazapines</a:t>
              </a:r>
              <a:endParaRPr lang="en-US" dirty="0">
                <a:latin typeface="Century Gothic" panose="020B0502020202020204" pitchFamily="34" charset="0"/>
                <a:ea typeface="Arial Unicode MS" pitchFamily="34" charset="-128"/>
                <a:cs typeface="Arial Unicode MS" pitchFamily="34" charset="-128"/>
              </a:endParaRPr>
            </a:p>
          </p:txBody>
        </p:sp>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4236195"/>
              <a:ext cx="155838" cy="116879"/>
            </a:xfrm>
            <a:prstGeom prst="rect">
              <a:avLst/>
            </a:prstGeom>
          </p:spPr>
        </p:pic>
      </p:grpSp>
      <p:grpSp>
        <p:nvGrpSpPr>
          <p:cNvPr id="3" name="Group 2"/>
          <p:cNvGrpSpPr/>
          <p:nvPr/>
        </p:nvGrpSpPr>
        <p:grpSpPr>
          <a:xfrm>
            <a:off x="2810978" y="4796502"/>
            <a:ext cx="915486" cy="369332"/>
            <a:chOff x="1286978" y="4796502"/>
            <a:chExt cx="915486" cy="369332"/>
          </a:xfrm>
        </p:grpSpPr>
        <p:sp>
          <p:nvSpPr>
            <p:cNvPr id="57" name="TextBox 81"/>
            <p:cNvSpPr txBox="1">
              <a:spLocks noChangeArrowheads="1"/>
            </p:cNvSpPr>
            <p:nvPr/>
          </p:nvSpPr>
          <p:spPr bwMode="auto">
            <a:xfrm>
              <a:off x="1362169" y="4796502"/>
              <a:ext cx="840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err="1">
                  <a:latin typeface="Century Gothic" panose="020B0502020202020204" pitchFamily="34" charset="0"/>
                  <a:ea typeface="Arial Unicode MS" pitchFamily="34" charset="-128"/>
                  <a:cs typeface="Arial Unicode MS" pitchFamily="34" charset="-128"/>
                </a:rPr>
                <a:t>bCCE</a:t>
              </a:r>
              <a:endParaRPr lang="en-US" dirty="0">
                <a:latin typeface="Century Gothic" panose="020B0502020202020204" pitchFamily="34" charset="0"/>
                <a:ea typeface="Arial Unicode MS" pitchFamily="34" charset="-128"/>
                <a:cs typeface="Arial Unicode MS" pitchFamily="34" charset="-128"/>
              </a:endParaRPr>
            </a:p>
          </p:txBody>
        </p:sp>
        <p:pic>
          <p:nvPicPr>
            <p:cNvPr id="58"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4941262"/>
              <a:ext cx="155838" cy="116879"/>
            </a:xfrm>
            <a:prstGeom prst="rect">
              <a:avLst/>
            </a:prstGeom>
          </p:spPr>
        </p:pic>
      </p:grpSp>
      <p:grpSp>
        <p:nvGrpSpPr>
          <p:cNvPr id="4" name="Group 3"/>
          <p:cNvGrpSpPr/>
          <p:nvPr/>
        </p:nvGrpSpPr>
        <p:grpSpPr>
          <a:xfrm>
            <a:off x="2810979" y="5486400"/>
            <a:ext cx="1463275" cy="369332"/>
            <a:chOff x="1286978" y="5486400"/>
            <a:chExt cx="1463275" cy="369332"/>
          </a:xfrm>
        </p:grpSpPr>
        <p:sp>
          <p:nvSpPr>
            <p:cNvPr id="59" name="TextBox 81"/>
            <p:cNvSpPr txBox="1">
              <a:spLocks noChangeArrowheads="1"/>
            </p:cNvSpPr>
            <p:nvPr/>
          </p:nvSpPr>
          <p:spPr bwMode="auto">
            <a:xfrm>
              <a:off x="1366156" y="5486400"/>
              <a:ext cx="1384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Flumazenil</a:t>
              </a:r>
            </a:p>
          </p:txBody>
        </p:sp>
        <p:pic>
          <p:nvPicPr>
            <p:cNvPr id="60" name="Picture 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5612626"/>
              <a:ext cx="155838" cy="116879"/>
            </a:xfrm>
            <a:prstGeom prst="rect">
              <a:avLst/>
            </a:prstGeom>
          </p:spPr>
        </p:pic>
      </p:grpSp>
      <p:sp>
        <p:nvSpPr>
          <p:cNvPr id="64" name="Oval 63"/>
          <p:cNvSpPr/>
          <p:nvPr/>
        </p:nvSpPr>
        <p:spPr>
          <a:xfrm>
            <a:off x="5878062" y="2448682"/>
            <a:ext cx="112820" cy="96760"/>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77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6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1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872" y="824120"/>
            <a:ext cx="365760" cy="274320"/>
          </a:xfrm>
          <a:prstGeom prst="rect">
            <a:avLst/>
          </a:prstGeom>
        </p:spPr>
      </p:pic>
      <p:sp>
        <p:nvSpPr>
          <p:cNvPr id="10" name="TextBox 81"/>
          <p:cNvSpPr txBox="1">
            <a:spLocks noChangeArrowheads="1"/>
          </p:cNvSpPr>
          <p:nvPr/>
        </p:nvSpPr>
        <p:spPr bwMode="auto">
          <a:xfrm>
            <a:off x="3434743" y="772895"/>
            <a:ext cx="67665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i="1" dirty="0">
                <a:latin typeface="Century Gothic" panose="020B0502020202020204" pitchFamily="34" charset="0"/>
                <a:ea typeface="Arial Unicode MS" pitchFamily="34" charset="-128"/>
                <a:cs typeface="Arial Unicode MS" pitchFamily="34" charset="-128"/>
              </a:rPr>
              <a:t>modulation achieved by binding of a drug to a site distinct</a:t>
            </a:r>
          </a:p>
          <a:p>
            <a:pPr eaLnBrk="1" hangingPunct="1"/>
            <a:r>
              <a:rPr lang="en-US" i="1" dirty="0">
                <a:latin typeface="Century Gothic" panose="020B0502020202020204" pitchFamily="34" charset="0"/>
                <a:ea typeface="Arial Unicode MS" pitchFamily="34" charset="-128"/>
                <a:cs typeface="Arial Unicode MS" pitchFamily="34" charset="-128"/>
              </a:rPr>
              <a:t>from the site required for activation.</a:t>
            </a:r>
          </a:p>
        </p:txBody>
      </p:sp>
      <p:sp>
        <p:nvSpPr>
          <p:cNvPr id="11" name="TextBox 81"/>
          <p:cNvSpPr txBox="1">
            <a:spLocks noChangeArrowheads="1"/>
          </p:cNvSpPr>
          <p:nvPr/>
        </p:nvSpPr>
        <p:spPr bwMode="auto">
          <a:xfrm>
            <a:off x="2276476" y="762000"/>
            <a:ext cx="1364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definition: </a:t>
            </a:r>
          </a:p>
        </p:txBody>
      </p:sp>
      <p:sp>
        <p:nvSpPr>
          <p:cNvPr id="12" name="TextBox 81"/>
          <p:cNvSpPr txBox="1">
            <a:spLocks noChangeArrowheads="1"/>
          </p:cNvSpPr>
          <p:nvPr/>
        </p:nvSpPr>
        <p:spPr bwMode="auto">
          <a:xfrm>
            <a:off x="7556750" y="1325405"/>
            <a:ext cx="19111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 Rudolph &amp; </a:t>
            </a:r>
            <a:r>
              <a:rPr lang="en-US" sz="1000" dirty="0" err="1">
                <a:latin typeface="Arial Rounded MT Bold" pitchFamily="34" charset="0"/>
                <a:ea typeface="Arial Unicode MS" pitchFamily="34" charset="-128"/>
                <a:cs typeface="Arial Unicode MS" pitchFamily="34" charset="-128"/>
              </a:rPr>
              <a:t>Knoflach</a:t>
            </a:r>
            <a:r>
              <a:rPr lang="en-US" sz="1000" dirty="0">
                <a:latin typeface="Arial Rounded MT Bold" pitchFamily="34" charset="0"/>
                <a:ea typeface="Arial Unicode MS" pitchFamily="34" charset="-128"/>
                <a:cs typeface="Arial Unicode MS" pitchFamily="34" charset="-128"/>
              </a:rPr>
              <a:t>, 2011 </a:t>
            </a:r>
          </a:p>
        </p:txBody>
      </p:sp>
      <p:pic>
        <p:nvPicPr>
          <p:cNvPr id="52" name="Picture 41" descr="D:\kuloth\2011\July\21-07-2011\NRD_aop\images\nrd3502-f3.jpg"/>
          <p:cNvPicPr>
            <a:picLocks noChangeAspect="1" noChangeArrowheads="1"/>
          </p:cNvPicPr>
          <p:nvPr/>
        </p:nvPicPr>
        <p:blipFill rotWithShape="1">
          <a:blip r:embed="rId4">
            <a:extLst>
              <a:ext uri="{28A0092B-C50C-407E-A947-70E740481C1C}">
                <a14:useLocalDpi xmlns:a14="http://schemas.microsoft.com/office/drawing/2010/main" val="0"/>
              </a:ext>
            </a:extLst>
          </a:blip>
          <a:srcRect l="10601" t="4210" r="43324" b="60319"/>
          <a:stretch/>
        </p:blipFill>
        <p:spPr bwMode="auto">
          <a:xfrm>
            <a:off x="7205664" y="3848101"/>
            <a:ext cx="1481137" cy="14573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7274496" y="3673199"/>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grpSp>
        <p:nvGrpSpPr>
          <p:cNvPr id="63" name="Group 62"/>
          <p:cNvGrpSpPr/>
          <p:nvPr/>
        </p:nvGrpSpPr>
        <p:grpSpPr>
          <a:xfrm>
            <a:off x="7886398" y="3558899"/>
            <a:ext cx="819455" cy="360521"/>
            <a:chOff x="6096000" y="3678079"/>
            <a:chExt cx="819455" cy="360521"/>
          </a:xfrm>
        </p:grpSpPr>
        <p:sp>
          <p:nvSpPr>
            <p:cNvPr id="54" name="TextBox 53"/>
            <p:cNvSpPr txBox="1"/>
            <p:nvPr/>
          </p:nvSpPr>
          <p:spPr bwMode="auto">
            <a:xfrm>
              <a:off x="6223438" y="3678079"/>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sp>
          <p:nvSpPr>
            <p:cNvPr id="55" name="TextBox 54"/>
            <p:cNvSpPr txBox="1"/>
            <p:nvPr/>
          </p:nvSpPr>
          <p:spPr bwMode="auto">
            <a:xfrm>
              <a:off x="6096000" y="3792379"/>
              <a:ext cx="8194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 </a:t>
              </a:r>
              <a:r>
                <a:rPr lang="en-US" sz="1000" dirty="0" err="1">
                  <a:latin typeface="Arial Rounded MT Bold" pitchFamily="34" charset="0"/>
                  <a:ea typeface="Arial Unicode MS" pitchFamily="34" charset="-128"/>
                  <a:cs typeface="Arial Unicode MS" pitchFamily="34" charset="-128"/>
                </a:rPr>
                <a:t>pos</a:t>
              </a:r>
              <a:r>
                <a:rPr lang="en-US" sz="1000" dirty="0">
                  <a:latin typeface="Arial Rounded MT Bold" pitchFamily="34" charset="0"/>
                  <a:ea typeface="Arial Unicode MS" pitchFamily="34" charset="-128"/>
                  <a:cs typeface="Arial Unicode MS" pitchFamily="34" charset="-128"/>
                </a:rPr>
                <a:t> mod</a:t>
              </a:r>
            </a:p>
          </p:txBody>
        </p:sp>
      </p:grpSp>
      <p:grpSp>
        <p:nvGrpSpPr>
          <p:cNvPr id="69" name="Group 68"/>
          <p:cNvGrpSpPr/>
          <p:nvPr/>
        </p:nvGrpSpPr>
        <p:grpSpPr>
          <a:xfrm>
            <a:off x="6611780" y="3996242"/>
            <a:ext cx="398620" cy="1228221"/>
            <a:chOff x="5181600" y="4343401"/>
            <a:chExt cx="398620" cy="1228221"/>
          </a:xfrm>
        </p:grpSpPr>
        <p:sp>
          <p:nvSpPr>
            <p:cNvPr id="66" name="TextBox 65"/>
            <p:cNvSpPr txBox="1"/>
            <p:nvPr/>
          </p:nvSpPr>
          <p:spPr bwMode="auto">
            <a:xfrm rot="16200000">
              <a:off x="4713042" y="4834401"/>
              <a:ext cx="11833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Relative GABA-</a:t>
              </a:r>
            </a:p>
          </p:txBody>
        </p:sp>
        <p:sp>
          <p:nvSpPr>
            <p:cNvPr id="67" name="TextBox 66"/>
            <p:cNvSpPr txBox="1"/>
            <p:nvPr/>
          </p:nvSpPr>
          <p:spPr bwMode="auto">
            <a:xfrm rot="16200000">
              <a:off x="4842999" y="4834401"/>
              <a:ext cx="12282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induced current</a:t>
              </a:r>
            </a:p>
          </p:txBody>
        </p:sp>
      </p:grpSp>
      <p:sp>
        <p:nvSpPr>
          <p:cNvPr id="68" name="TextBox 67"/>
          <p:cNvSpPr txBox="1"/>
          <p:nvPr/>
        </p:nvSpPr>
        <p:spPr bwMode="auto">
          <a:xfrm>
            <a:off x="6912755" y="5105404"/>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2.0</a:t>
            </a:r>
          </a:p>
        </p:txBody>
      </p:sp>
      <p:sp>
        <p:nvSpPr>
          <p:cNvPr id="70" name="TextBox 69"/>
          <p:cNvSpPr txBox="1"/>
          <p:nvPr/>
        </p:nvSpPr>
        <p:spPr bwMode="auto">
          <a:xfrm>
            <a:off x="7029775" y="3890967"/>
            <a:ext cx="2616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0</a:t>
            </a:r>
          </a:p>
        </p:txBody>
      </p:sp>
      <p:sp>
        <p:nvSpPr>
          <p:cNvPr id="71" name="TextBox 70"/>
          <p:cNvSpPr txBox="1"/>
          <p:nvPr/>
        </p:nvSpPr>
        <p:spPr bwMode="auto">
          <a:xfrm>
            <a:off x="6912755" y="4210048"/>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0.5</a:t>
            </a:r>
          </a:p>
        </p:txBody>
      </p:sp>
      <p:sp>
        <p:nvSpPr>
          <p:cNvPr id="72" name="TextBox 71"/>
          <p:cNvSpPr txBox="1"/>
          <p:nvPr/>
        </p:nvSpPr>
        <p:spPr bwMode="auto">
          <a:xfrm>
            <a:off x="6912755" y="4511516"/>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1.0</a:t>
            </a:r>
          </a:p>
        </p:txBody>
      </p:sp>
      <p:sp>
        <p:nvSpPr>
          <p:cNvPr id="73" name="TextBox 81"/>
          <p:cNvSpPr txBox="1">
            <a:spLocks noChangeArrowheads="1"/>
          </p:cNvSpPr>
          <p:nvPr/>
        </p:nvSpPr>
        <p:spPr bwMode="auto">
          <a:xfrm>
            <a:off x="8642600" y="5280026"/>
            <a:ext cx="19111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 Rudolph &amp; </a:t>
            </a:r>
            <a:r>
              <a:rPr lang="en-US" sz="1000" dirty="0" err="1">
                <a:latin typeface="Arial Rounded MT Bold" pitchFamily="34" charset="0"/>
                <a:ea typeface="Arial Unicode MS" pitchFamily="34" charset="-128"/>
                <a:cs typeface="Arial Unicode MS" pitchFamily="34" charset="-128"/>
              </a:rPr>
              <a:t>Knoflach</a:t>
            </a:r>
            <a:r>
              <a:rPr lang="en-US" sz="1000" dirty="0">
                <a:latin typeface="Arial Rounded MT Bold" pitchFamily="34" charset="0"/>
                <a:ea typeface="Arial Unicode MS" pitchFamily="34" charset="-128"/>
                <a:cs typeface="Arial Unicode MS" pitchFamily="34" charset="-128"/>
              </a:rPr>
              <a:t>, 2011 </a:t>
            </a:r>
          </a:p>
        </p:txBody>
      </p:sp>
      <p:grpSp>
        <p:nvGrpSpPr>
          <p:cNvPr id="153" name="Group 152"/>
          <p:cNvGrpSpPr/>
          <p:nvPr/>
        </p:nvGrpSpPr>
        <p:grpSpPr>
          <a:xfrm>
            <a:off x="4169137" y="1426444"/>
            <a:ext cx="3303156" cy="2002557"/>
            <a:chOff x="-2196335" y="1137210"/>
            <a:chExt cx="3303156" cy="2002557"/>
          </a:xfrm>
        </p:grpSpPr>
        <p:grpSp>
          <p:nvGrpSpPr>
            <p:cNvPr id="154" name="Group 153"/>
            <p:cNvGrpSpPr/>
            <p:nvPr/>
          </p:nvGrpSpPr>
          <p:grpSpPr>
            <a:xfrm>
              <a:off x="-2196335" y="1137210"/>
              <a:ext cx="3303156" cy="2002557"/>
              <a:chOff x="-1722971" y="1700044"/>
              <a:chExt cx="2260854" cy="1391464"/>
            </a:xfrm>
          </p:grpSpPr>
          <p:pic>
            <p:nvPicPr>
              <p:cNvPr id="158" name="Picture 157"/>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1722971" y="1700044"/>
                <a:ext cx="2260854" cy="1391464"/>
              </a:xfrm>
              <a:prstGeom prst="rect">
                <a:avLst/>
              </a:prstGeom>
            </p:spPr>
          </p:pic>
          <p:sp>
            <p:nvSpPr>
              <p:cNvPr id="159" name="TextBox 158"/>
              <p:cNvSpPr txBox="1"/>
              <p:nvPr/>
            </p:nvSpPr>
            <p:spPr bwMode="auto">
              <a:xfrm>
                <a:off x="-744996" y="2320803"/>
                <a:ext cx="17028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a</a:t>
                </a:r>
              </a:p>
            </p:txBody>
          </p:sp>
          <p:sp>
            <p:nvSpPr>
              <p:cNvPr id="160" name="TextBox 159"/>
              <p:cNvSpPr txBox="1"/>
              <p:nvPr/>
            </p:nvSpPr>
            <p:spPr bwMode="auto">
              <a:xfrm>
                <a:off x="-523364" y="2477758"/>
                <a:ext cx="17028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a</a:t>
                </a:r>
              </a:p>
            </p:txBody>
          </p:sp>
          <p:sp>
            <p:nvSpPr>
              <p:cNvPr id="161" name="TextBox 160"/>
              <p:cNvSpPr txBox="1"/>
              <p:nvPr/>
            </p:nvSpPr>
            <p:spPr bwMode="auto">
              <a:xfrm>
                <a:off x="-681797" y="2488204"/>
                <a:ext cx="164797"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b</a:t>
                </a:r>
              </a:p>
            </p:txBody>
          </p:sp>
          <p:sp>
            <p:nvSpPr>
              <p:cNvPr id="162" name="TextBox 161"/>
              <p:cNvSpPr txBox="1"/>
              <p:nvPr/>
            </p:nvSpPr>
            <p:spPr bwMode="auto">
              <a:xfrm>
                <a:off x="-455263" y="2330219"/>
                <a:ext cx="164797"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b</a:t>
                </a:r>
              </a:p>
            </p:txBody>
          </p:sp>
          <p:sp>
            <p:nvSpPr>
              <p:cNvPr id="163" name="TextBox 162"/>
              <p:cNvSpPr txBox="1"/>
              <p:nvPr/>
            </p:nvSpPr>
            <p:spPr bwMode="auto">
              <a:xfrm>
                <a:off x="-589244" y="2211405"/>
                <a:ext cx="15492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latin typeface="Symbol" pitchFamily="18" charset="2"/>
                    <a:ea typeface="Arial Unicode MS" pitchFamily="34" charset="-128"/>
                    <a:cs typeface="Arial Unicode MS" pitchFamily="34" charset="-128"/>
                  </a:rPr>
                  <a:t>g</a:t>
                </a:r>
              </a:p>
            </p:txBody>
          </p:sp>
          <p:sp>
            <p:nvSpPr>
              <p:cNvPr id="164" name="Rectangle 163"/>
              <p:cNvSpPr/>
              <p:nvPr/>
            </p:nvSpPr>
            <p:spPr>
              <a:xfrm>
                <a:off x="-1241620" y="1911581"/>
                <a:ext cx="1429922" cy="46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5" name="Rectangle 164"/>
              <p:cNvSpPr/>
              <p:nvPr/>
            </p:nvSpPr>
            <p:spPr>
              <a:xfrm>
                <a:off x="-1239004" y="2927354"/>
                <a:ext cx="1429922" cy="69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6" name="Rectangle 165"/>
              <p:cNvSpPr/>
              <p:nvPr/>
            </p:nvSpPr>
            <p:spPr>
              <a:xfrm rot="5400000">
                <a:off x="-1727377" y="2423202"/>
                <a:ext cx="1026282" cy="43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7" name="Rectangle 166"/>
              <p:cNvSpPr/>
              <p:nvPr/>
            </p:nvSpPr>
            <p:spPr>
              <a:xfrm rot="5400000">
                <a:off x="-320721" y="2413530"/>
                <a:ext cx="1026282" cy="63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68" name="Picture 6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48815" y="2427604"/>
                <a:ext cx="346267" cy="25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5" name="Picture 1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788323"/>
              <a:ext cx="475785" cy="363982"/>
            </a:xfrm>
            <a:prstGeom prst="rect">
              <a:avLst/>
            </a:prstGeom>
          </p:spPr>
        </p:pic>
        <p:sp>
          <p:nvSpPr>
            <p:cNvPr id="156" name="TextBox 155"/>
            <p:cNvSpPr txBox="1">
              <a:spLocks noChangeArrowheads="1"/>
            </p:cNvSpPr>
            <p:nvPr/>
          </p:nvSpPr>
          <p:spPr bwMode="auto">
            <a:xfrm>
              <a:off x="-316975" y="2261238"/>
              <a:ext cx="4475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dirty="0">
                  <a:latin typeface="Arial Rounded MT Bold" pitchFamily="34" charset="0"/>
                  <a:ea typeface="Arial Unicode MS" pitchFamily="34" charset="-128"/>
                  <a:cs typeface="Arial Unicode MS" pitchFamily="34" charset="-128"/>
                </a:rPr>
                <a:t>GABA</a:t>
              </a:r>
              <a:endParaRPr lang="en-US" sz="700" baseline="-25000" dirty="0">
                <a:latin typeface="Arial Rounded MT Bold" pitchFamily="34" charset="0"/>
                <a:ea typeface="Arial Unicode MS" pitchFamily="34" charset="-128"/>
                <a:cs typeface="Arial Unicode MS" pitchFamily="34" charset="-128"/>
              </a:endParaRPr>
            </a:p>
          </p:txBody>
        </p:sp>
        <p:sp>
          <p:nvSpPr>
            <p:cNvPr id="157" name="TextBox 156"/>
            <p:cNvSpPr txBox="1">
              <a:spLocks noChangeArrowheads="1"/>
            </p:cNvSpPr>
            <p:nvPr/>
          </p:nvSpPr>
          <p:spPr bwMode="auto">
            <a:xfrm>
              <a:off x="-790578" y="1876422"/>
              <a:ext cx="3722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dirty="0">
                  <a:latin typeface="Arial Rounded MT Bold" pitchFamily="34" charset="0"/>
                  <a:ea typeface="Arial Unicode MS" pitchFamily="34" charset="-128"/>
                  <a:cs typeface="Arial Unicode MS" pitchFamily="34" charset="-128"/>
                </a:rPr>
                <a:t>BDZ</a:t>
              </a:r>
              <a:endParaRPr lang="en-US" sz="700" baseline="-25000" dirty="0">
                <a:latin typeface="Arial Rounded MT Bold" pitchFamily="34" charset="0"/>
                <a:ea typeface="Arial Unicode MS" pitchFamily="34" charset="-128"/>
                <a:cs typeface="Arial Unicode MS" pitchFamily="34" charset="-128"/>
              </a:endParaRPr>
            </a:p>
          </p:txBody>
        </p:sp>
      </p:grpSp>
      <p:grpSp>
        <p:nvGrpSpPr>
          <p:cNvPr id="169" name="Group 168"/>
          <p:cNvGrpSpPr/>
          <p:nvPr/>
        </p:nvGrpSpPr>
        <p:grpSpPr>
          <a:xfrm>
            <a:off x="3429000" y="1320560"/>
            <a:ext cx="2036386" cy="1621173"/>
            <a:chOff x="376307" y="1730134"/>
            <a:chExt cx="2036386" cy="1621173"/>
          </a:xfrm>
        </p:grpSpPr>
        <p:sp>
          <p:nvSpPr>
            <p:cNvPr id="170" name="Rectangle 169"/>
            <p:cNvSpPr/>
            <p:nvPr/>
          </p:nvSpPr>
          <p:spPr>
            <a:xfrm rot="1957736">
              <a:off x="1284132" y="2507974"/>
              <a:ext cx="301821" cy="141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1" name="Picture 1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697809" y="2797324"/>
              <a:ext cx="425868" cy="239551"/>
            </a:xfrm>
            <a:prstGeom prst="rect">
              <a:avLst/>
            </a:prstGeom>
          </p:spPr>
        </p:pic>
        <p:pic>
          <p:nvPicPr>
            <p:cNvPr id="172" name="Picture 171"/>
            <p:cNvPicPr>
              <a:picLocks noChangeAspect="1"/>
            </p:cNvPicPr>
            <p:nvPr/>
          </p:nvPicPr>
          <p:blipFill rotWithShape="1">
            <a:blip r:embed="rId9" cstate="print">
              <a:extLst>
                <a:ext uri="{28A0092B-C50C-407E-A947-70E740481C1C}">
                  <a14:useLocalDpi xmlns:a14="http://schemas.microsoft.com/office/drawing/2010/main" val="0"/>
                </a:ext>
              </a:extLst>
            </a:blip>
            <a:srcRect l="20357" t="17766" r="33255" b="11057"/>
            <a:stretch/>
          </p:blipFill>
          <p:spPr>
            <a:xfrm rot="20749701">
              <a:off x="376307" y="1730134"/>
              <a:ext cx="1560719" cy="1347029"/>
            </a:xfrm>
            <a:prstGeom prst="rect">
              <a:avLst/>
            </a:prstGeom>
          </p:spPr>
        </p:pic>
        <p:pic>
          <p:nvPicPr>
            <p:cNvPr id="173" name="Picture 1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50209" y="2761652"/>
              <a:ext cx="425868" cy="239551"/>
            </a:xfrm>
            <a:prstGeom prst="rect">
              <a:avLst/>
            </a:prstGeom>
          </p:spPr>
        </p:pic>
        <p:pic>
          <p:nvPicPr>
            <p:cNvPr id="174" name="Picture 1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972831" y="2859054"/>
              <a:ext cx="425868" cy="239551"/>
            </a:xfrm>
            <a:prstGeom prst="rect">
              <a:avLst/>
            </a:prstGeom>
          </p:spPr>
        </p:pic>
        <p:pic>
          <p:nvPicPr>
            <p:cNvPr id="175" name="Picture 1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37548" y="2866197"/>
              <a:ext cx="425868" cy="239551"/>
            </a:xfrm>
            <a:prstGeom prst="rect">
              <a:avLst/>
            </a:prstGeom>
          </p:spPr>
        </p:pic>
        <p:pic>
          <p:nvPicPr>
            <p:cNvPr id="176" name="Picture 1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989948" y="3018597"/>
              <a:ext cx="425868" cy="239551"/>
            </a:xfrm>
            <a:prstGeom prst="rect">
              <a:avLst/>
            </a:prstGeom>
          </p:spPr>
        </p:pic>
        <p:pic>
          <p:nvPicPr>
            <p:cNvPr id="177" name="Picture 1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37548" y="3018597"/>
              <a:ext cx="425868" cy="239551"/>
            </a:xfrm>
            <a:prstGeom prst="rect">
              <a:avLst/>
            </a:prstGeom>
          </p:spPr>
        </p:pic>
        <p:pic>
          <p:nvPicPr>
            <p:cNvPr id="178" name="Picture 17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2079984" y="2804286"/>
              <a:ext cx="425868" cy="239551"/>
            </a:xfrm>
            <a:prstGeom prst="rect">
              <a:avLst/>
            </a:prstGeom>
          </p:spPr>
        </p:pic>
      </p:grpSp>
      <p:grpSp>
        <p:nvGrpSpPr>
          <p:cNvPr id="56" name="Group 55"/>
          <p:cNvGrpSpPr/>
          <p:nvPr/>
        </p:nvGrpSpPr>
        <p:grpSpPr>
          <a:xfrm>
            <a:off x="2006873" y="3581401"/>
            <a:ext cx="2845143" cy="627803"/>
            <a:chOff x="482872" y="3581400"/>
            <a:chExt cx="2845143" cy="627803"/>
          </a:xfrm>
        </p:grpSpPr>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72" y="3634740"/>
              <a:ext cx="365760" cy="274320"/>
            </a:xfrm>
            <a:prstGeom prst="rect">
              <a:avLst/>
            </a:prstGeom>
          </p:spPr>
        </p:pic>
        <p:sp>
          <p:nvSpPr>
            <p:cNvPr id="58" name="TextBox 81"/>
            <p:cNvSpPr txBox="1">
              <a:spLocks noChangeArrowheads="1"/>
            </p:cNvSpPr>
            <p:nvPr/>
          </p:nvSpPr>
          <p:spPr bwMode="auto">
            <a:xfrm>
              <a:off x="752475" y="3581400"/>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types: </a:t>
              </a:r>
            </a:p>
          </p:txBody>
        </p:sp>
        <p:sp>
          <p:nvSpPr>
            <p:cNvPr id="59" name="TextBox 81"/>
            <p:cNvSpPr txBox="1">
              <a:spLocks noChangeArrowheads="1"/>
            </p:cNvSpPr>
            <p:nvPr/>
          </p:nvSpPr>
          <p:spPr bwMode="auto">
            <a:xfrm>
              <a:off x="1103303" y="3839871"/>
              <a:ext cx="2224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positive (</a:t>
              </a:r>
              <a:r>
                <a:rPr lang="en-US" i="1" dirty="0" err="1">
                  <a:latin typeface="Century Gothic" panose="020B0502020202020204" pitchFamily="34" charset="0"/>
                  <a:ea typeface="Arial Unicode MS" pitchFamily="34" charset="-128"/>
                  <a:cs typeface="Arial Unicode MS" pitchFamily="34" charset="-128"/>
                </a:rPr>
                <a:t>agonism</a:t>
              </a:r>
              <a:r>
                <a:rPr lang="en-US" dirty="0">
                  <a:latin typeface="Century Gothic" panose="020B0502020202020204" pitchFamily="34" charset="0"/>
                  <a:ea typeface="Arial Unicode MS" pitchFamily="34" charset="-128"/>
                  <a:cs typeface="Arial Unicode MS" pitchFamily="34" charset="-128"/>
                </a:rPr>
                <a:t>)</a:t>
              </a:r>
            </a:p>
          </p:txBody>
        </p:sp>
        <p:pic>
          <p:nvPicPr>
            <p:cNvPr id="60" name="Picture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3959836"/>
              <a:ext cx="239032" cy="179274"/>
            </a:xfrm>
            <a:prstGeom prst="rect">
              <a:avLst/>
            </a:prstGeom>
          </p:spPr>
        </p:pic>
      </p:grpSp>
      <p:grpSp>
        <p:nvGrpSpPr>
          <p:cNvPr id="61" name="Group 60"/>
          <p:cNvGrpSpPr/>
          <p:nvPr/>
        </p:nvGrpSpPr>
        <p:grpSpPr>
          <a:xfrm>
            <a:off x="2482624" y="4507468"/>
            <a:ext cx="3368638" cy="369332"/>
            <a:chOff x="958624" y="4131464"/>
            <a:chExt cx="3368638" cy="369332"/>
          </a:xfrm>
        </p:grpSpPr>
        <p:sp>
          <p:nvSpPr>
            <p:cNvPr id="62" name="TextBox 81"/>
            <p:cNvSpPr txBox="1">
              <a:spLocks noChangeArrowheads="1"/>
            </p:cNvSpPr>
            <p:nvPr/>
          </p:nvSpPr>
          <p:spPr bwMode="auto">
            <a:xfrm>
              <a:off x="1103303" y="4131464"/>
              <a:ext cx="3223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negative (</a:t>
              </a:r>
              <a:r>
                <a:rPr lang="en-US" i="1" dirty="0">
                  <a:latin typeface="Century Gothic" panose="020B0502020202020204" pitchFamily="34" charset="0"/>
                  <a:ea typeface="Arial Unicode MS" pitchFamily="34" charset="-128"/>
                  <a:cs typeface="Arial Unicode MS" pitchFamily="34" charset="-128"/>
                </a:rPr>
                <a:t>inverse </a:t>
              </a:r>
              <a:r>
                <a:rPr lang="en-US" i="1" dirty="0" err="1">
                  <a:latin typeface="Century Gothic" panose="020B0502020202020204" pitchFamily="34" charset="0"/>
                  <a:ea typeface="Arial Unicode MS" pitchFamily="34" charset="-128"/>
                  <a:cs typeface="Arial Unicode MS" pitchFamily="34" charset="-128"/>
                </a:rPr>
                <a:t>agonism</a:t>
              </a:r>
              <a:r>
                <a:rPr lang="en-US" dirty="0">
                  <a:latin typeface="Century Gothic" panose="020B0502020202020204" pitchFamily="34" charset="0"/>
                  <a:ea typeface="Arial Unicode MS" pitchFamily="34" charset="-128"/>
                  <a:cs typeface="Arial Unicode MS" pitchFamily="34" charset="-128"/>
                </a:rPr>
                <a:t>)</a:t>
              </a:r>
            </a:p>
          </p:txBody>
        </p:sp>
        <p:pic>
          <p:nvPicPr>
            <p:cNvPr id="64" name="Picture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4242707"/>
              <a:ext cx="239032" cy="179274"/>
            </a:xfrm>
            <a:prstGeom prst="rect">
              <a:avLst/>
            </a:prstGeom>
          </p:spPr>
        </p:pic>
      </p:grpSp>
      <p:grpSp>
        <p:nvGrpSpPr>
          <p:cNvPr id="65" name="Group 64"/>
          <p:cNvGrpSpPr/>
          <p:nvPr/>
        </p:nvGrpSpPr>
        <p:grpSpPr>
          <a:xfrm>
            <a:off x="2482624" y="5193268"/>
            <a:ext cx="2661715" cy="369332"/>
            <a:chOff x="958624" y="4412454"/>
            <a:chExt cx="2661715" cy="369332"/>
          </a:xfrm>
        </p:grpSpPr>
        <p:sp>
          <p:nvSpPr>
            <p:cNvPr id="74" name="TextBox 81"/>
            <p:cNvSpPr txBox="1">
              <a:spLocks noChangeArrowheads="1"/>
            </p:cNvSpPr>
            <p:nvPr/>
          </p:nvSpPr>
          <p:spPr bwMode="auto">
            <a:xfrm>
              <a:off x="1103303" y="4412454"/>
              <a:ext cx="2517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antagonist (</a:t>
              </a:r>
              <a:r>
                <a:rPr lang="en-US" i="1" dirty="0">
                  <a:latin typeface="Century Gothic" panose="020B0502020202020204" pitchFamily="34" charset="0"/>
                  <a:ea typeface="Arial Unicode MS" pitchFamily="34" charset="-128"/>
                  <a:cs typeface="Arial Unicode MS" pitchFamily="34" charset="-128"/>
                </a:rPr>
                <a:t>blocker</a:t>
              </a:r>
              <a:r>
                <a:rPr lang="en-US" dirty="0">
                  <a:latin typeface="Century Gothic" panose="020B0502020202020204" pitchFamily="34" charset="0"/>
                  <a:ea typeface="Arial Unicode MS" pitchFamily="34" charset="-128"/>
                  <a:cs typeface="Arial Unicode MS" pitchFamily="34" charset="-128"/>
                </a:rPr>
                <a:t>) </a:t>
              </a:r>
            </a:p>
          </p:txBody>
        </p:sp>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4526078"/>
              <a:ext cx="239032" cy="179274"/>
            </a:xfrm>
            <a:prstGeom prst="rect">
              <a:avLst/>
            </a:prstGeom>
          </p:spPr>
        </p:pic>
      </p:grpSp>
      <p:grpSp>
        <p:nvGrpSpPr>
          <p:cNvPr id="76" name="Group 75"/>
          <p:cNvGrpSpPr/>
          <p:nvPr/>
        </p:nvGrpSpPr>
        <p:grpSpPr>
          <a:xfrm>
            <a:off x="2810979" y="4114800"/>
            <a:ext cx="2152889" cy="369332"/>
            <a:chOff x="1286978" y="4114800"/>
            <a:chExt cx="2152889" cy="369332"/>
          </a:xfrm>
        </p:grpSpPr>
        <p:sp>
          <p:nvSpPr>
            <p:cNvPr id="77" name="TextBox 81"/>
            <p:cNvSpPr txBox="1">
              <a:spLocks noChangeArrowheads="1"/>
            </p:cNvSpPr>
            <p:nvPr/>
          </p:nvSpPr>
          <p:spPr bwMode="auto">
            <a:xfrm>
              <a:off x="1368081" y="4114800"/>
              <a:ext cx="2071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err="1">
                  <a:latin typeface="Century Gothic" panose="020B0502020202020204" pitchFamily="34" charset="0"/>
                  <a:ea typeface="Arial Unicode MS" pitchFamily="34" charset="-128"/>
                  <a:cs typeface="Arial Unicode MS" pitchFamily="34" charset="-128"/>
                </a:rPr>
                <a:t>benzodiazapines</a:t>
              </a:r>
              <a:endParaRPr lang="en-US" dirty="0">
                <a:latin typeface="Century Gothic" panose="020B0502020202020204" pitchFamily="34" charset="0"/>
                <a:ea typeface="Arial Unicode MS" pitchFamily="34" charset="-128"/>
                <a:cs typeface="Arial Unicode MS" pitchFamily="34" charset="-128"/>
              </a:endParaRPr>
            </a:p>
          </p:txBody>
        </p:sp>
        <p:pic>
          <p:nvPicPr>
            <p:cNvPr id="78" name="Picture 7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4236195"/>
              <a:ext cx="155838" cy="116879"/>
            </a:xfrm>
            <a:prstGeom prst="rect">
              <a:avLst/>
            </a:prstGeom>
          </p:spPr>
        </p:pic>
      </p:grpSp>
      <p:grpSp>
        <p:nvGrpSpPr>
          <p:cNvPr id="79" name="Group 78"/>
          <p:cNvGrpSpPr/>
          <p:nvPr/>
        </p:nvGrpSpPr>
        <p:grpSpPr>
          <a:xfrm>
            <a:off x="2810978" y="4796502"/>
            <a:ext cx="915486" cy="369332"/>
            <a:chOff x="1286978" y="4796502"/>
            <a:chExt cx="915486" cy="369332"/>
          </a:xfrm>
        </p:grpSpPr>
        <p:sp>
          <p:nvSpPr>
            <p:cNvPr id="80" name="TextBox 81"/>
            <p:cNvSpPr txBox="1">
              <a:spLocks noChangeArrowheads="1"/>
            </p:cNvSpPr>
            <p:nvPr/>
          </p:nvSpPr>
          <p:spPr bwMode="auto">
            <a:xfrm>
              <a:off x="1362169" y="4796502"/>
              <a:ext cx="840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err="1">
                  <a:latin typeface="Century Gothic" panose="020B0502020202020204" pitchFamily="34" charset="0"/>
                  <a:ea typeface="Arial Unicode MS" pitchFamily="34" charset="-128"/>
                  <a:cs typeface="Arial Unicode MS" pitchFamily="34" charset="-128"/>
                </a:rPr>
                <a:t>bCCE</a:t>
              </a:r>
              <a:endParaRPr lang="en-US" dirty="0">
                <a:latin typeface="Century Gothic" panose="020B0502020202020204" pitchFamily="34" charset="0"/>
                <a:ea typeface="Arial Unicode MS" pitchFamily="34" charset="-128"/>
                <a:cs typeface="Arial Unicode MS" pitchFamily="34" charset="-128"/>
              </a:endParaRPr>
            </a:p>
          </p:txBody>
        </p:sp>
        <p:pic>
          <p:nvPicPr>
            <p:cNvPr id="81" name="Picture 8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4941262"/>
              <a:ext cx="155838" cy="116879"/>
            </a:xfrm>
            <a:prstGeom prst="rect">
              <a:avLst/>
            </a:prstGeom>
          </p:spPr>
        </p:pic>
      </p:grpSp>
      <p:grpSp>
        <p:nvGrpSpPr>
          <p:cNvPr id="82" name="Group 81"/>
          <p:cNvGrpSpPr/>
          <p:nvPr/>
        </p:nvGrpSpPr>
        <p:grpSpPr>
          <a:xfrm>
            <a:off x="2810979" y="5486400"/>
            <a:ext cx="1463275" cy="369332"/>
            <a:chOff x="1286978" y="5486400"/>
            <a:chExt cx="1463275" cy="369332"/>
          </a:xfrm>
        </p:grpSpPr>
        <p:sp>
          <p:nvSpPr>
            <p:cNvPr id="83" name="TextBox 81"/>
            <p:cNvSpPr txBox="1">
              <a:spLocks noChangeArrowheads="1"/>
            </p:cNvSpPr>
            <p:nvPr/>
          </p:nvSpPr>
          <p:spPr bwMode="auto">
            <a:xfrm>
              <a:off x="1366156" y="5486400"/>
              <a:ext cx="1384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Flumazenil</a:t>
              </a:r>
            </a:p>
          </p:txBody>
        </p:sp>
        <p:pic>
          <p:nvPicPr>
            <p:cNvPr id="84" name="Picture 8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5612626"/>
              <a:ext cx="155838" cy="116879"/>
            </a:xfrm>
            <a:prstGeom prst="rect">
              <a:avLst/>
            </a:prstGeom>
          </p:spPr>
        </p:pic>
      </p:grpSp>
      <p:sp>
        <p:nvSpPr>
          <p:cNvPr id="85" name="Oval 84"/>
          <p:cNvSpPr/>
          <p:nvPr/>
        </p:nvSpPr>
        <p:spPr>
          <a:xfrm>
            <a:off x="5878062" y="2448682"/>
            <a:ext cx="112820" cy="96760"/>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1">
            <a:extLst>
              <a:ext uri="{FF2B5EF4-FFF2-40B4-BE49-F238E27FC236}">
                <a16:creationId xmlns:a16="http://schemas.microsoft.com/office/drawing/2014/main" id="{D6CCC273-6A34-4C3A-AE78-79E9CD0A7FEE}"/>
              </a:ext>
            </a:extLst>
          </p:cNvPr>
          <p:cNvSpPr txBox="1">
            <a:spLocks noChangeArrowheads="1"/>
          </p:cNvSpPr>
          <p:nvPr/>
        </p:nvSpPr>
        <p:spPr bwMode="auto">
          <a:xfrm>
            <a:off x="3324873" y="124112"/>
            <a:ext cx="53928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Allosteric Modulation</a:t>
            </a:r>
          </a:p>
        </p:txBody>
      </p:sp>
    </p:spTree>
    <p:extLst>
      <p:ext uri="{BB962C8B-B14F-4D97-AF65-F5344CB8AC3E}">
        <p14:creationId xmlns:p14="http://schemas.microsoft.com/office/powerpoint/2010/main" val="365165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88F908-667C-4F29-96EF-80B478A645F2}"/>
              </a:ext>
            </a:extLst>
          </p:cNvPr>
          <p:cNvSpPr txBox="1"/>
          <p:nvPr/>
        </p:nvSpPr>
        <p:spPr>
          <a:xfrm>
            <a:off x="2389688" y="419101"/>
            <a:ext cx="7192995" cy="707886"/>
          </a:xfrm>
          <a:prstGeom prst="rect">
            <a:avLst/>
          </a:prstGeom>
          <a:noFill/>
        </p:spPr>
        <p:txBody>
          <a:bodyPr wrap="none" rtlCol="0">
            <a:spAutoFit/>
          </a:bodyPr>
          <a:lstStyle/>
          <a:p>
            <a:r>
              <a:rPr lang="en-US" sz="4000" dirty="0">
                <a:latin typeface="Century Gothic" panose="020B0502020202020204" pitchFamily="34" charset="0"/>
              </a:rPr>
              <a:t>Electrical: The Gap Junction</a:t>
            </a:r>
          </a:p>
        </p:txBody>
      </p:sp>
      <p:grpSp>
        <p:nvGrpSpPr>
          <p:cNvPr id="7" name="Group 6">
            <a:extLst>
              <a:ext uri="{FF2B5EF4-FFF2-40B4-BE49-F238E27FC236}">
                <a16:creationId xmlns:a16="http://schemas.microsoft.com/office/drawing/2014/main" id="{CF133C46-ECBD-431B-8E49-B9E0B6C80A4D}"/>
              </a:ext>
            </a:extLst>
          </p:cNvPr>
          <p:cNvGrpSpPr/>
          <p:nvPr/>
        </p:nvGrpSpPr>
        <p:grpSpPr>
          <a:xfrm>
            <a:off x="2848440" y="1126987"/>
            <a:ext cx="6495119" cy="2652057"/>
            <a:chOff x="2848440" y="1126987"/>
            <a:chExt cx="6495119" cy="2652057"/>
          </a:xfrm>
        </p:grpSpPr>
        <p:pic>
          <p:nvPicPr>
            <p:cNvPr id="3" name="Picture 2">
              <a:extLst>
                <a:ext uri="{FF2B5EF4-FFF2-40B4-BE49-F238E27FC236}">
                  <a16:creationId xmlns:a16="http://schemas.microsoft.com/office/drawing/2014/main" id="{AF2DDB8D-46FC-4EB6-8BEA-07FC7CF9F780}"/>
                </a:ext>
              </a:extLst>
            </p:cNvPr>
            <p:cNvPicPr>
              <a:picLocks noChangeAspect="1"/>
            </p:cNvPicPr>
            <p:nvPr/>
          </p:nvPicPr>
          <p:blipFill rotWithShape="1">
            <a:blip r:embed="rId3">
              <a:extLst>
                <a:ext uri="{28A0092B-C50C-407E-A947-70E740481C1C}">
                  <a14:useLocalDpi xmlns:a14="http://schemas.microsoft.com/office/drawing/2010/main" val="0"/>
                </a:ext>
              </a:extLst>
            </a:blip>
            <a:srcRect b="58451"/>
            <a:stretch/>
          </p:blipFill>
          <p:spPr>
            <a:xfrm>
              <a:off x="2848440" y="1126987"/>
              <a:ext cx="6495119" cy="2302013"/>
            </a:xfrm>
            <a:prstGeom prst="rect">
              <a:avLst/>
            </a:prstGeom>
          </p:spPr>
        </p:pic>
        <p:sp>
          <p:nvSpPr>
            <p:cNvPr id="5" name="Rectangle 4">
              <a:extLst>
                <a:ext uri="{FF2B5EF4-FFF2-40B4-BE49-F238E27FC236}">
                  <a16:creationId xmlns:a16="http://schemas.microsoft.com/office/drawing/2014/main" id="{298179ED-1BBB-4422-81A6-70A47434604D}"/>
                </a:ext>
              </a:extLst>
            </p:cNvPr>
            <p:cNvSpPr/>
            <p:nvPr/>
          </p:nvSpPr>
          <p:spPr>
            <a:xfrm>
              <a:off x="4162425" y="3071813"/>
              <a:ext cx="1104900" cy="528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B13768-D958-43B4-9434-77B3925861F2}"/>
                </a:ext>
              </a:extLst>
            </p:cNvPr>
            <p:cNvSpPr/>
            <p:nvPr/>
          </p:nvSpPr>
          <p:spPr>
            <a:xfrm>
              <a:off x="4014787" y="3250407"/>
              <a:ext cx="1104900" cy="528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069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872" y="824120"/>
            <a:ext cx="365760" cy="274320"/>
          </a:xfrm>
          <a:prstGeom prst="rect">
            <a:avLst/>
          </a:prstGeom>
        </p:spPr>
      </p:pic>
      <p:sp>
        <p:nvSpPr>
          <p:cNvPr id="10" name="TextBox 81"/>
          <p:cNvSpPr txBox="1">
            <a:spLocks noChangeArrowheads="1"/>
          </p:cNvSpPr>
          <p:nvPr/>
        </p:nvSpPr>
        <p:spPr bwMode="auto">
          <a:xfrm>
            <a:off x="3434743" y="772895"/>
            <a:ext cx="67665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i="1" dirty="0">
                <a:latin typeface="Century Gothic" panose="020B0502020202020204" pitchFamily="34" charset="0"/>
                <a:ea typeface="Arial Unicode MS" pitchFamily="34" charset="-128"/>
                <a:cs typeface="Arial Unicode MS" pitchFamily="34" charset="-128"/>
              </a:rPr>
              <a:t>modulation achieved by binding of a drug to a site distinct</a:t>
            </a:r>
          </a:p>
          <a:p>
            <a:pPr eaLnBrk="1" hangingPunct="1"/>
            <a:r>
              <a:rPr lang="en-US" i="1" dirty="0">
                <a:latin typeface="Century Gothic" panose="020B0502020202020204" pitchFamily="34" charset="0"/>
                <a:ea typeface="Arial Unicode MS" pitchFamily="34" charset="-128"/>
                <a:cs typeface="Arial Unicode MS" pitchFamily="34" charset="-128"/>
              </a:rPr>
              <a:t>from the site required for activation.</a:t>
            </a:r>
          </a:p>
        </p:txBody>
      </p:sp>
      <p:sp>
        <p:nvSpPr>
          <p:cNvPr id="11" name="TextBox 81"/>
          <p:cNvSpPr txBox="1">
            <a:spLocks noChangeArrowheads="1"/>
          </p:cNvSpPr>
          <p:nvPr/>
        </p:nvSpPr>
        <p:spPr bwMode="auto">
          <a:xfrm>
            <a:off x="2276476" y="762000"/>
            <a:ext cx="1364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definition: </a:t>
            </a:r>
          </a:p>
        </p:txBody>
      </p:sp>
      <p:sp>
        <p:nvSpPr>
          <p:cNvPr id="12" name="TextBox 81"/>
          <p:cNvSpPr txBox="1">
            <a:spLocks noChangeArrowheads="1"/>
          </p:cNvSpPr>
          <p:nvPr/>
        </p:nvSpPr>
        <p:spPr bwMode="auto">
          <a:xfrm>
            <a:off x="7556750" y="1325405"/>
            <a:ext cx="19111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 Rudolph &amp; </a:t>
            </a:r>
            <a:r>
              <a:rPr lang="en-US" sz="1000" dirty="0" err="1">
                <a:latin typeface="Arial Rounded MT Bold" pitchFamily="34" charset="0"/>
                <a:ea typeface="Arial Unicode MS" pitchFamily="34" charset="-128"/>
                <a:cs typeface="Arial Unicode MS" pitchFamily="34" charset="-128"/>
              </a:rPr>
              <a:t>Knoflach</a:t>
            </a:r>
            <a:r>
              <a:rPr lang="en-US" sz="1000" dirty="0">
                <a:latin typeface="Arial Rounded MT Bold" pitchFamily="34" charset="0"/>
                <a:ea typeface="Arial Unicode MS" pitchFamily="34" charset="-128"/>
                <a:cs typeface="Arial Unicode MS" pitchFamily="34" charset="-128"/>
              </a:rPr>
              <a:t>, 2011 </a:t>
            </a:r>
          </a:p>
        </p:txBody>
      </p:sp>
      <p:pic>
        <p:nvPicPr>
          <p:cNvPr id="52" name="Picture 41" descr="D:\kuloth\2011\July\21-07-2011\NRD_aop\images\nrd3502-f3.jpg"/>
          <p:cNvPicPr>
            <a:picLocks noChangeAspect="1" noChangeArrowheads="1"/>
          </p:cNvPicPr>
          <p:nvPr/>
        </p:nvPicPr>
        <p:blipFill rotWithShape="1">
          <a:blip r:embed="rId4">
            <a:extLst>
              <a:ext uri="{28A0092B-C50C-407E-A947-70E740481C1C}">
                <a14:useLocalDpi xmlns:a14="http://schemas.microsoft.com/office/drawing/2010/main" val="0"/>
              </a:ext>
            </a:extLst>
          </a:blip>
          <a:srcRect l="10601" t="4210" r="21108" b="60319"/>
          <a:stretch/>
        </p:blipFill>
        <p:spPr bwMode="auto">
          <a:xfrm>
            <a:off x="7205664" y="3848101"/>
            <a:ext cx="2195277" cy="14573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7274496" y="3673199"/>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grpSp>
        <p:nvGrpSpPr>
          <p:cNvPr id="63" name="Group 62"/>
          <p:cNvGrpSpPr/>
          <p:nvPr/>
        </p:nvGrpSpPr>
        <p:grpSpPr>
          <a:xfrm>
            <a:off x="7886398" y="3558899"/>
            <a:ext cx="819455" cy="360521"/>
            <a:chOff x="6096000" y="3678079"/>
            <a:chExt cx="819455" cy="360521"/>
          </a:xfrm>
        </p:grpSpPr>
        <p:sp>
          <p:nvSpPr>
            <p:cNvPr id="54" name="TextBox 53"/>
            <p:cNvSpPr txBox="1"/>
            <p:nvPr/>
          </p:nvSpPr>
          <p:spPr bwMode="auto">
            <a:xfrm>
              <a:off x="6223438" y="3678079"/>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sp>
          <p:nvSpPr>
            <p:cNvPr id="55" name="TextBox 54"/>
            <p:cNvSpPr txBox="1"/>
            <p:nvPr/>
          </p:nvSpPr>
          <p:spPr bwMode="auto">
            <a:xfrm>
              <a:off x="6096000" y="3792379"/>
              <a:ext cx="8194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 </a:t>
              </a:r>
              <a:r>
                <a:rPr lang="en-US" sz="1000" dirty="0" err="1">
                  <a:latin typeface="Arial Rounded MT Bold" pitchFamily="34" charset="0"/>
                  <a:ea typeface="Arial Unicode MS" pitchFamily="34" charset="-128"/>
                  <a:cs typeface="Arial Unicode MS" pitchFamily="34" charset="-128"/>
                </a:rPr>
                <a:t>pos</a:t>
              </a:r>
              <a:r>
                <a:rPr lang="en-US" sz="1000" dirty="0">
                  <a:latin typeface="Arial Rounded MT Bold" pitchFamily="34" charset="0"/>
                  <a:ea typeface="Arial Unicode MS" pitchFamily="34" charset="-128"/>
                  <a:cs typeface="Arial Unicode MS" pitchFamily="34" charset="-128"/>
                </a:rPr>
                <a:t> mod</a:t>
              </a:r>
            </a:p>
          </p:txBody>
        </p:sp>
      </p:grpSp>
      <p:grpSp>
        <p:nvGrpSpPr>
          <p:cNvPr id="64" name="Group 63"/>
          <p:cNvGrpSpPr/>
          <p:nvPr/>
        </p:nvGrpSpPr>
        <p:grpSpPr>
          <a:xfrm>
            <a:off x="8621385" y="3558899"/>
            <a:ext cx="822661" cy="360521"/>
            <a:chOff x="6800545" y="3657600"/>
            <a:chExt cx="822661" cy="360521"/>
          </a:xfrm>
        </p:grpSpPr>
        <p:sp>
          <p:nvSpPr>
            <p:cNvPr id="58" name="TextBox 57"/>
            <p:cNvSpPr txBox="1"/>
            <p:nvPr/>
          </p:nvSpPr>
          <p:spPr bwMode="auto">
            <a:xfrm>
              <a:off x="6929586" y="3657600"/>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sp>
          <p:nvSpPr>
            <p:cNvPr id="59" name="TextBox 58"/>
            <p:cNvSpPr txBox="1"/>
            <p:nvPr/>
          </p:nvSpPr>
          <p:spPr bwMode="auto">
            <a:xfrm>
              <a:off x="6800545" y="3771900"/>
              <a:ext cx="8226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 </a:t>
              </a:r>
              <a:r>
                <a:rPr lang="en-US" sz="1000" dirty="0" err="1">
                  <a:latin typeface="Arial Rounded MT Bold" pitchFamily="34" charset="0"/>
                  <a:ea typeface="Arial Unicode MS" pitchFamily="34" charset="-128"/>
                  <a:cs typeface="Arial Unicode MS" pitchFamily="34" charset="-128"/>
                </a:rPr>
                <a:t>neg</a:t>
              </a:r>
              <a:r>
                <a:rPr lang="en-US" sz="1000" dirty="0">
                  <a:latin typeface="Arial Rounded MT Bold" pitchFamily="34" charset="0"/>
                  <a:ea typeface="Arial Unicode MS" pitchFamily="34" charset="-128"/>
                  <a:cs typeface="Arial Unicode MS" pitchFamily="34" charset="-128"/>
                </a:rPr>
                <a:t> mod</a:t>
              </a:r>
            </a:p>
          </p:txBody>
        </p:sp>
      </p:grpSp>
      <p:grpSp>
        <p:nvGrpSpPr>
          <p:cNvPr id="69" name="Group 68"/>
          <p:cNvGrpSpPr/>
          <p:nvPr/>
        </p:nvGrpSpPr>
        <p:grpSpPr>
          <a:xfrm>
            <a:off x="6611780" y="3996242"/>
            <a:ext cx="398620" cy="1228221"/>
            <a:chOff x="5181600" y="4343401"/>
            <a:chExt cx="398620" cy="1228221"/>
          </a:xfrm>
        </p:grpSpPr>
        <p:sp>
          <p:nvSpPr>
            <p:cNvPr id="66" name="TextBox 65"/>
            <p:cNvSpPr txBox="1"/>
            <p:nvPr/>
          </p:nvSpPr>
          <p:spPr bwMode="auto">
            <a:xfrm rot="16200000">
              <a:off x="4713042" y="4834401"/>
              <a:ext cx="11833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Relative GABA-</a:t>
              </a:r>
            </a:p>
          </p:txBody>
        </p:sp>
        <p:sp>
          <p:nvSpPr>
            <p:cNvPr id="67" name="TextBox 66"/>
            <p:cNvSpPr txBox="1"/>
            <p:nvPr/>
          </p:nvSpPr>
          <p:spPr bwMode="auto">
            <a:xfrm rot="16200000">
              <a:off x="4842999" y="4834401"/>
              <a:ext cx="12282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induced current</a:t>
              </a:r>
            </a:p>
          </p:txBody>
        </p:sp>
      </p:grpSp>
      <p:sp>
        <p:nvSpPr>
          <p:cNvPr id="68" name="TextBox 67"/>
          <p:cNvSpPr txBox="1"/>
          <p:nvPr/>
        </p:nvSpPr>
        <p:spPr bwMode="auto">
          <a:xfrm>
            <a:off x="6912755" y="5105404"/>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2.0</a:t>
            </a:r>
          </a:p>
        </p:txBody>
      </p:sp>
      <p:sp>
        <p:nvSpPr>
          <p:cNvPr id="70" name="TextBox 69"/>
          <p:cNvSpPr txBox="1"/>
          <p:nvPr/>
        </p:nvSpPr>
        <p:spPr bwMode="auto">
          <a:xfrm>
            <a:off x="7029775" y="3890967"/>
            <a:ext cx="2616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0</a:t>
            </a:r>
          </a:p>
        </p:txBody>
      </p:sp>
      <p:sp>
        <p:nvSpPr>
          <p:cNvPr id="71" name="TextBox 70"/>
          <p:cNvSpPr txBox="1"/>
          <p:nvPr/>
        </p:nvSpPr>
        <p:spPr bwMode="auto">
          <a:xfrm>
            <a:off x="6912755" y="4210048"/>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0.5</a:t>
            </a:r>
          </a:p>
        </p:txBody>
      </p:sp>
      <p:sp>
        <p:nvSpPr>
          <p:cNvPr id="72" name="TextBox 71"/>
          <p:cNvSpPr txBox="1"/>
          <p:nvPr/>
        </p:nvSpPr>
        <p:spPr bwMode="auto">
          <a:xfrm>
            <a:off x="6912755" y="4511516"/>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1.0</a:t>
            </a:r>
          </a:p>
        </p:txBody>
      </p:sp>
      <p:sp>
        <p:nvSpPr>
          <p:cNvPr id="73" name="TextBox 81"/>
          <p:cNvSpPr txBox="1">
            <a:spLocks noChangeArrowheads="1"/>
          </p:cNvSpPr>
          <p:nvPr/>
        </p:nvSpPr>
        <p:spPr bwMode="auto">
          <a:xfrm>
            <a:off x="8642600" y="5280026"/>
            <a:ext cx="19111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 Rudolph &amp; </a:t>
            </a:r>
            <a:r>
              <a:rPr lang="en-US" sz="1000" dirty="0" err="1">
                <a:latin typeface="Arial Rounded MT Bold" pitchFamily="34" charset="0"/>
                <a:ea typeface="Arial Unicode MS" pitchFamily="34" charset="-128"/>
                <a:cs typeface="Arial Unicode MS" pitchFamily="34" charset="-128"/>
              </a:rPr>
              <a:t>Knoflach</a:t>
            </a:r>
            <a:r>
              <a:rPr lang="en-US" sz="1000" dirty="0">
                <a:latin typeface="Arial Rounded MT Bold" pitchFamily="34" charset="0"/>
                <a:ea typeface="Arial Unicode MS" pitchFamily="34" charset="-128"/>
                <a:cs typeface="Arial Unicode MS" pitchFamily="34" charset="-128"/>
              </a:rPr>
              <a:t>, 2011 </a:t>
            </a:r>
          </a:p>
        </p:txBody>
      </p:sp>
      <p:grpSp>
        <p:nvGrpSpPr>
          <p:cNvPr id="124" name="Group 123"/>
          <p:cNvGrpSpPr/>
          <p:nvPr/>
        </p:nvGrpSpPr>
        <p:grpSpPr>
          <a:xfrm>
            <a:off x="4169137" y="1426444"/>
            <a:ext cx="3303156" cy="2002557"/>
            <a:chOff x="-2196335" y="1137210"/>
            <a:chExt cx="3303156" cy="2002557"/>
          </a:xfrm>
        </p:grpSpPr>
        <p:grpSp>
          <p:nvGrpSpPr>
            <p:cNvPr id="125" name="Group 124"/>
            <p:cNvGrpSpPr/>
            <p:nvPr/>
          </p:nvGrpSpPr>
          <p:grpSpPr>
            <a:xfrm>
              <a:off x="-2196335" y="1137210"/>
              <a:ext cx="3303156" cy="2002557"/>
              <a:chOff x="-1722971" y="1700044"/>
              <a:chExt cx="2260854" cy="1391464"/>
            </a:xfrm>
          </p:grpSpPr>
          <p:pic>
            <p:nvPicPr>
              <p:cNvPr id="129" name="Picture 128"/>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1722971" y="1700044"/>
                <a:ext cx="2260854" cy="1391464"/>
              </a:xfrm>
              <a:prstGeom prst="rect">
                <a:avLst/>
              </a:prstGeom>
            </p:spPr>
          </p:pic>
          <p:sp>
            <p:nvSpPr>
              <p:cNvPr id="130" name="TextBox 129"/>
              <p:cNvSpPr txBox="1"/>
              <p:nvPr/>
            </p:nvSpPr>
            <p:spPr bwMode="auto">
              <a:xfrm>
                <a:off x="-744996" y="2320803"/>
                <a:ext cx="17028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a</a:t>
                </a:r>
              </a:p>
            </p:txBody>
          </p:sp>
          <p:sp>
            <p:nvSpPr>
              <p:cNvPr id="131" name="TextBox 130"/>
              <p:cNvSpPr txBox="1"/>
              <p:nvPr/>
            </p:nvSpPr>
            <p:spPr bwMode="auto">
              <a:xfrm>
                <a:off x="-523364" y="2477758"/>
                <a:ext cx="17028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a</a:t>
                </a:r>
              </a:p>
            </p:txBody>
          </p:sp>
          <p:sp>
            <p:nvSpPr>
              <p:cNvPr id="132" name="TextBox 131"/>
              <p:cNvSpPr txBox="1"/>
              <p:nvPr/>
            </p:nvSpPr>
            <p:spPr bwMode="auto">
              <a:xfrm>
                <a:off x="-681797" y="2488204"/>
                <a:ext cx="164797"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b</a:t>
                </a:r>
              </a:p>
            </p:txBody>
          </p:sp>
          <p:sp>
            <p:nvSpPr>
              <p:cNvPr id="133" name="TextBox 132"/>
              <p:cNvSpPr txBox="1"/>
              <p:nvPr/>
            </p:nvSpPr>
            <p:spPr bwMode="auto">
              <a:xfrm>
                <a:off x="-455263" y="2330219"/>
                <a:ext cx="164797"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b</a:t>
                </a:r>
              </a:p>
            </p:txBody>
          </p:sp>
          <p:sp>
            <p:nvSpPr>
              <p:cNvPr id="134" name="TextBox 133"/>
              <p:cNvSpPr txBox="1"/>
              <p:nvPr/>
            </p:nvSpPr>
            <p:spPr bwMode="auto">
              <a:xfrm>
                <a:off x="-589244" y="2211405"/>
                <a:ext cx="15492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latin typeface="Symbol" pitchFamily="18" charset="2"/>
                    <a:ea typeface="Arial Unicode MS" pitchFamily="34" charset="-128"/>
                    <a:cs typeface="Arial Unicode MS" pitchFamily="34" charset="-128"/>
                  </a:rPr>
                  <a:t>g</a:t>
                </a:r>
              </a:p>
            </p:txBody>
          </p:sp>
          <p:sp>
            <p:nvSpPr>
              <p:cNvPr id="135" name="Rectangle 134"/>
              <p:cNvSpPr/>
              <p:nvPr/>
            </p:nvSpPr>
            <p:spPr>
              <a:xfrm>
                <a:off x="-1241620" y="1911581"/>
                <a:ext cx="1429922" cy="46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Rectangle 135"/>
              <p:cNvSpPr/>
              <p:nvPr/>
            </p:nvSpPr>
            <p:spPr>
              <a:xfrm>
                <a:off x="-1239004" y="2927354"/>
                <a:ext cx="1429922" cy="69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7" name="Rectangle 136"/>
              <p:cNvSpPr/>
              <p:nvPr/>
            </p:nvSpPr>
            <p:spPr>
              <a:xfrm rot="5400000">
                <a:off x="-1727377" y="2423202"/>
                <a:ext cx="1026282" cy="43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8" name="Rectangle 137"/>
              <p:cNvSpPr/>
              <p:nvPr/>
            </p:nvSpPr>
            <p:spPr>
              <a:xfrm rot="5400000">
                <a:off x="-320721" y="2413530"/>
                <a:ext cx="1026282" cy="63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39" name="Picture 6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48815" y="2427604"/>
                <a:ext cx="346267" cy="25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6" name="Picture 1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788323"/>
              <a:ext cx="475785" cy="363982"/>
            </a:xfrm>
            <a:prstGeom prst="rect">
              <a:avLst/>
            </a:prstGeom>
          </p:spPr>
        </p:pic>
        <p:sp>
          <p:nvSpPr>
            <p:cNvPr id="127" name="TextBox 126"/>
            <p:cNvSpPr txBox="1">
              <a:spLocks noChangeArrowheads="1"/>
            </p:cNvSpPr>
            <p:nvPr/>
          </p:nvSpPr>
          <p:spPr bwMode="auto">
            <a:xfrm>
              <a:off x="-316975" y="2261238"/>
              <a:ext cx="4475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dirty="0">
                  <a:latin typeface="Arial Rounded MT Bold" pitchFamily="34" charset="0"/>
                  <a:ea typeface="Arial Unicode MS" pitchFamily="34" charset="-128"/>
                  <a:cs typeface="Arial Unicode MS" pitchFamily="34" charset="-128"/>
                </a:rPr>
                <a:t>GABA</a:t>
              </a:r>
              <a:endParaRPr lang="en-US" sz="700" baseline="-25000" dirty="0">
                <a:latin typeface="Arial Rounded MT Bold" pitchFamily="34" charset="0"/>
                <a:ea typeface="Arial Unicode MS" pitchFamily="34" charset="-128"/>
                <a:cs typeface="Arial Unicode MS" pitchFamily="34" charset="-128"/>
              </a:endParaRPr>
            </a:p>
          </p:txBody>
        </p:sp>
        <p:sp>
          <p:nvSpPr>
            <p:cNvPr id="128" name="TextBox 127"/>
            <p:cNvSpPr txBox="1">
              <a:spLocks noChangeArrowheads="1"/>
            </p:cNvSpPr>
            <p:nvPr/>
          </p:nvSpPr>
          <p:spPr bwMode="auto">
            <a:xfrm>
              <a:off x="-790578" y="1876422"/>
              <a:ext cx="3722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dirty="0">
                  <a:latin typeface="Arial Rounded MT Bold" pitchFamily="34" charset="0"/>
                  <a:ea typeface="Arial Unicode MS" pitchFamily="34" charset="-128"/>
                  <a:cs typeface="Arial Unicode MS" pitchFamily="34" charset="-128"/>
                </a:rPr>
                <a:t>BDZ</a:t>
              </a:r>
              <a:endParaRPr lang="en-US" sz="700" baseline="-25000" dirty="0">
                <a:latin typeface="Arial Rounded MT Bold" pitchFamily="34" charset="0"/>
                <a:ea typeface="Arial Unicode MS" pitchFamily="34" charset="-128"/>
                <a:cs typeface="Arial Unicode MS" pitchFamily="34" charset="-128"/>
              </a:endParaRPr>
            </a:p>
          </p:txBody>
        </p:sp>
      </p:grpSp>
      <p:grpSp>
        <p:nvGrpSpPr>
          <p:cNvPr id="140" name="Group 139"/>
          <p:cNvGrpSpPr/>
          <p:nvPr/>
        </p:nvGrpSpPr>
        <p:grpSpPr>
          <a:xfrm>
            <a:off x="3429000" y="1320560"/>
            <a:ext cx="2036386" cy="1621173"/>
            <a:chOff x="376307" y="1730134"/>
            <a:chExt cx="2036386" cy="1621173"/>
          </a:xfrm>
        </p:grpSpPr>
        <p:sp>
          <p:nvSpPr>
            <p:cNvPr id="141" name="Rectangle 140"/>
            <p:cNvSpPr/>
            <p:nvPr/>
          </p:nvSpPr>
          <p:spPr>
            <a:xfrm rot="1957736">
              <a:off x="1284132" y="2507974"/>
              <a:ext cx="301821" cy="141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697809" y="2797324"/>
              <a:ext cx="425868" cy="239551"/>
            </a:xfrm>
            <a:prstGeom prst="rect">
              <a:avLst/>
            </a:prstGeom>
          </p:spPr>
        </p:pic>
        <p:pic>
          <p:nvPicPr>
            <p:cNvPr id="143" name="Picture 142"/>
            <p:cNvPicPr>
              <a:picLocks noChangeAspect="1"/>
            </p:cNvPicPr>
            <p:nvPr/>
          </p:nvPicPr>
          <p:blipFill rotWithShape="1">
            <a:blip r:embed="rId9" cstate="print">
              <a:extLst>
                <a:ext uri="{28A0092B-C50C-407E-A947-70E740481C1C}">
                  <a14:useLocalDpi xmlns:a14="http://schemas.microsoft.com/office/drawing/2010/main" val="0"/>
                </a:ext>
              </a:extLst>
            </a:blip>
            <a:srcRect l="20357" t="17766" r="33255" b="11057"/>
            <a:stretch/>
          </p:blipFill>
          <p:spPr>
            <a:xfrm rot="20749701">
              <a:off x="376307" y="1730134"/>
              <a:ext cx="1560719" cy="1347029"/>
            </a:xfrm>
            <a:prstGeom prst="rect">
              <a:avLst/>
            </a:prstGeom>
          </p:spPr>
        </p:pic>
        <p:pic>
          <p:nvPicPr>
            <p:cNvPr id="144" name="Picture 1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50209" y="2761652"/>
              <a:ext cx="425868" cy="239551"/>
            </a:xfrm>
            <a:prstGeom prst="rect">
              <a:avLst/>
            </a:prstGeom>
          </p:spPr>
        </p:pic>
        <p:pic>
          <p:nvPicPr>
            <p:cNvPr id="145" name="Picture 1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972831" y="2859054"/>
              <a:ext cx="425868" cy="239551"/>
            </a:xfrm>
            <a:prstGeom prst="rect">
              <a:avLst/>
            </a:prstGeom>
          </p:spPr>
        </p:pic>
        <p:pic>
          <p:nvPicPr>
            <p:cNvPr id="146" name="Picture 1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37548" y="2866197"/>
              <a:ext cx="425868" cy="239551"/>
            </a:xfrm>
            <a:prstGeom prst="rect">
              <a:avLst/>
            </a:prstGeom>
          </p:spPr>
        </p:pic>
        <p:pic>
          <p:nvPicPr>
            <p:cNvPr id="147" name="Picture 1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989948" y="3018597"/>
              <a:ext cx="425868" cy="239551"/>
            </a:xfrm>
            <a:prstGeom prst="rect">
              <a:avLst/>
            </a:prstGeom>
          </p:spPr>
        </p:pic>
        <p:pic>
          <p:nvPicPr>
            <p:cNvPr id="148" name="Picture 1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37548" y="3018597"/>
              <a:ext cx="425868" cy="239551"/>
            </a:xfrm>
            <a:prstGeom prst="rect">
              <a:avLst/>
            </a:prstGeom>
          </p:spPr>
        </p:pic>
        <p:pic>
          <p:nvPicPr>
            <p:cNvPr id="149" name="Picture 1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2079984" y="2804286"/>
              <a:ext cx="425868" cy="239551"/>
            </a:xfrm>
            <a:prstGeom prst="rect">
              <a:avLst/>
            </a:prstGeom>
          </p:spPr>
        </p:pic>
      </p:grpSp>
      <p:grpSp>
        <p:nvGrpSpPr>
          <p:cNvPr id="57" name="Group 56"/>
          <p:cNvGrpSpPr/>
          <p:nvPr/>
        </p:nvGrpSpPr>
        <p:grpSpPr>
          <a:xfrm>
            <a:off x="2006873" y="3581401"/>
            <a:ext cx="2845143" cy="627803"/>
            <a:chOff x="482872" y="3581400"/>
            <a:chExt cx="2845143" cy="627803"/>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72" y="3634740"/>
              <a:ext cx="365760" cy="274320"/>
            </a:xfrm>
            <a:prstGeom prst="rect">
              <a:avLst/>
            </a:prstGeom>
          </p:spPr>
        </p:pic>
        <p:sp>
          <p:nvSpPr>
            <p:cNvPr id="61" name="TextBox 81"/>
            <p:cNvSpPr txBox="1">
              <a:spLocks noChangeArrowheads="1"/>
            </p:cNvSpPr>
            <p:nvPr/>
          </p:nvSpPr>
          <p:spPr bwMode="auto">
            <a:xfrm>
              <a:off x="752475" y="3581400"/>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types: </a:t>
              </a:r>
            </a:p>
          </p:txBody>
        </p:sp>
        <p:sp>
          <p:nvSpPr>
            <p:cNvPr id="62" name="TextBox 81"/>
            <p:cNvSpPr txBox="1">
              <a:spLocks noChangeArrowheads="1"/>
            </p:cNvSpPr>
            <p:nvPr/>
          </p:nvSpPr>
          <p:spPr bwMode="auto">
            <a:xfrm>
              <a:off x="1103303" y="3839871"/>
              <a:ext cx="2224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positive (</a:t>
              </a:r>
              <a:r>
                <a:rPr lang="en-US" i="1" dirty="0" err="1">
                  <a:latin typeface="Century Gothic" panose="020B0502020202020204" pitchFamily="34" charset="0"/>
                  <a:ea typeface="Arial Unicode MS" pitchFamily="34" charset="-128"/>
                  <a:cs typeface="Arial Unicode MS" pitchFamily="34" charset="-128"/>
                </a:rPr>
                <a:t>agonism</a:t>
              </a:r>
              <a:r>
                <a:rPr lang="en-US" dirty="0">
                  <a:latin typeface="Century Gothic" panose="020B0502020202020204" pitchFamily="34" charset="0"/>
                  <a:ea typeface="Arial Unicode MS" pitchFamily="34" charset="-128"/>
                  <a:cs typeface="Arial Unicode MS" pitchFamily="34" charset="-128"/>
                </a:rPr>
                <a:t>)</a:t>
              </a:r>
            </a:p>
          </p:txBody>
        </p:sp>
        <p:pic>
          <p:nvPicPr>
            <p:cNvPr id="65" name="Picture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3959836"/>
              <a:ext cx="239032" cy="179274"/>
            </a:xfrm>
            <a:prstGeom prst="rect">
              <a:avLst/>
            </a:prstGeom>
          </p:spPr>
        </p:pic>
      </p:grpSp>
      <p:grpSp>
        <p:nvGrpSpPr>
          <p:cNvPr id="74" name="Group 73"/>
          <p:cNvGrpSpPr/>
          <p:nvPr/>
        </p:nvGrpSpPr>
        <p:grpSpPr>
          <a:xfrm>
            <a:off x="2482624" y="4507468"/>
            <a:ext cx="3368638" cy="369332"/>
            <a:chOff x="958624" y="4131464"/>
            <a:chExt cx="3368638" cy="369332"/>
          </a:xfrm>
        </p:grpSpPr>
        <p:sp>
          <p:nvSpPr>
            <p:cNvPr id="75" name="TextBox 81"/>
            <p:cNvSpPr txBox="1">
              <a:spLocks noChangeArrowheads="1"/>
            </p:cNvSpPr>
            <p:nvPr/>
          </p:nvSpPr>
          <p:spPr bwMode="auto">
            <a:xfrm>
              <a:off x="1103303" y="4131464"/>
              <a:ext cx="3223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negative (</a:t>
              </a:r>
              <a:r>
                <a:rPr lang="en-US" i="1" dirty="0">
                  <a:latin typeface="Century Gothic" panose="020B0502020202020204" pitchFamily="34" charset="0"/>
                  <a:ea typeface="Arial Unicode MS" pitchFamily="34" charset="-128"/>
                  <a:cs typeface="Arial Unicode MS" pitchFamily="34" charset="-128"/>
                </a:rPr>
                <a:t>inverse </a:t>
              </a:r>
              <a:r>
                <a:rPr lang="en-US" i="1" dirty="0" err="1">
                  <a:latin typeface="Century Gothic" panose="020B0502020202020204" pitchFamily="34" charset="0"/>
                  <a:ea typeface="Arial Unicode MS" pitchFamily="34" charset="-128"/>
                  <a:cs typeface="Arial Unicode MS" pitchFamily="34" charset="-128"/>
                </a:rPr>
                <a:t>agonism</a:t>
              </a:r>
              <a:r>
                <a:rPr lang="en-US" dirty="0">
                  <a:latin typeface="Century Gothic" panose="020B0502020202020204" pitchFamily="34" charset="0"/>
                  <a:ea typeface="Arial Unicode MS" pitchFamily="34" charset="-128"/>
                  <a:cs typeface="Arial Unicode MS" pitchFamily="34" charset="-128"/>
                </a:rPr>
                <a:t>)</a:t>
              </a:r>
            </a:p>
          </p:txBody>
        </p:sp>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4242707"/>
              <a:ext cx="239032" cy="179274"/>
            </a:xfrm>
            <a:prstGeom prst="rect">
              <a:avLst/>
            </a:prstGeom>
          </p:spPr>
        </p:pic>
      </p:grpSp>
      <p:grpSp>
        <p:nvGrpSpPr>
          <p:cNvPr id="77" name="Group 76"/>
          <p:cNvGrpSpPr/>
          <p:nvPr/>
        </p:nvGrpSpPr>
        <p:grpSpPr>
          <a:xfrm>
            <a:off x="2482624" y="5193268"/>
            <a:ext cx="2661715" cy="369332"/>
            <a:chOff x="958624" y="4412454"/>
            <a:chExt cx="2661715" cy="369332"/>
          </a:xfrm>
        </p:grpSpPr>
        <p:sp>
          <p:nvSpPr>
            <p:cNvPr id="78" name="TextBox 81"/>
            <p:cNvSpPr txBox="1">
              <a:spLocks noChangeArrowheads="1"/>
            </p:cNvSpPr>
            <p:nvPr/>
          </p:nvSpPr>
          <p:spPr bwMode="auto">
            <a:xfrm>
              <a:off x="1103303" y="4412454"/>
              <a:ext cx="2517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antagonist (</a:t>
              </a:r>
              <a:r>
                <a:rPr lang="en-US" i="1" dirty="0">
                  <a:latin typeface="Century Gothic" panose="020B0502020202020204" pitchFamily="34" charset="0"/>
                  <a:ea typeface="Arial Unicode MS" pitchFamily="34" charset="-128"/>
                  <a:cs typeface="Arial Unicode MS" pitchFamily="34" charset="-128"/>
                </a:rPr>
                <a:t>blocker</a:t>
              </a:r>
              <a:r>
                <a:rPr lang="en-US" dirty="0">
                  <a:latin typeface="Century Gothic" panose="020B0502020202020204" pitchFamily="34" charset="0"/>
                  <a:ea typeface="Arial Unicode MS" pitchFamily="34" charset="-128"/>
                  <a:cs typeface="Arial Unicode MS" pitchFamily="34" charset="-128"/>
                </a:rPr>
                <a:t>) </a:t>
              </a:r>
            </a:p>
          </p:txBody>
        </p:sp>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4526078"/>
              <a:ext cx="239032" cy="179274"/>
            </a:xfrm>
            <a:prstGeom prst="rect">
              <a:avLst/>
            </a:prstGeom>
          </p:spPr>
        </p:pic>
      </p:grpSp>
      <p:grpSp>
        <p:nvGrpSpPr>
          <p:cNvPr id="80" name="Group 79"/>
          <p:cNvGrpSpPr/>
          <p:nvPr/>
        </p:nvGrpSpPr>
        <p:grpSpPr>
          <a:xfrm>
            <a:off x="2810979" y="4114800"/>
            <a:ext cx="2152889" cy="369332"/>
            <a:chOff x="1286978" y="4114800"/>
            <a:chExt cx="2152889" cy="369332"/>
          </a:xfrm>
        </p:grpSpPr>
        <p:sp>
          <p:nvSpPr>
            <p:cNvPr id="81" name="TextBox 81"/>
            <p:cNvSpPr txBox="1">
              <a:spLocks noChangeArrowheads="1"/>
            </p:cNvSpPr>
            <p:nvPr/>
          </p:nvSpPr>
          <p:spPr bwMode="auto">
            <a:xfrm>
              <a:off x="1368081" y="4114800"/>
              <a:ext cx="2071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err="1">
                  <a:latin typeface="Century Gothic" panose="020B0502020202020204" pitchFamily="34" charset="0"/>
                  <a:ea typeface="Arial Unicode MS" pitchFamily="34" charset="-128"/>
                  <a:cs typeface="Arial Unicode MS" pitchFamily="34" charset="-128"/>
                </a:rPr>
                <a:t>benzodiazapines</a:t>
              </a:r>
              <a:endParaRPr lang="en-US" dirty="0">
                <a:latin typeface="Century Gothic" panose="020B0502020202020204" pitchFamily="34" charset="0"/>
                <a:ea typeface="Arial Unicode MS" pitchFamily="34" charset="-128"/>
                <a:cs typeface="Arial Unicode MS" pitchFamily="34" charset="-128"/>
              </a:endParaRPr>
            </a:p>
          </p:txBody>
        </p:sp>
        <p:pic>
          <p:nvPicPr>
            <p:cNvPr id="82" name="Picture 8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4236195"/>
              <a:ext cx="155838" cy="116879"/>
            </a:xfrm>
            <a:prstGeom prst="rect">
              <a:avLst/>
            </a:prstGeom>
          </p:spPr>
        </p:pic>
      </p:grpSp>
      <p:grpSp>
        <p:nvGrpSpPr>
          <p:cNvPr id="83" name="Group 82"/>
          <p:cNvGrpSpPr/>
          <p:nvPr/>
        </p:nvGrpSpPr>
        <p:grpSpPr>
          <a:xfrm>
            <a:off x="2810978" y="4796502"/>
            <a:ext cx="915486" cy="369332"/>
            <a:chOff x="1286978" y="4796502"/>
            <a:chExt cx="915486" cy="369332"/>
          </a:xfrm>
        </p:grpSpPr>
        <p:sp>
          <p:nvSpPr>
            <p:cNvPr id="84" name="TextBox 81"/>
            <p:cNvSpPr txBox="1">
              <a:spLocks noChangeArrowheads="1"/>
            </p:cNvSpPr>
            <p:nvPr/>
          </p:nvSpPr>
          <p:spPr bwMode="auto">
            <a:xfrm>
              <a:off x="1362169" y="4796502"/>
              <a:ext cx="840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err="1">
                  <a:latin typeface="Century Gothic" panose="020B0502020202020204" pitchFamily="34" charset="0"/>
                  <a:ea typeface="Arial Unicode MS" pitchFamily="34" charset="-128"/>
                  <a:cs typeface="Arial Unicode MS" pitchFamily="34" charset="-128"/>
                </a:rPr>
                <a:t>bCCE</a:t>
              </a:r>
              <a:endParaRPr lang="en-US" dirty="0">
                <a:latin typeface="Century Gothic" panose="020B0502020202020204" pitchFamily="34" charset="0"/>
                <a:ea typeface="Arial Unicode MS" pitchFamily="34" charset="-128"/>
                <a:cs typeface="Arial Unicode MS" pitchFamily="34" charset="-128"/>
              </a:endParaRPr>
            </a:p>
          </p:txBody>
        </p:sp>
        <p:pic>
          <p:nvPicPr>
            <p:cNvPr id="85" name="Picture 8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4941262"/>
              <a:ext cx="155838" cy="116879"/>
            </a:xfrm>
            <a:prstGeom prst="rect">
              <a:avLst/>
            </a:prstGeom>
          </p:spPr>
        </p:pic>
      </p:grpSp>
      <p:grpSp>
        <p:nvGrpSpPr>
          <p:cNvPr id="87" name="Group 86"/>
          <p:cNvGrpSpPr/>
          <p:nvPr/>
        </p:nvGrpSpPr>
        <p:grpSpPr>
          <a:xfrm>
            <a:off x="2810979" y="5486400"/>
            <a:ext cx="1463275" cy="369332"/>
            <a:chOff x="1286978" y="5486400"/>
            <a:chExt cx="1463275" cy="369332"/>
          </a:xfrm>
        </p:grpSpPr>
        <p:sp>
          <p:nvSpPr>
            <p:cNvPr id="88" name="TextBox 81"/>
            <p:cNvSpPr txBox="1">
              <a:spLocks noChangeArrowheads="1"/>
            </p:cNvSpPr>
            <p:nvPr/>
          </p:nvSpPr>
          <p:spPr bwMode="auto">
            <a:xfrm>
              <a:off x="1366156" y="5486400"/>
              <a:ext cx="1384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Flumazenil</a:t>
              </a:r>
            </a:p>
          </p:txBody>
        </p:sp>
        <p:pic>
          <p:nvPicPr>
            <p:cNvPr id="90" name="Picture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5612626"/>
              <a:ext cx="155838" cy="116879"/>
            </a:xfrm>
            <a:prstGeom prst="rect">
              <a:avLst/>
            </a:prstGeom>
          </p:spPr>
        </p:pic>
      </p:grpSp>
      <p:sp>
        <p:nvSpPr>
          <p:cNvPr id="86" name="Oval 85"/>
          <p:cNvSpPr/>
          <p:nvPr/>
        </p:nvSpPr>
        <p:spPr>
          <a:xfrm>
            <a:off x="5878062" y="2448682"/>
            <a:ext cx="112820" cy="96760"/>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1">
            <a:extLst>
              <a:ext uri="{FF2B5EF4-FFF2-40B4-BE49-F238E27FC236}">
                <a16:creationId xmlns:a16="http://schemas.microsoft.com/office/drawing/2014/main" id="{CCC900D8-95A8-492B-BA55-29DBCB1B10F6}"/>
              </a:ext>
            </a:extLst>
          </p:cNvPr>
          <p:cNvSpPr txBox="1">
            <a:spLocks noChangeArrowheads="1"/>
          </p:cNvSpPr>
          <p:nvPr/>
        </p:nvSpPr>
        <p:spPr bwMode="auto">
          <a:xfrm>
            <a:off x="3324873" y="124112"/>
            <a:ext cx="53928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Allosteric Modulation</a:t>
            </a:r>
          </a:p>
        </p:txBody>
      </p:sp>
    </p:spTree>
    <p:extLst>
      <p:ext uri="{BB962C8B-B14F-4D97-AF65-F5344CB8AC3E}">
        <p14:creationId xmlns:p14="http://schemas.microsoft.com/office/powerpoint/2010/main" val="36986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872" y="824120"/>
            <a:ext cx="365760" cy="274320"/>
          </a:xfrm>
          <a:prstGeom prst="rect">
            <a:avLst/>
          </a:prstGeom>
        </p:spPr>
      </p:pic>
      <p:sp>
        <p:nvSpPr>
          <p:cNvPr id="10" name="TextBox 81"/>
          <p:cNvSpPr txBox="1">
            <a:spLocks noChangeArrowheads="1"/>
          </p:cNvSpPr>
          <p:nvPr/>
        </p:nvSpPr>
        <p:spPr bwMode="auto">
          <a:xfrm>
            <a:off x="3434743" y="772895"/>
            <a:ext cx="67665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i="1" dirty="0">
                <a:latin typeface="Century Gothic" panose="020B0502020202020204" pitchFamily="34" charset="0"/>
                <a:ea typeface="Arial Unicode MS" pitchFamily="34" charset="-128"/>
                <a:cs typeface="Arial Unicode MS" pitchFamily="34" charset="-128"/>
              </a:rPr>
              <a:t>modulation achieved by binding of a drug to a site distinct</a:t>
            </a:r>
          </a:p>
          <a:p>
            <a:pPr eaLnBrk="1" hangingPunct="1"/>
            <a:r>
              <a:rPr lang="en-US" i="1" dirty="0">
                <a:latin typeface="Century Gothic" panose="020B0502020202020204" pitchFamily="34" charset="0"/>
                <a:ea typeface="Arial Unicode MS" pitchFamily="34" charset="-128"/>
                <a:cs typeface="Arial Unicode MS" pitchFamily="34" charset="-128"/>
              </a:rPr>
              <a:t>from the site required for activation.</a:t>
            </a:r>
          </a:p>
        </p:txBody>
      </p:sp>
      <p:sp>
        <p:nvSpPr>
          <p:cNvPr id="11" name="TextBox 81"/>
          <p:cNvSpPr txBox="1">
            <a:spLocks noChangeArrowheads="1"/>
          </p:cNvSpPr>
          <p:nvPr/>
        </p:nvSpPr>
        <p:spPr bwMode="auto">
          <a:xfrm>
            <a:off x="2276476" y="762000"/>
            <a:ext cx="1364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definition: </a:t>
            </a:r>
          </a:p>
        </p:txBody>
      </p:sp>
      <p:sp>
        <p:nvSpPr>
          <p:cNvPr id="12" name="TextBox 81"/>
          <p:cNvSpPr txBox="1">
            <a:spLocks noChangeArrowheads="1"/>
          </p:cNvSpPr>
          <p:nvPr/>
        </p:nvSpPr>
        <p:spPr bwMode="auto">
          <a:xfrm>
            <a:off x="7556750" y="1325405"/>
            <a:ext cx="19111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 Rudolph &amp; </a:t>
            </a:r>
            <a:r>
              <a:rPr lang="en-US" sz="1000" dirty="0" err="1">
                <a:latin typeface="Arial Rounded MT Bold" pitchFamily="34" charset="0"/>
                <a:ea typeface="Arial Unicode MS" pitchFamily="34" charset="-128"/>
                <a:cs typeface="Arial Unicode MS" pitchFamily="34" charset="-128"/>
              </a:rPr>
              <a:t>Knoflach</a:t>
            </a:r>
            <a:r>
              <a:rPr lang="en-US" sz="1000" dirty="0">
                <a:latin typeface="Arial Rounded MT Bold" pitchFamily="34" charset="0"/>
                <a:ea typeface="Arial Unicode MS" pitchFamily="34" charset="-128"/>
                <a:cs typeface="Arial Unicode MS" pitchFamily="34" charset="-128"/>
              </a:rPr>
              <a:t>, 2011 </a:t>
            </a:r>
          </a:p>
        </p:txBody>
      </p:sp>
      <p:pic>
        <p:nvPicPr>
          <p:cNvPr id="52" name="Picture 41" descr="D:\kuloth\2011\July\21-07-2011\NRD_aop\images\nrd3502-f3.jpg"/>
          <p:cNvPicPr>
            <a:picLocks noChangeAspect="1" noChangeArrowheads="1"/>
          </p:cNvPicPr>
          <p:nvPr/>
        </p:nvPicPr>
        <p:blipFill rotWithShape="1">
          <a:blip r:embed="rId4">
            <a:extLst>
              <a:ext uri="{28A0092B-C50C-407E-A947-70E740481C1C}">
                <a14:useLocalDpi xmlns:a14="http://schemas.microsoft.com/office/drawing/2010/main" val="0"/>
              </a:ext>
            </a:extLst>
          </a:blip>
          <a:srcRect l="10601" t="4210" b="60319"/>
          <a:stretch/>
        </p:blipFill>
        <p:spPr bwMode="auto">
          <a:xfrm>
            <a:off x="7205664" y="3848101"/>
            <a:ext cx="2873809" cy="14573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7274496" y="3673199"/>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grpSp>
        <p:nvGrpSpPr>
          <p:cNvPr id="63" name="Group 62"/>
          <p:cNvGrpSpPr/>
          <p:nvPr/>
        </p:nvGrpSpPr>
        <p:grpSpPr>
          <a:xfrm>
            <a:off x="7886398" y="3558899"/>
            <a:ext cx="819455" cy="360521"/>
            <a:chOff x="6096000" y="3678079"/>
            <a:chExt cx="819455" cy="360521"/>
          </a:xfrm>
        </p:grpSpPr>
        <p:sp>
          <p:nvSpPr>
            <p:cNvPr id="54" name="TextBox 53"/>
            <p:cNvSpPr txBox="1"/>
            <p:nvPr/>
          </p:nvSpPr>
          <p:spPr bwMode="auto">
            <a:xfrm>
              <a:off x="6223438" y="3678079"/>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sp>
          <p:nvSpPr>
            <p:cNvPr id="55" name="TextBox 54"/>
            <p:cNvSpPr txBox="1"/>
            <p:nvPr/>
          </p:nvSpPr>
          <p:spPr bwMode="auto">
            <a:xfrm>
              <a:off x="6096000" y="3792379"/>
              <a:ext cx="8194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 </a:t>
              </a:r>
              <a:r>
                <a:rPr lang="en-US" sz="1000" dirty="0" err="1">
                  <a:latin typeface="Arial Rounded MT Bold" pitchFamily="34" charset="0"/>
                  <a:ea typeface="Arial Unicode MS" pitchFamily="34" charset="-128"/>
                  <a:cs typeface="Arial Unicode MS" pitchFamily="34" charset="-128"/>
                </a:rPr>
                <a:t>pos</a:t>
              </a:r>
              <a:r>
                <a:rPr lang="en-US" sz="1000" dirty="0">
                  <a:latin typeface="Arial Rounded MT Bold" pitchFamily="34" charset="0"/>
                  <a:ea typeface="Arial Unicode MS" pitchFamily="34" charset="-128"/>
                  <a:cs typeface="Arial Unicode MS" pitchFamily="34" charset="-128"/>
                </a:rPr>
                <a:t> mod</a:t>
              </a:r>
            </a:p>
          </p:txBody>
        </p:sp>
      </p:grpSp>
      <p:grpSp>
        <p:nvGrpSpPr>
          <p:cNvPr id="64" name="Group 63"/>
          <p:cNvGrpSpPr/>
          <p:nvPr/>
        </p:nvGrpSpPr>
        <p:grpSpPr>
          <a:xfrm>
            <a:off x="8621385" y="3558899"/>
            <a:ext cx="822661" cy="360521"/>
            <a:chOff x="6800545" y="3657600"/>
            <a:chExt cx="822661" cy="360521"/>
          </a:xfrm>
        </p:grpSpPr>
        <p:sp>
          <p:nvSpPr>
            <p:cNvPr id="58" name="TextBox 57"/>
            <p:cNvSpPr txBox="1"/>
            <p:nvPr/>
          </p:nvSpPr>
          <p:spPr bwMode="auto">
            <a:xfrm>
              <a:off x="6929586" y="3657600"/>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sp>
          <p:nvSpPr>
            <p:cNvPr id="59" name="TextBox 58"/>
            <p:cNvSpPr txBox="1"/>
            <p:nvPr/>
          </p:nvSpPr>
          <p:spPr bwMode="auto">
            <a:xfrm>
              <a:off x="6800545" y="3771900"/>
              <a:ext cx="8226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 </a:t>
              </a:r>
              <a:r>
                <a:rPr lang="en-US" sz="1000" dirty="0" err="1">
                  <a:latin typeface="Arial Rounded MT Bold" pitchFamily="34" charset="0"/>
                  <a:ea typeface="Arial Unicode MS" pitchFamily="34" charset="-128"/>
                  <a:cs typeface="Arial Unicode MS" pitchFamily="34" charset="-128"/>
                </a:rPr>
                <a:t>neg</a:t>
              </a:r>
              <a:r>
                <a:rPr lang="en-US" sz="1000" dirty="0">
                  <a:latin typeface="Arial Rounded MT Bold" pitchFamily="34" charset="0"/>
                  <a:ea typeface="Arial Unicode MS" pitchFamily="34" charset="-128"/>
                  <a:cs typeface="Arial Unicode MS" pitchFamily="34" charset="-128"/>
                </a:rPr>
                <a:t> mod</a:t>
              </a:r>
            </a:p>
          </p:txBody>
        </p:sp>
      </p:grpSp>
      <p:grpSp>
        <p:nvGrpSpPr>
          <p:cNvPr id="65" name="Group 64"/>
          <p:cNvGrpSpPr/>
          <p:nvPr/>
        </p:nvGrpSpPr>
        <p:grpSpPr>
          <a:xfrm>
            <a:off x="9400940" y="3558899"/>
            <a:ext cx="647934" cy="360521"/>
            <a:chOff x="7636740" y="3581400"/>
            <a:chExt cx="647934" cy="360521"/>
          </a:xfrm>
        </p:grpSpPr>
        <p:sp>
          <p:nvSpPr>
            <p:cNvPr id="61" name="TextBox 60"/>
            <p:cNvSpPr txBox="1"/>
            <p:nvPr/>
          </p:nvSpPr>
          <p:spPr bwMode="auto">
            <a:xfrm>
              <a:off x="7678418" y="3581400"/>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GABA</a:t>
              </a:r>
            </a:p>
          </p:txBody>
        </p:sp>
        <p:sp>
          <p:nvSpPr>
            <p:cNvPr id="62" name="TextBox 61"/>
            <p:cNvSpPr txBox="1"/>
            <p:nvPr/>
          </p:nvSpPr>
          <p:spPr bwMode="auto">
            <a:xfrm>
              <a:off x="7636740" y="3695700"/>
              <a:ext cx="6479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 </a:t>
              </a:r>
              <a:r>
                <a:rPr lang="en-US" sz="1000" dirty="0" err="1">
                  <a:latin typeface="Arial Rounded MT Bold" pitchFamily="34" charset="0"/>
                  <a:ea typeface="Arial Unicode MS" pitchFamily="34" charset="-128"/>
                  <a:cs typeface="Arial Unicode MS" pitchFamily="34" charset="-128"/>
                </a:rPr>
                <a:t>antag</a:t>
              </a:r>
              <a:endParaRPr lang="en-US" sz="1000" dirty="0">
                <a:latin typeface="Arial Rounded MT Bold" pitchFamily="34" charset="0"/>
                <a:ea typeface="Arial Unicode MS" pitchFamily="34" charset="-128"/>
                <a:cs typeface="Arial Unicode MS" pitchFamily="34" charset="-128"/>
              </a:endParaRPr>
            </a:p>
          </p:txBody>
        </p:sp>
      </p:grpSp>
      <p:grpSp>
        <p:nvGrpSpPr>
          <p:cNvPr id="69" name="Group 68"/>
          <p:cNvGrpSpPr/>
          <p:nvPr/>
        </p:nvGrpSpPr>
        <p:grpSpPr>
          <a:xfrm>
            <a:off x="6611780" y="3996242"/>
            <a:ext cx="398620" cy="1228221"/>
            <a:chOff x="5181600" y="4343401"/>
            <a:chExt cx="398620" cy="1228221"/>
          </a:xfrm>
        </p:grpSpPr>
        <p:sp>
          <p:nvSpPr>
            <p:cNvPr id="66" name="TextBox 65"/>
            <p:cNvSpPr txBox="1"/>
            <p:nvPr/>
          </p:nvSpPr>
          <p:spPr bwMode="auto">
            <a:xfrm rot="16200000">
              <a:off x="4713042" y="4834401"/>
              <a:ext cx="11833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Relative GABA-</a:t>
              </a:r>
            </a:p>
          </p:txBody>
        </p:sp>
        <p:sp>
          <p:nvSpPr>
            <p:cNvPr id="67" name="TextBox 66"/>
            <p:cNvSpPr txBox="1"/>
            <p:nvPr/>
          </p:nvSpPr>
          <p:spPr bwMode="auto">
            <a:xfrm rot="16200000">
              <a:off x="4842999" y="4834401"/>
              <a:ext cx="12282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induced current</a:t>
              </a:r>
            </a:p>
          </p:txBody>
        </p:sp>
      </p:grpSp>
      <p:sp>
        <p:nvSpPr>
          <p:cNvPr id="68" name="TextBox 67"/>
          <p:cNvSpPr txBox="1"/>
          <p:nvPr/>
        </p:nvSpPr>
        <p:spPr bwMode="auto">
          <a:xfrm>
            <a:off x="6912755" y="5105404"/>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2.0</a:t>
            </a:r>
          </a:p>
        </p:txBody>
      </p:sp>
      <p:sp>
        <p:nvSpPr>
          <p:cNvPr id="70" name="TextBox 69"/>
          <p:cNvSpPr txBox="1"/>
          <p:nvPr/>
        </p:nvSpPr>
        <p:spPr bwMode="auto">
          <a:xfrm>
            <a:off x="7029775" y="3890967"/>
            <a:ext cx="2616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0</a:t>
            </a:r>
          </a:p>
        </p:txBody>
      </p:sp>
      <p:sp>
        <p:nvSpPr>
          <p:cNvPr id="71" name="TextBox 70"/>
          <p:cNvSpPr txBox="1"/>
          <p:nvPr/>
        </p:nvSpPr>
        <p:spPr bwMode="auto">
          <a:xfrm>
            <a:off x="6912755" y="4210048"/>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0.5</a:t>
            </a:r>
          </a:p>
        </p:txBody>
      </p:sp>
      <p:sp>
        <p:nvSpPr>
          <p:cNvPr id="72" name="TextBox 71"/>
          <p:cNvSpPr txBox="1"/>
          <p:nvPr/>
        </p:nvSpPr>
        <p:spPr bwMode="auto">
          <a:xfrm>
            <a:off x="6912755" y="4511516"/>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Arial Rounded MT Bold" pitchFamily="34" charset="0"/>
                <a:ea typeface="Arial Unicode MS" pitchFamily="34" charset="-128"/>
                <a:cs typeface="Arial Unicode MS" pitchFamily="34" charset="-128"/>
              </a:rPr>
              <a:t>1.0</a:t>
            </a:r>
          </a:p>
        </p:txBody>
      </p:sp>
      <p:sp>
        <p:nvSpPr>
          <p:cNvPr id="73" name="TextBox 81"/>
          <p:cNvSpPr txBox="1">
            <a:spLocks noChangeArrowheads="1"/>
          </p:cNvSpPr>
          <p:nvPr/>
        </p:nvSpPr>
        <p:spPr bwMode="auto">
          <a:xfrm>
            <a:off x="8642600" y="5280026"/>
            <a:ext cx="19111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 Rudolph &amp; </a:t>
            </a:r>
            <a:r>
              <a:rPr lang="en-US" sz="1000" dirty="0" err="1">
                <a:latin typeface="Arial Rounded MT Bold" pitchFamily="34" charset="0"/>
                <a:ea typeface="Arial Unicode MS" pitchFamily="34" charset="-128"/>
                <a:cs typeface="Arial Unicode MS" pitchFamily="34" charset="-128"/>
              </a:rPr>
              <a:t>Knoflach</a:t>
            </a:r>
            <a:r>
              <a:rPr lang="en-US" sz="1000" dirty="0">
                <a:latin typeface="Arial Rounded MT Bold" pitchFamily="34" charset="0"/>
                <a:ea typeface="Arial Unicode MS" pitchFamily="34" charset="-128"/>
                <a:cs typeface="Arial Unicode MS" pitchFamily="34" charset="-128"/>
              </a:rPr>
              <a:t>, 2011 </a:t>
            </a:r>
          </a:p>
        </p:txBody>
      </p:sp>
      <p:grpSp>
        <p:nvGrpSpPr>
          <p:cNvPr id="147" name="Group 146"/>
          <p:cNvGrpSpPr/>
          <p:nvPr/>
        </p:nvGrpSpPr>
        <p:grpSpPr>
          <a:xfrm>
            <a:off x="4169137" y="1426444"/>
            <a:ext cx="3303156" cy="2002557"/>
            <a:chOff x="-2196335" y="1137210"/>
            <a:chExt cx="3303156" cy="2002557"/>
          </a:xfrm>
        </p:grpSpPr>
        <p:grpSp>
          <p:nvGrpSpPr>
            <p:cNvPr id="148" name="Group 147"/>
            <p:cNvGrpSpPr/>
            <p:nvPr/>
          </p:nvGrpSpPr>
          <p:grpSpPr>
            <a:xfrm>
              <a:off x="-2196335" y="1137210"/>
              <a:ext cx="3303156" cy="2002557"/>
              <a:chOff x="-1722971" y="1700044"/>
              <a:chExt cx="2260854" cy="1391464"/>
            </a:xfrm>
          </p:grpSpPr>
          <p:pic>
            <p:nvPicPr>
              <p:cNvPr id="152" name="Picture 151"/>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1722971" y="1700044"/>
                <a:ext cx="2260854" cy="1391464"/>
              </a:xfrm>
              <a:prstGeom prst="rect">
                <a:avLst/>
              </a:prstGeom>
            </p:spPr>
          </p:pic>
          <p:sp>
            <p:nvSpPr>
              <p:cNvPr id="153" name="TextBox 152"/>
              <p:cNvSpPr txBox="1"/>
              <p:nvPr/>
            </p:nvSpPr>
            <p:spPr bwMode="auto">
              <a:xfrm>
                <a:off x="-744996" y="2320803"/>
                <a:ext cx="17028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a</a:t>
                </a:r>
              </a:p>
            </p:txBody>
          </p:sp>
          <p:sp>
            <p:nvSpPr>
              <p:cNvPr id="154" name="TextBox 153"/>
              <p:cNvSpPr txBox="1"/>
              <p:nvPr/>
            </p:nvSpPr>
            <p:spPr bwMode="auto">
              <a:xfrm>
                <a:off x="-523364" y="2477758"/>
                <a:ext cx="17028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a</a:t>
                </a:r>
              </a:p>
            </p:txBody>
          </p:sp>
          <p:sp>
            <p:nvSpPr>
              <p:cNvPr id="155" name="TextBox 154"/>
              <p:cNvSpPr txBox="1"/>
              <p:nvPr/>
            </p:nvSpPr>
            <p:spPr bwMode="auto">
              <a:xfrm>
                <a:off x="-681797" y="2488204"/>
                <a:ext cx="164797"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b</a:t>
                </a:r>
              </a:p>
            </p:txBody>
          </p:sp>
          <p:sp>
            <p:nvSpPr>
              <p:cNvPr id="156" name="TextBox 155"/>
              <p:cNvSpPr txBox="1"/>
              <p:nvPr/>
            </p:nvSpPr>
            <p:spPr bwMode="auto">
              <a:xfrm>
                <a:off x="-455263" y="2330219"/>
                <a:ext cx="164797"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solidFill>
                      <a:schemeClr val="bg1"/>
                    </a:solidFill>
                    <a:latin typeface="Symbol" pitchFamily="18" charset="2"/>
                    <a:ea typeface="Arial Unicode MS" pitchFamily="34" charset="-128"/>
                    <a:cs typeface="Arial Unicode MS" pitchFamily="34" charset="-128"/>
                  </a:rPr>
                  <a:t>b</a:t>
                </a:r>
              </a:p>
            </p:txBody>
          </p:sp>
          <p:sp>
            <p:nvSpPr>
              <p:cNvPr id="157" name="TextBox 156"/>
              <p:cNvSpPr txBox="1"/>
              <p:nvPr/>
            </p:nvSpPr>
            <p:spPr bwMode="auto">
              <a:xfrm>
                <a:off x="-589244" y="2211405"/>
                <a:ext cx="154922" cy="1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800" b="1" dirty="0">
                    <a:latin typeface="Symbol" pitchFamily="18" charset="2"/>
                    <a:ea typeface="Arial Unicode MS" pitchFamily="34" charset="-128"/>
                    <a:cs typeface="Arial Unicode MS" pitchFamily="34" charset="-128"/>
                  </a:rPr>
                  <a:t>g</a:t>
                </a:r>
              </a:p>
            </p:txBody>
          </p:sp>
          <p:sp>
            <p:nvSpPr>
              <p:cNvPr id="158" name="Rectangle 157"/>
              <p:cNvSpPr/>
              <p:nvPr/>
            </p:nvSpPr>
            <p:spPr>
              <a:xfrm>
                <a:off x="-1241620" y="1911581"/>
                <a:ext cx="1429922" cy="46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9" name="Rectangle 158"/>
              <p:cNvSpPr/>
              <p:nvPr/>
            </p:nvSpPr>
            <p:spPr>
              <a:xfrm>
                <a:off x="-1239004" y="2927354"/>
                <a:ext cx="1429922" cy="69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Rectangle 159"/>
              <p:cNvSpPr/>
              <p:nvPr/>
            </p:nvSpPr>
            <p:spPr>
              <a:xfrm rot="5400000">
                <a:off x="-1727377" y="2423202"/>
                <a:ext cx="1026282" cy="43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Rectangle 160"/>
              <p:cNvSpPr/>
              <p:nvPr/>
            </p:nvSpPr>
            <p:spPr>
              <a:xfrm rot="5400000">
                <a:off x="-320721" y="2413530"/>
                <a:ext cx="1026282" cy="63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62" name="Picture 6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48815" y="2427604"/>
                <a:ext cx="346267" cy="25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9" name="Picture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788323"/>
              <a:ext cx="475785" cy="363982"/>
            </a:xfrm>
            <a:prstGeom prst="rect">
              <a:avLst/>
            </a:prstGeom>
          </p:spPr>
        </p:pic>
        <p:sp>
          <p:nvSpPr>
            <p:cNvPr id="150" name="TextBox 149"/>
            <p:cNvSpPr txBox="1">
              <a:spLocks noChangeArrowheads="1"/>
            </p:cNvSpPr>
            <p:nvPr/>
          </p:nvSpPr>
          <p:spPr bwMode="auto">
            <a:xfrm>
              <a:off x="-316975" y="2261238"/>
              <a:ext cx="4475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dirty="0">
                  <a:latin typeface="Arial Rounded MT Bold" pitchFamily="34" charset="0"/>
                  <a:ea typeface="Arial Unicode MS" pitchFamily="34" charset="-128"/>
                  <a:cs typeface="Arial Unicode MS" pitchFamily="34" charset="-128"/>
                </a:rPr>
                <a:t>GABA</a:t>
              </a:r>
              <a:endParaRPr lang="en-US" sz="700" baseline="-25000" dirty="0">
                <a:latin typeface="Arial Rounded MT Bold" pitchFamily="34" charset="0"/>
                <a:ea typeface="Arial Unicode MS" pitchFamily="34" charset="-128"/>
                <a:cs typeface="Arial Unicode MS" pitchFamily="34" charset="-128"/>
              </a:endParaRPr>
            </a:p>
          </p:txBody>
        </p:sp>
        <p:sp>
          <p:nvSpPr>
            <p:cNvPr id="151" name="TextBox 150"/>
            <p:cNvSpPr txBox="1">
              <a:spLocks noChangeArrowheads="1"/>
            </p:cNvSpPr>
            <p:nvPr/>
          </p:nvSpPr>
          <p:spPr bwMode="auto">
            <a:xfrm>
              <a:off x="-790578" y="1876422"/>
              <a:ext cx="3722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dirty="0">
                  <a:latin typeface="Arial Rounded MT Bold" pitchFamily="34" charset="0"/>
                  <a:ea typeface="Arial Unicode MS" pitchFamily="34" charset="-128"/>
                  <a:cs typeface="Arial Unicode MS" pitchFamily="34" charset="-128"/>
                </a:rPr>
                <a:t>BDZ</a:t>
              </a:r>
              <a:endParaRPr lang="en-US" sz="700" baseline="-25000" dirty="0">
                <a:latin typeface="Arial Rounded MT Bold" pitchFamily="34" charset="0"/>
                <a:ea typeface="Arial Unicode MS" pitchFamily="34" charset="-128"/>
                <a:cs typeface="Arial Unicode MS" pitchFamily="34" charset="-128"/>
              </a:endParaRPr>
            </a:p>
          </p:txBody>
        </p:sp>
      </p:grpSp>
      <p:grpSp>
        <p:nvGrpSpPr>
          <p:cNvPr id="163" name="Group 162"/>
          <p:cNvGrpSpPr/>
          <p:nvPr/>
        </p:nvGrpSpPr>
        <p:grpSpPr>
          <a:xfrm>
            <a:off x="3429000" y="1320560"/>
            <a:ext cx="2036386" cy="1621173"/>
            <a:chOff x="376307" y="1730134"/>
            <a:chExt cx="2036386" cy="1621173"/>
          </a:xfrm>
        </p:grpSpPr>
        <p:sp>
          <p:nvSpPr>
            <p:cNvPr id="164" name="Rectangle 163"/>
            <p:cNvSpPr/>
            <p:nvPr/>
          </p:nvSpPr>
          <p:spPr>
            <a:xfrm rot="1957736">
              <a:off x="1284132" y="2507974"/>
              <a:ext cx="301821" cy="141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5" name="Picture 1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697809" y="2797324"/>
              <a:ext cx="425868" cy="239551"/>
            </a:xfrm>
            <a:prstGeom prst="rect">
              <a:avLst/>
            </a:prstGeom>
          </p:spPr>
        </p:pic>
        <p:pic>
          <p:nvPicPr>
            <p:cNvPr id="166" name="Picture 165"/>
            <p:cNvPicPr>
              <a:picLocks noChangeAspect="1"/>
            </p:cNvPicPr>
            <p:nvPr/>
          </p:nvPicPr>
          <p:blipFill rotWithShape="1">
            <a:blip r:embed="rId9" cstate="print">
              <a:extLst>
                <a:ext uri="{28A0092B-C50C-407E-A947-70E740481C1C}">
                  <a14:useLocalDpi xmlns:a14="http://schemas.microsoft.com/office/drawing/2010/main" val="0"/>
                </a:ext>
              </a:extLst>
            </a:blip>
            <a:srcRect l="20357" t="17766" r="33255" b="11057"/>
            <a:stretch/>
          </p:blipFill>
          <p:spPr>
            <a:xfrm rot="20749701">
              <a:off x="376307" y="1730134"/>
              <a:ext cx="1560719" cy="1347029"/>
            </a:xfrm>
            <a:prstGeom prst="rect">
              <a:avLst/>
            </a:prstGeom>
          </p:spPr>
        </p:pic>
        <p:pic>
          <p:nvPicPr>
            <p:cNvPr id="167" name="Picture 1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50209" y="2761652"/>
              <a:ext cx="425868" cy="239551"/>
            </a:xfrm>
            <a:prstGeom prst="rect">
              <a:avLst/>
            </a:prstGeom>
          </p:spPr>
        </p:pic>
        <p:pic>
          <p:nvPicPr>
            <p:cNvPr id="168" name="Picture 1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972831" y="2859054"/>
              <a:ext cx="425868" cy="239551"/>
            </a:xfrm>
            <a:prstGeom prst="rect">
              <a:avLst/>
            </a:prstGeom>
          </p:spPr>
        </p:pic>
        <p:pic>
          <p:nvPicPr>
            <p:cNvPr id="169" name="Picture 1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37548" y="2866197"/>
              <a:ext cx="425868" cy="239551"/>
            </a:xfrm>
            <a:prstGeom prst="rect">
              <a:avLst/>
            </a:prstGeom>
          </p:spPr>
        </p:pic>
        <p:pic>
          <p:nvPicPr>
            <p:cNvPr id="170" name="Picture 1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989948" y="3018597"/>
              <a:ext cx="425868" cy="239551"/>
            </a:xfrm>
            <a:prstGeom prst="rect">
              <a:avLst/>
            </a:prstGeom>
          </p:spPr>
        </p:pic>
        <p:pic>
          <p:nvPicPr>
            <p:cNvPr id="171" name="Picture 1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1837548" y="3018597"/>
              <a:ext cx="425868" cy="239551"/>
            </a:xfrm>
            <a:prstGeom prst="rect">
              <a:avLst/>
            </a:prstGeom>
          </p:spPr>
        </p:pic>
        <p:pic>
          <p:nvPicPr>
            <p:cNvPr id="172" name="Picture 1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47284" flipH="1">
              <a:off x="2079984" y="2804286"/>
              <a:ext cx="425868" cy="239551"/>
            </a:xfrm>
            <a:prstGeom prst="rect">
              <a:avLst/>
            </a:prstGeom>
          </p:spPr>
        </p:pic>
      </p:grpSp>
      <p:grpSp>
        <p:nvGrpSpPr>
          <p:cNvPr id="79" name="Group 78"/>
          <p:cNvGrpSpPr/>
          <p:nvPr/>
        </p:nvGrpSpPr>
        <p:grpSpPr>
          <a:xfrm>
            <a:off x="2006873" y="3581401"/>
            <a:ext cx="2845143" cy="627803"/>
            <a:chOff x="482872" y="3581400"/>
            <a:chExt cx="2845143" cy="627803"/>
          </a:xfrm>
        </p:grpSpPr>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72" y="3634740"/>
              <a:ext cx="365760" cy="274320"/>
            </a:xfrm>
            <a:prstGeom prst="rect">
              <a:avLst/>
            </a:prstGeom>
          </p:spPr>
        </p:pic>
        <p:sp>
          <p:nvSpPr>
            <p:cNvPr id="81" name="TextBox 81"/>
            <p:cNvSpPr txBox="1">
              <a:spLocks noChangeArrowheads="1"/>
            </p:cNvSpPr>
            <p:nvPr/>
          </p:nvSpPr>
          <p:spPr bwMode="auto">
            <a:xfrm>
              <a:off x="752475" y="3581400"/>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types: </a:t>
              </a:r>
            </a:p>
          </p:txBody>
        </p:sp>
        <p:sp>
          <p:nvSpPr>
            <p:cNvPr id="82" name="TextBox 81"/>
            <p:cNvSpPr txBox="1">
              <a:spLocks noChangeArrowheads="1"/>
            </p:cNvSpPr>
            <p:nvPr/>
          </p:nvSpPr>
          <p:spPr bwMode="auto">
            <a:xfrm>
              <a:off x="1103303" y="3839871"/>
              <a:ext cx="2224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positive (</a:t>
              </a:r>
              <a:r>
                <a:rPr lang="en-US" i="1" dirty="0" err="1">
                  <a:latin typeface="Century Gothic" panose="020B0502020202020204" pitchFamily="34" charset="0"/>
                  <a:ea typeface="Arial Unicode MS" pitchFamily="34" charset="-128"/>
                  <a:cs typeface="Arial Unicode MS" pitchFamily="34" charset="-128"/>
                </a:rPr>
                <a:t>agonism</a:t>
              </a:r>
              <a:r>
                <a:rPr lang="en-US" dirty="0">
                  <a:latin typeface="Century Gothic" panose="020B0502020202020204" pitchFamily="34" charset="0"/>
                  <a:ea typeface="Arial Unicode MS" pitchFamily="34" charset="-128"/>
                  <a:cs typeface="Arial Unicode MS" pitchFamily="34" charset="-128"/>
                </a:rPr>
                <a:t>)</a:t>
              </a:r>
            </a:p>
          </p:txBody>
        </p:sp>
        <p:pic>
          <p:nvPicPr>
            <p:cNvPr id="83" name="Picture 8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3959836"/>
              <a:ext cx="239032" cy="179274"/>
            </a:xfrm>
            <a:prstGeom prst="rect">
              <a:avLst/>
            </a:prstGeom>
          </p:spPr>
        </p:pic>
      </p:grpSp>
      <p:grpSp>
        <p:nvGrpSpPr>
          <p:cNvPr id="84" name="Group 83"/>
          <p:cNvGrpSpPr/>
          <p:nvPr/>
        </p:nvGrpSpPr>
        <p:grpSpPr>
          <a:xfrm>
            <a:off x="2482624" y="4507468"/>
            <a:ext cx="3368638" cy="369332"/>
            <a:chOff x="958624" y="4131464"/>
            <a:chExt cx="3368638" cy="369332"/>
          </a:xfrm>
        </p:grpSpPr>
        <p:sp>
          <p:nvSpPr>
            <p:cNvPr id="85" name="TextBox 81"/>
            <p:cNvSpPr txBox="1">
              <a:spLocks noChangeArrowheads="1"/>
            </p:cNvSpPr>
            <p:nvPr/>
          </p:nvSpPr>
          <p:spPr bwMode="auto">
            <a:xfrm>
              <a:off x="1103303" y="4131464"/>
              <a:ext cx="3223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negative (</a:t>
              </a:r>
              <a:r>
                <a:rPr lang="en-US" i="1" dirty="0">
                  <a:latin typeface="Century Gothic" panose="020B0502020202020204" pitchFamily="34" charset="0"/>
                  <a:ea typeface="Arial Unicode MS" pitchFamily="34" charset="-128"/>
                  <a:cs typeface="Arial Unicode MS" pitchFamily="34" charset="-128"/>
                </a:rPr>
                <a:t>inverse </a:t>
              </a:r>
              <a:r>
                <a:rPr lang="en-US" i="1" dirty="0" err="1">
                  <a:latin typeface="Century Gothic" panose="020B0502020202020204" pitchFamily="34" charset="0"/>
                  <a:ea typeface="Arial Unicode MS" pitchFamily="34" charset="-128"/>
                  <a:cs typeface="Arial Unicode MS" pitchFamily="34" charset="-128"/>
                </a:rPr>
                <a:t>agonism</a:t>
              </a:r>
              <a:r>
                <a:rPr lang="en-US" dirty="0">
                  <a:latin typeface="Century Gothic" panose="020B0502020202020204" pitchFamily="34" charset="0"/>
                  <a:ea typeface="Arial Unicode MS" pitchFamily="34" charset="-128"/>
                  <a:cs typeface="Arial Unicode MS" pitchFamily="34" charset="-128"/>
                </a:rPr>
                <a:t>)</a:t>
              </a:r>
            </a:p>
          </p:txBody>
        </p:sp>
        <p:pic>
          <p:nvPicPr>
            <p:cNvPr id="87" name="Picture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4242707"/>
              <a:ext cx="239032" cy="179274"/>
            </a:xfrm>
            <a:prstGeom prst="rect">
              <a:avLst/>
            </a:prstGeom>
          </p:spPr>
        </p:pic>
      </p:grpSp>
      <p:grpSp>
        <p:nvGrpSpPr>
          <p:cNvPr id="88" name="Group 87"/>
          <p:cNvGrpSpPr/>
          <p:nvPr/>
        </p:nvGrpSpPr>
        <p:grpSpPr>
          <a:xfrm>
            <a:off x="2482624" y="5193268"/>
            <a:ext cx="2661715" cy="369332"/>
            <a:chOff x="958624" y="4412454"/>
            <a:chExt cx="2661715" cy="369332"/>
          </a:xfrm>
        </p:grpSpPr>
        <p:sp>
          <p:nvSpPr>
            <p:cNvPr id="90" name="TextBox 81"/>
            <p:cNvSpPr txBox="1">
              <a:spLocks noChangeArrowheads="1"/>
            </p:cNvSpPr>
            <p:nvPr/>
          </p:nvSpPr>
          <p:spPr bwMode="auto">
            <a:xfrm>
              <a:off x="1103303" y="4412454"/>
              <a:ext cx="2517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antagonist (</a:t>
              </a:r>
              <a:r>
                <a:rPr lang="en-US" i="1" dirty="0">
                  <a:latin typeface="Century Gothic" panose="020B0502020202020204" pitchFamily="34" charset="0"/>
                  <a:ea typeface="Arial Unicode MS" pitchFamily="34" charset="-128"/>
                  <a:cs typeface="Arial Unicode MS" pitchFamily="34" charset="-128"/>
                </a:rPr>
                <a:t>blocker</a:t>
              </a:r>
              <a:r>
                <a:rPr lang="en-US" dirty="0">
                  <a:latin typeface="Century Gothic" panose="020B0502020202020204" pitchFamily="34" charset="0"/>
                  <a:ea typeface="Arial Unicode MS" pitchFamily="34" charset="-128"/>
                  <a:cs typeface="Arial Unicode MS" pitchFamily="34" charset="-128"/>
                </a:rPr>
                <a:t>) </a:t>
              </a:r>
            </a:p>
          </p:txBody>
        </p:sp>
        <p:pic>
          <p:nvPicPr>
            <p:cNvPr id="91" name="Picture 9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624" y="4526078"/>
              <a:ext cx="239032" cy="179274"/>
            </a:xfrm>
            <a:prstGeom prst="rect">
              <a:avLst/>
            </a:prstGeom>
          </p:spPr>
        </p:pic>
      </p:grpSp>
      <p:grpSp>
        <p:nvGrpSpPr>
          <p:cNvPr id="93" name="Group 92"/>
          <p:cNvGrpSpPr/>
          <p:nvPr/>
        </p:nvGrpSpPr>
        <p:grpSpPr>
          <a:xfrm>
            <a:off x="2810979" y="4114800"/>
            <a:ext cx="2152889" cy="369332"/>
            <a:chOff x="1286978" y="4114800"/>
            <a:chExt cx="2152889" cy="369332"/>
          </a:xfrm>
        </p:grpSpPr>
        <p:sp>
          <p:nvSpPr>
            <p:cNvPr id="94" name="TextBox 81"/>
            <p:cNvSpPr txBox="1">
              <a:spLocks noChangeArrowheads="1"/>
            </p:cNvSpPr>
            <p:nvPr/>
          </p:nvSpPr>
          <p:spPr bwMode="auto">
            <a:xfrm>
              <a:off x="1368081" y="4114800"/>
              <a:ext cx="2071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err="1">
                  <a:latin typeface="Century Gothic" panose="020B0502020202020204" pitchFamily="34" charset="0"/>
                  <a:ea typeface="Arial Unicode MS" pitchFamily="34" charset="-128"/>
                  <a:cs typeface="Arial Unicode MS" pitchFamily="34" charset="-128"/>
                </a:rPr>
                <a:t>benzodiazapines</a:t>
              </a:r>
              <a:endParaRPr lang="en-US" dirty="0">
                <a:latin typeface="Century Gothic" panose="020B0502020202020204" pitchFamily="34" charset="0"/>
                <a:ea typeface="Arial Unicode MS" pitchFamily="34" charset="-128"/>
                <a:cs typeface="Arial Unicode MS" pitchFamily="34" charset="-128"/>
              </a:endParaRPr>
            </a:p>
          </p:txBody>
        </p:sp>
        <p:pic>
          <p:nvPicPr>
            <p:cNvPr id="95" name="Picture 9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4236195"/>
              <a:ext cx="155838" cy="116879"/>
            </a:xfrm>
            <a:prstGeom prst="rect">
              <a:avLst/>
            </a:prstGeom>
          </p:spPr>
        </p:pic>
      </p:grpSp>
      <p:grpSp>
        <p:nvGrpSpPr>
          <p:cNvPr id="97" name="Group 96"/>
          <p:cNvGrpSpPr/>
          <p:nvPr/>
        </p:nvGrpSpPr>
        <p:grpSpPr>
          <a:xfrm>
            <a:off x="2810978" y="4796502"/>
            <a:ext cx="915486" cy="369332"/>
            <a:chOff x="1286978" y="4796502"/>
            <a:chExt cx="915486" cy="369332"/>
          </a:xfrm>
        </p:grpSpPr>
        <p:sp>
          <p:nvSpPr>
            <p:cNvPr id="99" name="TextBox 81"/>
            <p:cNvSpPr txBox="1">
              <a:spLocks noChangeArrowheads="1"/>
            </p:cNvSpPr>
            <p:nvPr/>
          </p:nvSpPr>
          <p:spPr bwMode="auto">
            <a:xfrm>
              <a:off x="1362169" y="4796502"/>
              <a:ext cx="840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err="1">
                  <a:latin typeface="Century Gothic" panose="020B0502020202020204" pitchFamily="34" charset="0"/>
                  <a:ea typeface="Arial Unicode MS" pitchFamily="34" charset="-128"/>
                  <a:cs typeface="Arial Unicode MS" pitchFamily="34" charset="-128"/>
                </a:rPr>
                <a:t>bCCE</a:t>
              </a:r>
              <a:endParaRPr lang="en-US" dirty="0">
                <a:latin typeface="Century Gothic" panose="020B0502020202020204" pitchFamily="34" charset="0"/>
                <a:ea typeface="Arial Unicode MS" pitchFamily="34" charset="-128"/>
                <a:cs typeface="Arial Unicode MS" pitchFamily="34" charset="-128"/>
              </a:endParaRPr>
            </a:p>
          </p:txBody>
        </p:sp>
        <p:pic>
          <p:nvPicPr>
            <p:cNvPr id="100" name="Picture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4941262"/>
              <a:ext cx="155838" cy="116879"/>
            </a:xfrm>
            <a:prstGeom prst="rect">
              <a:avLst/>
            </a:prstGeom>
          </p:spPr>
        </p:pic>
      </p:grpSp>
      <p:grpSp>
        <p:nvGrpSpPr>
          <p:cNvPr id="102" name="Group 101"/>
          <p:cNvGrpSpPr/>
          <p:nvPr/>
        </p:nvGrpSpPr>
        <p:grpSpPr>
          <a:xfrm>
            <a:off x="2810979" y="5486400"/>
            <a:ext cx="1463275" cy="369332"/>
            <a:chOff x="1286978" y="5486400"/>
            <a:chExt cx="1463275" cy="369332"/>
          </a:xfrm>
        </p:grpSpPr>
        <p:sp>
          <p:nvSpPr>
            <p:cNvPr id="104" name="TextBox 81"/>
            <p:cNvSpPr txBox="1">
              <a:spLocks noChangeArrowheads="1"/>
            </p:cNvSpPr>
            <p:nvPr/>
          </p:nvSpPr>
          <p:spPr bwMode="auto">
            <a:xfrm>
              <a:off x="1366156" y="5486400"/>
              <a:ext cx="1384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latin typeface="Century Gothic" panose="020B0502020202020204" pitchFamily="34" charset="0"/>
                  <a:ea typeface="Arial Unicode MS" pitchFamily="34" charset="-128"/>
                  <a:cs typeface="Arial Unicode MS" pitchFamily="34" charset="-128"/>
                </a:rPr>
                <a:t>Flumazenil</a:t>
              </a:r>
            </a:p>
          </p:txBody>
        </p:sp>
        <p:pic>
          <p:nvPicPr>
            <p:cNvPr id="105" name="Picture 10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6978" y="5612626"/>
              <a:ext cx="155838" cy="116879"/>
            </a:xfrm>
            <a:prstGeom prst="rect">
              <a:avLst/>
            </a:prstGeom>
          </p:spPr>
        </p:pic>
      </p:grpSp>
      <p:sp>
        <p:nvSpPr>
          <p:cNvPr id="74" name="Oval 73"/>
          <p:cNvSpPr/>
          <p:nvPr/>
        </p:nvSpPr>
        <p:spPr>
          <a:xfrm>
            <a:off x="5878062" y="2448682"/>
            <a:ext cx="112820" cy="96760"/>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1">
            <a:extLst>
              <a:ext uri="{FF2B5EF4-FFF2-40B4-BE49-F238E27FC236}">
                <a16:creationId xmlns:a16="http://schemas.microsoft.com/office/drawing/2014/main" id="{B8185A9B-E743-4908-A4B1-0F529EC880CA}"/>
              </a:ext>
            </a:extLst>
          </p:cNvPr>
          <p:cNvSpPr txBox="1">
            <a:spLocks noChangeArrowheads="1"/>
          </p:cNvSpPr>
          <p:nvPr/>
        </p:nvSpPr>
        <p:spPr bwMode="auto">
          <a:xfrm>
            <a:off x="3324873" y="124112"/>
            <a:ext cx="53928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Allosteric Modulation</a:t>
            </a:r>
          </a:p>
        </p:txBody>
      </p:sp>
    </p:spTree>
    <p:extLst>
      <p:ext uri="{BB962C8B-B14F-4D97-AF65-F5344CB8AC3E}">
        <p14:creationId xmlns:p14="http://schemas.microsoft.com/office/powerpoint/2010/main" val="228057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825752" y="612648"/>
            <a:ext cx="7845552" cy="4553712"/>
          </a:xfrm>
          <a:prstGeom prst="rect">
            <a:avLst/>
          </a:prstGeom>
        </p:spPr>
      </p:pic>
      <p:sp>
        <p:nvSpPr>
          <p:cNvPr id="72" name="TextBox 71"/>
          <p:cNvSpPr txBox="1"/>
          <p:nvPr/>
        </p:nvSpPr>
        <p:spPr bwMode="auto">
          <a:xfrm>
            <a:off x="5326910" y="2703838"/>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3" name="TextBox 72"/>
          <p:cNvSpPr txBox="1"/>
          <p:nvPr/>
        </p:nvSpPr>
        <p:spPr bwMode="auto">
          <a:xfrm>
            <a:off x="6096000" y="3217492"/>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4" name="TextBox 73"/>
          <p:cNvSpPr txBox="1"/>
          <p:nvPr/>
        </p:nvSpPr>
        <p:spPr bwMode="auto">
          <a:xfrm>
            <a:off x="5546222" y="3251676"/>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5" name="TextBox 74"/>
          <p:cNvSpPr txBox="1"/>
          <p:nvPr/>
        </p:nvSpPr>
        <p:spPr bwMode="auto">
          <a:xfrm>
            <a:off x="6332310" y="2734654"/>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6" name="TextBox 75"/>
          <p:cNvSpPr txBox="1"/>
          <p:nvPr/>
        </p:nvSpPr>
        <p:spPr bwMode="auto">
          <a:xfrm>
            <a:off x="5867400" y="2345822"/>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nvGrpSpPr>
          <p:cNvPr id="102" name="Group 101"/>
          <p:cNvGrpSpPr/>
          <p:nvPr/>
        </p:nvGrpSpPr>
        <p:grpSpPr>
          <a:xfrm>
            <a:off x="3496124" y="1304926"/>
            <a:ext cx="5085900" cy="3552825"/>
            <a:chOff x="1972124" y="1304925"/>
            <a:chExt cx="5085900" cy="3552825"/>
          </a:xfrm>
        </p:grpSpPr>
        <p:sp>
          <p:nvSpPr>
            <p:cNvPr id="103" name="Rectangle 102"/>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4160168" y="2590800"/>
            <a:ext cx="1021433" cy="747210"/>
            <a:chOff x="2438400" y="1828800"/>
            <a:chExt cx="1021433" cy="747210"/>
          </a:xfrm>
        </p:grpSpPr>
        <p:sp>
          <p:nvSpPr>
            <p:cNvPr id="98" name="TextBox 97"/>
            <p:cNvSpPr txBox="1"/>
            <p:nvPr/>
          </p:nvSpPr>
          <p:spPr bwMode="auto">
            <a:xfrm>
              <a:off x="2517652" y="1828800"/>
              <a:ext cx="862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err="1">
                  <a:solidFill>
                    <a:schemeClr val="bg1"/>
                  </a:solidFill>
                  <a:latin typeface="Arial Rounded MT Bold" pitchFamily="34" charset="0"/>
                  <a:ea typeface="Arial Unicode MS" pitchFamily="34" charset="-128"/>
                  <a:cs typeface="Arial Unicode MS" pitchFamily="34" charset="-128"/>
                </a:rPr>
                <a:t>benzo</a:t>
              </a:r>
              <a:endParaRPr lang="en-US" dirty="0">
                <a:solidFill>
                  <a:schemeClr val="bg1"/>
                </a:solidFill>
                <a:latin typeface="Arial Rounded MT Bold" pitchFamily="34" charset="0"/>
                <a:ea typeface="Arial Unicode MS" pitchFamily="34" charset="-128"/>
                <a:cs typeface="Arial Unicode MS" pitchFamily="34" charset="-128"/>
              </a:endParaRPr>
            </a:p>
          </p:txBody>
        </p:sp>
        <p:sp>
          <p:nvSpPr>
            <p:cNvPr id="99" name="TextBox 98"/>
            <p:cNvSpPr txBox="1"/>
            <p:nvPr/>
          </p:nvSpPr>
          <p:spPr bwMode="auto">
            <a:xfrm>
              <a:off x="2438400" y="2016178"/>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00" name="TextBox 99"/>
            <p:cNvSpPr txBox="1"/>
            <p:nvPr/>
          </p:nvSpPr>
          <p:spPr bwMode="auto">
            <a:xfrm>
              <a:off x="2653202" y="2206678"/>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09" name="Freeform 108"/>
          <p:cNvSpPr/>
          <p:nvPr/>
        </p:nvSpPr>
        <p:spPr>
          <a:xfrm>
            <a:off x="4635659" y="2392428"/>
            <a:ext cx="882492" cy="29362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 name="connsiteX0" fmla="*/ 0 w 617950"/>
              <a:gd name="connsiteY0" fmla="*/ 0 h 264099"/>
              <a:gd name="connsiteX1" fmla="*/ 514192 w 617950"/>
              <a:gd name="connsiteY1" fmla="*/ 215901 h 264099"/>
              <a:gd name="connsiteX0" fmla="*/ 0 w 693748"/>
              <a:gd name="connsiteY0" fmla="*/ 38099 h 185631"/>
              <a:gd name="connsiteX1" fmla="*/ 596742 w 693748"/>
              <a:gd name="connsiteY1" fmla="*/ 0 h 185631"/>
              <a:gd name="connsiteX0" fmla="*/ 0 w 692846"/>
              <a:gd name="connsiteY0" fmla="*/ 123729 h 123729"/>
              <a:gd name="connsiteX1" fmla="*/ 596742 w 692846"/>
              <a:gd name="connsiteY1" fmla="*/ 85630 h 123729"/>
              <a:gd name="connsiteX0" fmla="*/ 0 w 722268"/>
              <a:gd name="connsiteY0" fmla="*/ 184149 h 184149"/>
              <a:gd name="connsiteX1" fmla="*/ 628492 w 722268"/>
              <a:gd name="connsiteY1" fmla="*/ 0 h 184149"/>
              <a:gd name="connsiteX0" fmla="*/ 0 w 628492"/>
              <a:gd name="connsiteY0" fmla="*/ 290240 h 290240"/>
              <a:gd name="connsiteX1" fmla="*/ 628492 w 628492"/>
              <a:gd name="connsiteY1" fmla="*/ 106091 h 290240"/>
              <a:gd name="connsiteX0" fmla="*/ 0 w 863442"/>
              <a:gd name="connsiteY0" fmla="*/ 244730 h 244730"/>
              <a:gd name="connsiteX1" fmla="*/ 863442 w 863442"/>
              <a:gd name="connsiteY1" fmla="*/ 130431 h 244730"/>
              <a:gd name="connsiteX0" fmla="*/ 0 w 863442"/>
              <a:gd name="connsiteY0" fmla="*/ 268875 h 268875"/>
              <a:gd name="connsiteX1" fmla="*/ 863442 w 863442"/>
              <a:gd name="connsiteY1" fmla="*/ 154576 h 268875"/>
              <a:gd name="connsiteX0" fmla="*/ 0 w 882492"/>
              <a:gd name="connsiteY0" fmla="*/ 293623 h 293623"/>
              <a:gd name="connsiteX1" fmla="*/ 882492 w 882492"/>
              <a:gd name="connsiteY1" fmla="*/ 141224 h 293623"/>
            </a:gdLst>
            <a:ahLst/>
            <a:cxnLst>
              <a:cxn ang="0">
                <a:pos x="connsiteX0" y="connsiteY0"/>
              </a:cxn>
              <a:cxn ang="0">
                <a:pos x="connsiteX1" y="connsiteY1"/>
              </a:cxn>
            </a:cxnLst>
            <a:rect l="l" t="t" r="r" b="b"/>
            <a:pathLst>
              <a:path w="882492" h="293623">
                <a:moveTo>
                  <a:pt x="0" y="293623"/>
                </a:moveTo>
                <a:cubicBezTo>
                  <a:pt x="-264" y="200"/>
                  <a:pt x="480167" y="-113675"/>
                  <a:pt x="882492" y="141224"/>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0" name="Group 109"/>
          <p:cNvGrpSpPr/>
          <p:nvPr/>
        </p:nvGrpSpPr>
        <p:grpSpPr>
          <a:xfrm>
            <a:off x="7410451" y="2365322"/>
            <a:ext cx="1021433" cy="747210"/>
            <a:chOff x="5886450" y="2365322"/>
            <a:chExt cx="1021433" cy="747210"/>
          </a:xfrm>
        </p:grpSpPr>
        <p:sp>
          <p:nvSpPr>
            <p:cNvPr id="113" name="TextBox 112"/>
            <p:cNvSpPr txBox="1"/>
            <p:nvPr/>
          </p:nvSpPr>
          <p:spPr bwMode="auto">
            <a:xfrm>
              <a:off x="5972178" y="2365322"/>
              <a:ext cx="849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GABA</a:t>
              </a:r>
            </a:p>
          </p:txBody>
        </p:sp>
        <p:sp>
          <p:nvSpPr>
            <p:cNvPr id="114" name="TextBox 113"/>
            <p:cNvSpPr txBox="1"/>
            <p:nvPr/>
          </p:nvSpPr>
          <p:spPr bwMode="auto">
            <a:xfrm>
              <a:off x="5886450" y="2552700"/>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16" name="TextBox 115"/>
            <p:cNvSpPr txBox="1"/>
            <p:nvPr/>
          </p:nvSpPr>
          <p:spPr bwMode="auto">
            <a:xfrm>
              <a:off x="6101252" y="2743200"/>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18" name="Freeform 117"/>
          <p:cNvSpPr/>
          <p:nvPr/>
        </p:nvSpPr>
        <p:spPr>
          <a:xfrm>
            <a:off x="6809217" y="3035118"/>
            <a:ext cx="1092521" cy="27313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Lst>
            <a:ahLst/>
            <a:cxnLst>
              <a:cxn ang="0">
                <a:pos x="connsiteX0" y="connsiteY0"/>
              </a:cxn>
              <a:cxn ang="0">
                <a:pos x="connsiteX1" y="connsiteY1"/>
              </a:cxn>
            </a:cxnLst>
            <a:rect l="l" t="t" r="r" b="b"/>
            <a:pathLst>
              <a:path w="1092521" h="273133">
                <a:moveTo>
                  <a:pt x="1092358" y="0"/>
                </a:moveTo>
                <a:cubicBezTo>
                  <a:pt x="1104794" y="316177"/>
                  <a:pt x="404125" y="303902"/>
                  <a:pt x="0" y="228601"/>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6" name="Group 85"/>
          <p:cNvGrpSpPr/>
          <p:nvPr/>
        </p:nvGrpSpPr>
        <p:grpSpPr>
          <a:xfrm>
            <a:off x="3421168" y="4724574"/>
            <a:ext cx="5035376" cy="1879963"/>
            <a:chOff x="1965050" y="4591223"/>
            <a:chExt cx="5035376" cy="1879963"/>
          </a:xfrm>
        </p:grpSpPr>
        <p:grpSp>
          <p:nvGrpSpPr>
            <p:cNvPr id="122" name="Group 121"/>
            <p:cNvGrpSpPr/>
            <p:nvPr/>
          </p:nvGrpSpPr>
          <p:grpSpPr>
            <a:xfrm>
              <a:off x="1965050" y="4591223"/>
              <a:ext cx="1447800" cy="1518093"/>
              <a:chOff x="1286137" y="4796327"/>
              <a:chExt cx="1447800" cy="1518093"/>
            </a:xfrm>
          </p:grpSpPr>
          <p:pic>
            <p:nvPicPr>
              <p:cNvPr id="140" name="Picture 1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137" y="4796327"/>
                <a:ext cx="1447800" cy="1447800"/>
              </a:xfrm>
              <a:prstGeom prst="rect">
                <a:avLst/>
              </a:prstGeom>
            </p:spPr>
          </p:pic>
          <p:sp>
            <p:nvSpPr>
              <p:cNvPr id="141" name="TextBox 140"/>
              <p:cNvSpPr txBox="1"/>
              <p:nvPr/>
            </p:nvSpPr>
            <p:spPr bwMode="auto">
              <a:xfrm>
                <a:off x="1870816" y="5791200"/>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a</a:t>
                </a:r>
              </a:p>
            </p:txBody>
          </p:sp>
        </p:grpSp>
        <p:grpSp>
          <p:nvGrpSpPr>
            <p:cNvPr id="123" name="Group 122"/>
            <p:cNvGrpSpPr/>
            <p:nvPr/>
          </p:nvGrpSpPr>
          <p:grpSpPr>
            <a:xfrm>
              <a:off x="3160909" y="4591223"/>
              <a:ext cx="1447800" cy="1543731"/>
              <a:chOff x="2965625" y="4796327"/>
              <a:chExt cx="1447800" cy="1543731"/>
            </a:xfrm>
          </p:grpSpPr>
          <p:pic>
            <p:nvPicPr>
              <p:cNvPr id="138" name="Picture 1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625" y="4796327"/>
                <a:ext cx="1447800" cy="1447800"/>
              </a:xfrm>
              <a:prstGeom prst="rect">
                <a:avLst/>
              </a:prstGeom>
            </p:spPr>
          </p:pic>
          <p:sp>
            <p:nvSpPr>
              <p:cNvPr id="139" name="TextBox 138"/>
              <p:cNvSpPr txBox="1"/>
              <p:nvPr/>
            </p:nvSpPr>
            <p:spPr bwMode="auto">
              <a:xfrm>
                <a:off x="3572018" y="5816838"/>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b</a:t>
                </a:r>
              </a:p>
            </p:txBody>
          </p:sp>
        </p:grpSp>
        <p:grpSp>
          <p:nvGrpSpPr>
            <p:cNvPr id="131" name="Group 130"/>
            <p:cNvGrpSpPr/>
            <p:nvPr/>
          </p:nvGrpSpPr>
          <p:grpSpPr>
            <a:xfrm>
              <a:off x="4356768" y="4591223"/>
              <a:ext cx="1447800" cy="1518093"/>
              <a:chOff x="4645113" y="4796327"/>
              <a:chExt cx="1447800" cy="1518093"/>
            </a:xfrm>
          </p:grpSpPr>
          <p:pic>
            <p:nvPicPr>
              <p:cNvPr id="136" name="Picture 1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5113" y="4796327"/>
                <a:ext cx="1447800" cy="1447800"/>
              </a:xfrm>
              <a:prstGeom prst="rect">
                <a:avLst/>
              </a:prstGeom>
            </p:spPr>
          </p:pic>
          <p:sp>
            <p:nvSpPr>
              <p:cNvPr id="137" name="TextBox 136"/>
              <p:cNvSpPr txBox="1"/>
              <p:nvPr/>
            </p:nvSpPr>
            <p:spPr bwMode="auto">
              <a:xfrm>
                <a:off x="5256964" y="5791200"/>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grpSp>
          <p:nvGrpSpPr>
            <p:cNvPr id="132" name="Group 131"/>
            <p:cNvGrpSpPr/>
            <p:nvPr/>
          </p:nvGrpSpPr>
          <p:grpSpPr>
            <a:xfrm>
              <a:off x="5552626" y="4591223"/>
              <a:ext cx="1447800" cy="1577915"/>
              <a:chOff x="6324600" y="4796327"/>
              <a:chExt cx="1447800" cy="1577915"/>
            </a:xfrm>
          </p:grpSpPr>
          <p:pic>
            <p:nvPicPr>
              <p:cNvPr id="134" name="Picture 1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4796327"/>
                <a:ext cx="1447800" cy="1447800"/>
              </a:xfrm>
              <a:prstGeom prst="rect">
                <a:avLst/>
              </a:prstGeom>
            </p:spPr>
          </p:pic>
          <p:sp>
            <p:nvSpPr>
              <p:cNvPr id="135" name="TextBox 134"/>
              <p:cNvSpPr txBox="1"/>
              <p:nvPr/>
            </p:nvSpPr>
            <p:spPr bwMode="auto">
              <a:xfrm>
                <a:off x="6949588" y="5851022"/>
                <a:ext cx="36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d</a:t>
                </a:r>
              </a:p>
            </p:txBody>
          </p:sp>
        </p:grpSp>
        <p:sp>
          <p:nvSpPr>
            <p:cNvPr id="133" name="TextBox 132"/>
            <p:cNvSpPr txBox="1"/>
            <p:nvPr/>
          </p:nvSpPr>
          <p:spPr bwMode="auto">
            <a:xfrm>
              <a:off x="3954568" y="6071076"/>
              <a:ext cx="116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dirty="0">
                  <a:latin typeface="Century Gothic" panose="020B0502020202020204" pitchFamily="34" charset="0"/>
                  <a:ea typeface="Arial Unicode MS" pitchFamily="34" charset="-128"/>
                  <a:cs typeface="Arial Unicode MS" pitchFamily="34" charset="-128"/>
                </a:rPr>
                <a:t>subunits</a:t>
              </a:r>
            </a:p>
          </p:txBody>
        </p:sp>
      </p:grpSp>
      <p:grpSp>
        <p:nvGrpSpPr>
          <p:cNvPr id="2" name="Group 1"/>
          <p:cNvGrpSpPr/>
          <p:nvPr/>
        </p:nvGrpSpPr>
        <p:grpSpPr>
          <a:xfrm>
            <a:off x="8537448" y="4808110"/>
            <a:ext cx="1871521" cy="1729851"/>
            <a:chOff x="7013448" y="4808109"/>
            <a:chExt cx="1871521" cy="1729851"/>
          </a:xfrm>
        </p:grpSpPr>
        <p:pic>
          <p:nvPicPr>
            <p:cNvPr id="53" name="Picture 52"/>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7013448" y="5102352"/>
              <a:ext cx="1856232" cy="1435608"/>
            </a:xfrm>
            <a:prstGeom prst="rect">
              <a:avLst/>
            </a:prstGeom>
          </p:spPr>
        </p:pic>
        <p:sp>
          <p:nvSpPr>
            <p:cNvPr id="59" name="TextBox 83"/>
            <p:cNvSpPr txBox="1">
              <a:spLocks noChangeArrowheads="1"/>
            </p:cNvSpPr>
            <p:nvPr/>
          </p:nvSpPr>
          <p:spPr bwMode="auto">
            <a:xfrm>
              <a:off x="7067811" y="4808109"/>
              <a:ext cx="1664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Century Gothic" panose="020B0502020202020204" pitchFamily="34" charset="0"/>
                  <a:ea typeface="Arial Unicode MS" pitchFamily="34" charset="-128"/>
                  <a:cs typeface="Arial Unicode MS" pitchFamily="34" charset="-128"/>
                </a:rPr>
                <a:t>Inhibitory Current</a:t>
              </a:r>
            </a:p>
          </p:txBody>
        </p:sp>
        <p:sp>
          <p:nvSpPr>
            <p:cNvPr id="60" name="TextBox 83"/>
            <p:cNvSpPr txBox="1">
              <a:spLocks noChangeArrowheads="1"/>
            </p:cNvSpPr>
            <p:nvPr/>
          </p:nvSpPr>
          <p:spPr bwMode="auto">
            <a:xfrm>
              <a:off x="7052416" y="5008192"/>
              <a:ext cx="18325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solidFill>
                    <a:srgbClr val="FF0000"/>
                  </a:solidFill>
                  <a:latin typeface="Century Gothic" panose="020B0502020202020204" pitchFamily="34" charset="0"/>
                  <a:ea typeface="Arial Unicode MS" pitchFamily="34" charset="-128"/>
                  <a:cs typeface="Arial Unicode MS" pitchFamily="34" charset="-128"/>
                </a:rPr>
                <a:t>+ </a:t>
              </a:r>
              <a:r>
                <a:rPr lang="en-US" sz="1400" dirty="0" err="1">
                  <a:solidFill>
                    <a:srgbClr val="FF0000"/>
                  </a:solidFill>
                  <a:latin typeface="Century Gothic" panose="020B0502020202020204" pitchFamily="34" charset="0"/>
                  <a:ea typeface="Arial Unicode MS" pitchFamily="34" charset="-128"/>
                  <a:cs typeface="Arial Unicode MS" pitchFamily="34" charset="-128"/>
                </a:rPr>
                <a:t>benzodiazapene</a:t>
              </a:r>
              <a:endParaRPr lang="en-US" sz="1400" dirty="0">
                <a:solidFill>
                  <a:srgbClr val="FF0000"/>
                </a:solidFill>
                <a:latin typeface="Century Gothic" panose="020B0502020202020204" pitchFamily="34" charset="0"/>
                <a:ea typeface="Arial Unicode MS" pitchFamily="34" charset="-128"/>
                <a:cs typeface="Arial Unicode MS" pitchFamily="34" charset="-128"/>
              </a:endParaRPr>
            </a:p>
          </p:txBody>
        </p:sp>
        <p:sp>
          <p:nvSpPr>
            <p:cNvPr id="61" name="TextBox 83"/>
            <p:cNvSpPr txBox="1">
              <a:spLocks noChangeArrowheads="1"/>
            </p:cNvSpPr>
            <p:nvPr/>
          </p:nvSpPr>
          <p:spPr bwMode="auto">
            <a:xfrm>
              <a:off x="8220293" y="5469810"/>
              <a:ext cx="5437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20 </a:t>
              </a:r>
              <a:r>
                <a:rPr lang="en-US" sz="1000" dirty="0" err="1">
                  <a:latin typeface="Arial Rounded MT Bold" pitchFamily="34" charset="0"/>
                  <a:ea typeface="Arial Unicode MS" pitchFamily="34" charset="-128"/>
                  <a:cs typeface="Arial Unicode MS" pitchFamily="34" charset="-128"/>
                </a:rPr>
                <a:t>pA</a:t>
              </a:r>
              <a:endParaRPr lang="en-US" sz="1000" dirty="0">
                <a:latin typeface="Arial Rounded MT Bold" pitchFamily="34" charset="0"/>
                <a:ea typeface="Arial Unicode MS" pitchFamily="34" charset="-128"/>
                <a:cs typeface="Arial Unicode MS" pitchFamily="34" charset="-128"/>
              </a:endParaRPr>
            </a:p>
          </p:txBody>
        </p:sp>
        <p:sp>
          <p:nvSpPr>
            <p:cNvPr id="62" name="TextBox 83"/>
            <p:cNvSpPr txBox="1">
              <a:spLocks noChangeArrowheads="1"/>
            </p:cNvSpPr>
            <p:nvPr/>
          </p:nvSpPr>
          <p:spPr bwMode="auto">
            <a:xfrm>
              <a:off x="8180697" y="5727700"/>
              <a:ext cx="6303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100 </a:t>
              </a:r>
              <a:r>
                <a:rPr lang="en-US" sz="1000" dirty="0" err="1">
                  <a:latin typeface="Arial Rounded MT Bold" pitchFamily="34" charset="0"/>
                  <a:ea typeface="Arial Unicode MS" pitchFamily="34" charset="-128"/>
                  <a:cs typeface="Arial Unicode MS" pitchFamily="34" charset="-128"/>
                </a:rPr>
                <a:t>ms</a:t>
              </a:r>
              <a:endParaRPr lang="en-US" sz="1000" dirty="0">
                <a:latin typeface="Arial Rounded MT Bold" pitchFamily="34" charset="0"/>
                <a:ea typeface="Arial Unicode MS" pitchFamily="34" charset="-128"/>
                <a:cs typeface="Arial Unicode MS" pitchFamily="34" charset="-128"/>
              </a:endParaRPr>
            </a:p>
          </p:txBody>
        </p:sp>
      </p:grpSp>
      <p:sp>
        <p:nvSpPr>
          <p:cNvPr id="54" name="Oval 53"/>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5753100" y="1489115"/>
            <a:ext cx="2662478" cy="3050025"/>
            <a:chOff x="4229100" y="1489114"/>
            <a:chExt cx="2662478" cy="3050025"/>
          </a:xfrm>
        </p:grpSpPr>
        <p:sp>
          <p:nvSpPr>
            <p:cNvPr id="91" name="TextBox 90"/>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92" name="TextBox 91"/>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93" name="Freeform 92"/>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grpSp>
      <p:grpSp>
        <p:nvGrpSpPr>
          <p:cNvPr id="55" name="Group 54">
            <a:extLst>
              <a:ext uri="{FF2B5EF4-FFF2-40B4-BE49-F238E27FC236}">
                <a16:creationId xmlns:a16="http://schemas.microsoft.com/office/drawing/2014/main" id="{49ACE5DA-84F5-4139-82F9-452EE19127CA}"/>
              </a:ext>
            </a:extLst>
          </p:cNvPr>
          <p:cNvGrpSpPr/>
          <p:nvPr/>
        </p:nvGrpSpPr>
        <p:grpSpPr>
          <a:xfrm>
            <a:off x="3751076" y="177285"/>
            <a:ext cx="4357283" cy="1165741"/>
            <a:chOff x="2876550" y="304800"/>
            <a:chExt cx="4357283" cy="1165741"/>
          </a:xfrm>
        </p:grpSpPr>
        <p:sp>
          <p:nvSpPr>
            <p:cNvPr id="56" name="TextBox 81">
              <a:extLst>
                <a:ext uri="{FF2B5EF4-FFF2-40B4-BE49-F238E27FC236}">
                  <a16:creationId xmlns:a16="http://schemas.microsoft.com/office/drawing/2014/main" id="{5F2EF7F7-3E97-4B8E-8202-5DC46032980F}"/>
                </a:ext>
              </a:extLst>
            </p:cNvPr>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57" name="TextBox 81">
              <a:extLst>
                <a:ext uri="{FF2B5EF4-FFF2-40B4-BE49-F238E27FC236}">
                  <a16:creationId xmlns:a16="http://schemas.microsoft.com/office/drawing/2014/main" id="{08958E46-A402-4137-BDF0-5EE7EA011A9D}"/>
                </a:ext>
              </a:extLst>
            </p:cNvPr>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Tree>
    <p:extLst>
      <p:ext uri="{BB962C8B-B14F-4D97-AF65-F5344CB8AC3E}">
        <p14:creationId xmlns:p14="http://schemas.microsoft.com/office/powerpoint/2010/main" val="37922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825752" y="612648"/>
            <a:ext cx="7845552" cy="4553712"/>
          </a:xfrm>
          <a:prstGeom prst="rect">
            <a:avLst/>
          </a:prstGeom>
        </p:spPr>
      </p:pic>
      <p:sp>
        <p:nvSpPr>
          <p:cNvPr id="72" name="TextBox 71"/>
          <p:cNvSpPr txBox="1"/>
          <p:nvPr/>
        </p:nvSpPr>
        <p:spPr bwMode="auto">
          <a:xfrm>
            <a:off x="5326910" y="2703838"/>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3" name="TextBox 72"/>
          <p:cNvSpPr txBox="1"/>
          <p:nvPr/>
        </p:nvSpPr>
        <p:spPr bwMode="auto">
          <a:xfrm>
            <a:off x="6096000" y="3217492"/>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4" name="TextBox 73"/>
          <p:cNvSpPr txBox="1"/>
          <p:nvPr/>
        </p:nvSpPr>
        <p:spPr bwMode="auto">
          <a:xfrm>
            <a:off x="5546222" y="3251676"/>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5" name="TextBox 74"/>
          <p:cNvSpPr txBox="1"/>
          <p:nvPr/>
        </p:nvSpPr>
        <p:spPr bwMode="auto">
          <a:xfrm>
            <a:off x="6332310" y="2734654"/>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6" name="TextBox 75"/>
          <p:cNvSpPr txBox="1"/>
          <p:nvPr/>
        </p:nvSpPr>
        <p:spPr bwMode="auto">
          <a:xfrm>
            <a:off x="5867400" y="2345822"/>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nvGrpSpPr>
          <p:cNvPr id="102" name="Group 101"/>
          <p:cNvGrpSpPr/>
          <p:nvPr/>
        </p:nvGrpSpPr>
        <p:grpSpPr>
          <a:xfrm>
            <a:off x="3496124" y="1304926"/>
            <a:ext cx="5085900" cy="3552825"/>
            <a:chOff x="1972124" y="1304925"/>
            <a:chExt cx="5085900" cy="3552825"/>
          </a:xfrm>
        </p:grpSpPr>
        <p:sp>
          <p:nvSpPr>
            <p:cNvPr id="103" name="Rectangle 102"/>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4160168" y="2590800"/>
            <a:ext cx="1021433" cy="747210"/>
            <a:chOff x="2438400" y="1828800"/>
            <a:chExt cx="1021433" cy="747210"/>
          </a:xfrm>
        </p:grpSpPr>
        <p:sp>
          <p:nvSpPr>
            <p:cNvPr id="98" name="TextBox 97"/>
            <p:cNvSpPr txBox="1"/>
            <p:nvPr/>
          </p:nvSpPr>
          <p:spPr bwMode="auto">
            <a:xfrm>
              <a:off x="2517652" y="1828800"/>
              <a:ext cx="862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err="1">
                  <a:solidFill>
                    <a:schemeClr val="bg1"/>
                  </a:solidFill>
                  <a:latin typeface="Arial Rounded MT Bold" pitchFamily="34" charset="0"/>
                  <a:ea typeface="Arial Unicode MS" pitchFamily="34" charset="-128"/>
                  <a:cs typeface="Arial Unicode MS" pitchFamily="34" charset="-128"/>
                </a:rPr>
                <a:t>benzo</a:t>
              </a:r>
              <a:endParaRPr lang="en-US" dirty="0">
                <a:solidFill>
                  <a:schemeClr val="bg1"/>
                </a:solidFill>
                <a:latin typeface="Arial Rounded MT Bold" pitchFamily="34" charset="0"/>
                <a:ea typeface="Arial Unicode MS" pitchFamily="34" charset="-128"/>
                <a:cs typeface="Arial Unicode MS" pitchFamily="34" charset="-128"/>
              </a:endParaRPr>
            </a:p>
          </p:txBody>
        </p:sp>
        <p:sp>
          <p:nvSpPr>
            <p:cNvPr id="99" name="TextBox 98"/>
            <p:cNvSpPr txBox="1"/>
            <p:nvPr/>
          </p:nvSpPr>
          <p:spPr bwMode="auto">
            <a:xfrm>
              <a:off x="2438400" y="2016178"/>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00" name="TextBox 99"/>
            <p:cNvSpPr txBox="1"/>
            <p:nvPr/>
          </p:nvSpPr>
          <p:spPr bwMode="auto">
            <a:xfrm>
              <a:off x="2653202" y="2206678"/>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09" name="Freeform 108"/>
          <p:cNvSpPr/>
          <p:nvPr/>
        </p:nvSpPr>
        <p:spPr>
          <a:xfrm>
            <a:off x="4635659" y="2392428"/>
            <a:ext cx="882492" cy="29362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 name="connsiteX0" fmla="*/ 0 w 617950"/>
              <a:gd name="connsiteY0" fmla="*/ 0 h 264099"/>
              <a:gd name="connsiteX1" fmla="*/ 514192 w 617950"/>
              <a:gd name="connsiteY1" fmla="*/ 215901 h 264099"/>
              <a:gd name="connsiteX0" fmla="*/ 0 w 693748"/>
              <a:gd name="connsiteY0" fmla="*/ 38099 h 185631"/>
              <a:gd name="connsiteX1" fmla="*/ 596742 w 693748"/>
              <a:gd name="connsiteY1" fmla="*/ 0 h 185631"/>
              <a:gd name="connsiteX0" fmla="*/ 0 w 692846"/>
              <a:gd name="connsiteY0" fmla="*/ 123729 h 123729"/>
              <a:gd name="connsiteX1" fmla="*/ 596742 w 692846"/>
              <a:gd name="connsiteY1" fmla="*/ 85630 h 123729"/>
              <a:gd name="connsiteX0" fmla="*/ 0 w 722268"/>
              <a:gd name="connsiteY0" fmla="*/ 184149 h 184149"/>
              <a:gd name="connsiteX1" fmla="*/ 628492 w 722268"/>
              <a:gd name="connsiteY1" fmla="*/ 0 h 184149"/>
              <a:gd name="connsiteX0" fmla="*/ 0 w 628492"/>
              <a:gd name="connsiteY0" fmla="*/ 290240 h 290240"/>
              <a:gd name="connsiteX1" fmla="*/ 628492 w 628492"/>
              <a:gd name="connsiteY1" fmla="*/ 106091 h 290240"/>
              <a:gd name="connsiteX0" fmla="*/ 0 w 863442"/>
              <a:gd name="connsiteY0" fmla="*/ 244730 h 244730"/>
              <a:gd name="connsiteX1" fmla="*/ 863442 w 863442"/>
              <a:gd name="connsiteY1" fmla="*/ 130431 h 244730"/>
              <a:gd name="connsiteX0" fmla="*/ 0 w 863442"/>
              <a:gd name="connsiteY0" fmla="*/ 268875 h 268875"/>
              <a:gd name="connsiteX1" fmla="*/ 863442 w 863442"/>
              <a:gd name="connsiteY1" fmla="*/ 154576 h 268875"/>
              <a:gd name="connsiteX0" fmla="*/ 0 w 882492"/>
              <a:gd name="connsiteY0" fmla="*/ 293623 h 293623"/>
              <a:gd name="connsiteX1" fmla="*/ 882492 w 882492"/>
              <a:gd name="connsiteY1" fmla="*/ 141224 h 293623"/>
            </a:gdLst>
            <a:ahLst/>
            <a:cxnLst>
              <a:cxn ang="0">
                <a:pos x="connsiteX0" y="connsiteY0"/>
              </a:cxn>
              <a:cxn ang="0">
                <a:pos x="connsiteX1" y="connsiteY1"/>
              </a:cxn>
            </a:cxnLst>
            <a:rect l="l" t="t" r="r" b="b"/>
            <a:pathLst>
              <a:path w="882492" h="293623">
                <a:moveTo>
                  <a:pt x="0" y="293623"/>
                </a:moveTo>
                <a:cubicBezTo>
                  <a:pt x="-264" y="200"/>
                  <a:pt x="480167" y="-113675"/>
                  <a:pt x="882492" y="141224"/>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0" name="Group 109"/>
          <p:cNvGrpSpPr/>
          <p:nvPr/>
        </p:nvGrpSpPr>
        <p:grpSpPr>
          <a:xfrm>
            <a:off x="7410451" y="2365322"/>
            <a:ext cx="1021433" cy="747210"/>
            <a:chOff x="5886450" y="2365322"/>
            <a:chExt cx="1021433" cy="747210"/>
          </a:xfrm>
        </p:grpSpPr>
        <p:sp>
          <p:nvSpPr>
            <p:cNvPr id="113" name="TextBox 112"/>
            <p:cNvSpPr txBox="1"/>
            <p:nvPr/>
          </p:nvSpPr>
          <p:spPr bwMode="auto">
            <a:xfrm>
              <a:off x="5972178" y="2365322"/>
              <a:ext cx="849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GABA</a:t>
              </a:r>
            </a:p>
          </p:txBody>
        </p:sp>
        <p:sp>
          <p:nvSpPr>
            <p:cNvPr id="114" name="TextBox 113"/>
            <p:cNvSpPr txBox="1"/>
            <p:nvPr/>
          </p:nvSpPr>
          <p:spPr bwMode="auto">
            <a:xfrm>
              <a:off x="5886450" y="2552700"/>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16" name="TextBox 115"/>
            <p:cNvSpPr txBox="1"/>
            <p:nvPr/>
          </p:nvSpPr>
          <p:spPr bwMode="auto">
            <a:xfrm>
              <a:off x="6101252" y="2743200"/>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18" name="Freeform 117"/>
          <p:cNvSpPr/>
          <p:nvPr/>
        </p:nvSpPr>
        <p:spPr>
          <a:xfrm>
            <a:off x="6809217" y="3035118"/>
            <a:ext cx="1092521" cy="27313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Lst>
            <a:ahLst/>
            <a:cxnLst>
              <a:cxn ang="0">
                <a:pos x="connsiteX0" y="connsiteY0"/>
              </a:cxn>
              <a:cxn ang="0">
                <a:pos x="connsiteX1" y="connsiteY1"/>
              </a:cxn>
            </a:cxnLst>
            <a:rect l="l" t="t" r="r" b="b"/>
            <a:pathLst>
              <a:path w="1092521" h="273133">
                <a:moveTo>
                  <a:pt x="1092358" y="0"/>
                </a:moveTo>
                <a:cubicBezTo>
                  <a:pt x="1104794" y="316177"/>
                  <a:pt x="404125" y="303902"/>
                  <a:pt x="0" y="228601"/>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3431142" y="4343400"/>
            <a:ext cx="5019226" cy="2261136"/>
            <a:chOff x="1981200" y="4210050"/>
            <a:chExt cx="5019226" cy="2261136"/>
          </a:xfrm>
        </p:grpSpPr>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568" y="4419600"/>
              <a:ext cx="1447800" cy="1447800"/>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9168" y="4495800"/>
              <a:ext cx="1447800" cy="1447800"/>
            </a:xfrm>
            <a:prstGeom prst="rect">
              <a:avLst/>
            </a:prstGeom>
          </p:spPr>
        </p:pic>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5709" y="4419600"/>
              <a:ext cx="1447800" cy="1447800"/>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309" y="4495800"/>
              <a:ext cx="1447800" cy="1447800"/>
            </a:xfrm>
            <a:prstGeom prst="rect">
              <a:avLst/>
            </a:prstGeom>
          </p:spPr>
        </p:pic>
        <p:grpSp>
          <p:nvGrpSpPr>
            <p:cNvPr id="63" name="Group 62"/>
            <p:cNvGrpSpPr/>
            <p:nvPr/>
          </p:nvGrpSpPr>
          <p:grpSpPr>
            <a:xfrm>
              <a:off x="2114550" y="4210050"/>
              <a:ext cx="2057400" cy="1752600"/>
              <a:chOff x="-381000" y="4191000"/>
              <a:chExt cx="2057400" cy="1752600"/>
            </a:xfrm>
          </p:grpSpPr>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191000"/>
                <a:ext cx="1447800" cy="1447800"/>
              </a:xfrm>
              <a:prstGeom prst="rect">
                <a:avLst/>
              </a:prstGeom>
            </p:spPr>
          </p:pic>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267200"/>
                <a:ext cx="1447800" cy="1447800"/>
              </a:xfrm>
              <a:prstGeom prst="rect">
                <a:avLst/>
              </a:prstGeom>
            </p:spPr>
          </p:pic>
          <p:grpSp>
            <p:nvGrpSpPr>
              <p:cNvPr id="81" name="Group 80"/>
              <p:cNvGrpSpPr/>
              <p:nvPr/>
            </p:nvGrpSpPr>
            <p:grpSpPr>
              <a:xfrm>
                <a:off x="-381000" y="4343400"/>
                <a:ext cx="1752600" cy="1600200"/>
                <a:chOff x="-381000" y="4343400"/>
                <a:chExt cx="1752600" cy="1600200"/>
              </a:xfrm>
            </p:grpSpPr>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343400"/>
                  <a:ext cx="1447800" cy="1447800"/>
                </a:xfrm>
                <a:prstGeom prst="rect">
                  <a:avLst/>
                </a:prstGeom>
              </p:spPr>
            </p:pic>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419600"/>
                  <a:ext cx="1447800" cy="1447800"/>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4495800"/>
                  <a:ext cx="1447800" cy="1447800"/>
                </a:xfrm>
                <a:prstGeom prst="rect">
                  <a:avLst/>
                </a:prstGeom>
              </p:spPr>
            </p:pic>
          </p:grpSp>
        </p:grpSp>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4591223"/>
              <a:ext cx="1447800" cy="1447800"/>
            </a:xfrm>
            <a:prstGeom prst="rect">
              <a:avLst/>
            </a:prstGeom>
          </p:spPr>
        </p:pic>
        <p:sp>
          <p:nvSpPr>
            <p:cNvPr id="65" name="TextBox 64"/>
            <p:cNvSpPr txBox="1"/>
            <p:nvPr/>
          </p:nvSpPr>
          <p:spPr bwMode="auto">
            <a:xfrm>
              <a:off x="2549729" y="5586096"/>
              <a:ext cx="8258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3200" baseline="-25000" dirty="0">
                  <a:latin typeface="Arial Rounded MT Bold" pitchFamily="34" charset="0"/>
                  <a:ea typeface="Arial Unicode MS" pitchFamily="34" charset="-128"/>
                  <a:cs typeface="Arial Unicode MS" pitchFamily="34" charset="-128"/>
                </a:rPr>
                <a:t>1-6</a:t>
              </a:r>
            </a:p>
          </p:txBody>
        </p:sp>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0909" y="4591223"/>
              <a:ext cx="1447800" cy="1447800"/>
            </a:xfrm>
            <a:prstGeom prst="rect">
              <a:avLst/>
            </a:prstGeom>
          </p:spPr>
        </p:pic>
        <p:sp>
          <p:nvSpPr>
            <p:cNvPr id="67" name="TextBox 66"/>
            <p:cNvSpPr txBox="1"/>
            <p:nvPr/>
          </p:nvSpPr>
          <p:spPr bwMode="auto">
            <a:xfrm>
              <a:off x="3767302" y="5611734"/>
              <a:ext cx="797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b</a:t>
              </a:r>
              <a:r>
                <a:rPr lang="en-US" sz="3200" baseline="-25000" dirty="0">
                  <a:latin typeface="Arial Rounded MT Bold" pitchFamily="34" charset="0"/>
                  <a:ea typeface="Arial Unicode MS" pitchFamily="34" charset="-128"/>
                  <a:cs typeface="Arial Unicode MS" pitchFamily="34" charset="-128"/>
                </a:rPr>
                <a:t>1-3</a:t>
              </a:r>
            </a:p>
          </p:txBody>
        </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6768" y="4591223"/>
              <a:ext cx="1447800" cy="1447800"/>
            </a:xfrm>
            <a:prstGeom prst="rect">
              <a:avLst/>
            </a:prstGeom>
          </p:spPr>
        </p:pic>
        <p:sp>
          <p:nvSpPr>
            <p:cNvPr id="69" name="TextBox 68"/>
            <p:cNvSpPr txBox="1"/>
            <p:nvPr/>
          </p:nvSpPr>
          <p:spPr bwMode="auto">
            <a:xfrm>
              <a:off x="4968619" y="5586096"/>
              <a:ext cx="75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r>
                <a:rPr lang="en-US" sz="3200" baseline="-25000" dirty="0">
                  <a:latin typeface="Arial Rounded MT Bold" pitchFamily="34" charset="0"/>
                  <a:ea typeface="Arial Unicode MS" pitchFamily="34" charset="-128"/>
                  <a:cs typeface="Arial Unicode MS" pitchFamily="34" charset="-128"/>
                </a:rPr>
                <a:t>1-3</a:t>
              </a:r>
            </a:p>
          </p:txBody>
        </p:sp>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626" y="4591223"/>
              <a:ext cx="1447800" cy="1447800"/>
            </a:xfrm>
            <a:prstGeom prst="rect">
              <a:avLst/>
            </a:prstGeom>
          </p:spPr>
        </p:pic>
        <p:sp>
          <p:nvSpPr>
            <p:cNvPr id="71" name="TextBox 70"/>
            <p:cNvSpPr txBox="1"/>
            <p:nvPr/>
          </p:nvSpPr>
          <p:spPr bwMode="auto">
            <a:xfrm>
              <a:off x="6177614" y="5645918"/>
              <a:ext cx="36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d</a:t>
              </a:r>
            </a:p>
          </p:txBody>
        </p:sp>
        <p:sp>
          <p:nvSpPr>
            <p:cNvPr id="77" name="TextBox 76"/>
            <p:cNvSpPr txBox="1"/>
            <p:nvPr/>
          </p:nvSpPr>
          <p:spPr bwMode="auto">
            <a:xfrm>
              <a:off x="3954568" y="6071076"/>
              <a:ext cx="116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dirty="0">
                  <a:latin typeface="Century Gothic" panose="020B0502020202020204" pitchFamily="34" charset="0"/>
                  <a:ea typeface="Arial Unicode MS" pitchFamily="34" charset="-128"/>
                  <a:cs typeface="Arial Unicode MS" pitchFamily="34" charset="-128"/>
                </a:rPr>
                <a:t>subunits</a:t>
              </a:r>
            </a:p>
          </p:txBody>
        </p:sp>
      </p:grpSp>
      <p:grpSp>
        <p:nvGrpSpPr>
          <p:cNvPr id="86" name="Group 85"/>
          <p:cNvGrpSpPr/>
          <p:nvPr/>
        </p:nvGrpSpPr>
        <p:grpSpPr>
          <a:xfrm>
            <a:off x="8537448" y="4808110"/>
            <a:ext cx="1871521" cy="1729851"/>
            <a:chOff x="7013448" y="4808109"/>
            <a:chExt cx="1871521" cy="1729851"/>
          </a:xfrm>
        </p:grpSpPr>
        <p:pic>
          <p:nvPicPr>
            <p:cNvPr id="111" name="Picture 110"/>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7013448" y="5102352"/>
              <a:ext cx="1856232" cy="1435608"/>
            </a:xfrm>
            <a:prstGeom prst="rect">
              <a:avLst/>
            </a:prstGeom>
          </p:spPr>
        </p:pic>
        <p:sp>
          <p:nvSpPr>
            <p:cNvPr id="112" name="TextBox 83"/>
            <p:cNvSpPr txBox="1">
              <a:spLocks noChangeArrowheads="1"/>
            </p:cNvSpPr>
            <p:nvPr/>
          </p:nvSpPr>
          <p:spPr bwMode="auto">
            <a:xfrm>
              <a:off x="7067811" y="4808109"/>
              <a:ext cx="1664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Century Gothic" panose="020B0502020202020204" pitchFamily="34" charset="0"/>
                  <a:ea typeface="Arial Unicode MS" pitchFamily="34" charset="-128"/>
                  <a:cs typeface="Arial Unicode MS" pitchFamily="34" charset="-128"/>
                </a:rPr>
                <a:t>Inhibitory Current</a:t>
              </a:r>
            </a:p>
          </p:txBody>
        </p:sp>
        <p:sp>
          <p:nvSpPr>
            <p:cNvPr id="115" name="TextBox 83"/>
            <p:cNvSpPr txBox="1">
              <a:spLocks noChangeArrowheads="1"/>
            </p:cNvSpPr>
            <p:nvPr/>
          </p:nvSpPr>
          <p:spPr bwMode="auto">
            <a:xfrm>
              <a:off x="7052416" y="5008192"/>
              <a:ext cx="18325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solidFill>
                    <a:srgbClr val="FF0000"/>
                  </a:solidFill>
                  <a:latin typeface="Century Gothic" panose="020B0502020202020204" pitchFamily="34" charset="0"/>
                  <a:ea typeface="Arial Unicode MS" pitchFamily="34" charset="-128"/>
                  <a:cs typeface="Arial Unicode MS" pitchFamily="34" charset="-128"/>
                </a:rPr>
                <a:t>+ </a:t>
              </a:r>
              <a:r>
                <a:rPr lang="en-US" sz="1400" dirty="0" err="1">
                  <a:solidFill>
                    <a:srgbClr val="FF0000"/>
                  </a:solidFill>
                  <a:latin typeface="Century Gothic" panose="020B0502020202020204" pitchFamily="34" charset="0"/>
                  <a:ea typeface="Arial Unicode MS" pitchFamily="34" charset="-128"/>
                  <a:cs typeface="Arial Unicode MS" pitchFamily="34" charset="-128"/>
                </a:rPr>
                <a:t>benzodiazapene</a:t>
              </a:r>
              <a:endParaRPr lang="en-US" sz="1400" dirty="0">
                <a:solidFill>
                  <a:srgbClr val="FF0000"/>
                </a:solidFill>
                <a:latin typeface="Century Gothic" panose="020B0502020202020204" pitchFamily="34" charset="0"/>
                <a:ea typeface="Arial Unicode MS" pitchFamily="34" charset="-128"/>
                <a:cs typeface="Arial Unicode MS" pitchFamily="34" charset="-128"/>
              </a:endParaRPr>
            </a:p>
          </p:txBody>
        </p:sp>
        <p:sp>
          <p:nvSpPr>
            <p:cNvPr id="117" name="TextBox 83"/>
            <p:cNvSpPr txBox="1">
              <a:spLocks noChangeArrowheads="1"/>
            </p:cNvSpPr>
            <p:nvPr/>
          </p:nvSpPr>
          <p:spPr bwMode="auto">
            <a:xfrm>
              <a:off x="8220293" y="5469810"/>
              <a:ext cx="5437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20 </a:t>
              </a:r>
              <a:r>
                <a:rPr lang="en-US" sz="1000" dirty="0" err="1">
                  <a:latin typeface="Arial Rounded MT Bold" pitchFamily="34" charset="0"/>
                  <a:ea typeface="Arial Unicode MS" pitchFamily="34" charset="-128"/>
                  <a:cs typeface="Arial Unicode MS" pitchFamily="34" charset="-128"/>
                </a:rPr>
                <a:t>pA</a:t>
              </a:r>
              <a:endParaRPr lang="en-US" sz="1000" dirty="0">
                <a:latin typeface="Arial Rounded MT Bold" pitchFamily="34" charset="0"/>
                <a:ea typeface="Arial Unicode MS" pitchFamily="34" charset="-128"/>
                <a:cs typeface="Arial Unicode MS" pitchFamily="34" charset="-128"/>
              </a:endParaRPr>
            </a:p>
          </p:txBody>
        </p:sp>
        <p:sp>
          <p:nvSpPr>
            <p:cNvPr id="121" name="TextBox 83"/>
            <p:cNvSpPr txBox="1">
              <a:spLocks noChangeArrowheads="1"/>
            </p:cNvSpPr>
            <p:nvPr/>
          </p:nvSpPr>
          <p:spPr bwMode="auto">
            <a:xfrm>
              <a:off x="8180697" y="5727700"/>
              <a:ext cx="6303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100 </a:t>
              </a:r>
              <a:r>
                <a:rPr lang="en-US" sz="1000" dirty="0" err="1">
                  <a:latin typeface="Arial Rounded MT Bold" pitchFamily="34" charset="0"/>
                  <a:ea typeface="Arial Unicode MS" pitchFamily="34" charset="-128"/>
                  <a:cs typeface="Arial Unicode MS" pitchFamily="34" charset="-128"/>
                </a:rPr>
                <a:t>ms</a:t>
              </a:r>
              <a:endParaRPr lang="en-US" sz="1000" dirty="0">
                <a:latin typeface="Arial Rounded MT Bold" pitchFamily="34" charset="0"/>
                <a:ea typeface="Arial Unicode MS" pitchFamily="34" charset="-128"/>
                <a:cs typeface="Arial Unicode MS" pitchFamily="34" charset="-128"/>
              </a:endParaRPr>
            </a:p>
          </p:txBody>
        </p:sp>
      </p:grpSp>
      <p:sp>
        <p:nvSpPr>
          <p:cNvPr id="78" name="Oval 77"/>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5753100" y="1489115"/>
            <a:ext cx="2662478" cy="3050025"/>
            <a:chOff x="4229100" y="1489114"/>
            <a:chExt cx="2662478" cy="3050025"/>
          </a:xfrm>
        </p:grpSpPr>
        <p:sp>
          <p:nvSpPr>
            <p:cNvPr id="91" name="TextBox 90"/>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92" name="TextBox 91"/>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93" name="Freeform 92"/>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grpSp>
      <p:grpSp>
        <p:nvGrpSpPr>
          <p:cNvPr id="85" name="Group 84">
            <a:extLst>
              <a:ext uri="{FF2B5EF4-FFF2-40B4-BE49-F238E27FC236}">
                <a16:creationId xmlns:a16="http://schemas.microsoft.com/office/drawing/2014/main" id="{4B0E5B25-7F16-4872-B556-CB6EE7BA8544}"/>
              </a:ext>
            </a:extLst>
          </p:cNvPr>
          <p:cNvGrpSpPr/>
          <p:nvPr/>
        </p:nvGrpSpPr>
        <p:grpSpPr>
          <a:xfrm>
            <a:off x="3751076" y="177285"/>
            <a:ext cx="4357283" cy="1165741"/>
            <a:chOff x="2876550" y="304800"/>
            <a:chExt cx="4357283" cy="1165741"/>
          </a:xfrm>
        </p:grpSpPr>
        <p:sp>
          <p:nvSpPr>
            <p:cNvPr id="101" name="TextBox 81">
              <a:extLst>
                <a:ext uri="{FF2B5EF4-FFF2-40B4-BE49-F238E27FC236}">
                  <a16:creationId xmlns:a16="http://schemas.microsoft.com/office/drawing/2014/main" id="{2FE03759-F383-4DD2-A877-65318D1A4A9E}"/>
                </a:ext>
              </a:extLst>
            </p:cNvPr>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107" name="TextBox 81">
              <a:extLst>
                <a:ext uri="{FF2B5EF4-FFF2-40B4-BE49-F238E27FC236}">
                  <a16:creationId xmlns:a16="http://schemas.microsoft.com/office/drawing/2014/main" id="{2D267A7C-C4C7-4CBE-8601-4A12CC0DF014}"/>
                </a:ext>
              </a:extLst>
            </p:cNvPr>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Tree>
    <p:extLst>
      <p:ext uri="{BB962C8B-B14F-4D97-AF65-F5344CB8AC3E}">
        <p14:creationId xmlns:p14="http://schemas.microsoft.com/office/powerpoint/2010/main" val="38710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825752" y="612648"/>
            <a:ext cx="7845552" cy="4553712"/>
          </a:xfrm>
          <a:prstGeom prst="rect">
            <a:avLst/>
          </a:prstGeom>
        </p:spPr>
      </p:pic>
      <p:sp>
        <p:nvSpPr>
          <p:cNvPr id="72" name="TextBox 71"/>
          <p:cNvSpPr txBox="1"/>
          <p:nvPr/>
        </p:nvSpPr>
        <p:spPr bwMode="auto">
          <a:xfrm>
            <a:off x="5326910" y="2703838"/>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3" name="TextBox 72"/>
          <p:cNvSpPr txBox="1"/>
          <p:nvPr/>
        </p:nvSpPr>
        <p:spPr bwMode="auto">
          <a:xfrm>
            <a:off x="6096000" y="3217492"/>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4" name="TextBox 73"/>
          <p:cNvSpPr txBox="1"/>
          <p:nvPr/>
        </p:nvSpPr>
        <p:spPr bwMode="auto">
          <a:xfrm>
            <a:off x="5546222" y="3251676"/>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5" name="TextBox 74"/>
          <p:cNvSpPr txBox="1"/>
          <p:nvPr/>
        </p:nvSpPr>
        <p:spPr bwMode="auto">
          <a:xfrm>
            <a:off x="6332310" y="2734654"/>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6" name="TextBox 75"/>
          <p:cNvSpPr txBox="1"/>
          <p:nvPr/>
        </p:nvSpPr>
        <p:spPr bwMode="auto">
          <a:xfrm>
            <a:off x="5867400" y="2345822"/>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nvGrpSpPr>
          <p:cNvPr id="102" name="Group 101"/>
          <p:cNvGrpSpPr/>
          <p:nvPr/>
        </p:nvGrpSpPr>
        <p:grpSpPr>
          <a:xfrm>
            <a:off x="3496124" y="1304926"/>
            <a:ext cx="5085900" cy="3552825"/>
            <a:chOff x="1972124" y="1304925"/>
            <a:chExt cx="5085900" cy="3552825"/>
          </a:xfrm>
        </p:grpSpPr>
        <p:sp>
          <p:nvSpPr>
            <p:cNvPr id="103" name="Rectangle 102"/>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4160168" y="2590800"/>
            <a:ext cx="1021433" cy="747210"/>
            <a:chOff x="2438400" y="1828800"/>
            <a:chExt cx="1021433" cy="747210"/>
          </a:xfrm>
        </p:grpSpPr>
        <p:sp>
          <p:nvSpPr>
            <p:cNvPr id="98" name="TextBox 97"/>
            <p:cNvSpPr txBox="1"/>
            <p:nvPr/>
          </p:nvSpPr>
          <p:spPr bwMode="auto">
            <a:xfrm>
              <a:off x="2517652" y="1828800"/>
              <a:ext cx="862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err="1">
                  <a:solidFill>
                    <a:schemeClr val="bg1"/>
                  </a:solidFill>
                  <a:latin typeface="Arial Rounded MT Bold" pitchFamily="34" charset="0"/>
                  <a:ea typeface="Arial Unicode MS" pitchFamily="34" charset="-128"/>
                  <a:cs typeface="Arial Unicode MS" pitchFamily="34" charset="-128"/>
                </a:rPr>
                <a:t>benzo</a:t>
              </a:r>
              <a:endParaRPr lang="en-US" dirty="0">
                <a:solidFill>
                  <a:schemeClr val="bg1"/>
                </a:solidFill>
                <a:latin typeface="Arial Rounded MT Bold" pitchFamily="34" charset="0"/>
                <a:ea typeface="Arial Unicode MS" pitchFamily="34" charset="-128"/>
                <a:cs typeface="Arial Unicode MS" pitchFamily="34" charset="-128"/>
              </a:endParaRPr>
            </a:p>
          </p:txBody>
        </p:sp>
        <p:sp>
          <p:nvSpPr>
            <p:cNvPr id="99" name="TextBox 98"/>
            <p:cNvSpPr txBox="1"/>
            <p:nvPr/>
          </p:nvSpPr>
          <p:spPr bwMode="auto">
            <a:xfrm>
              <a:off x="2438400" y="2016178"/>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00" name="TextBox 99"/>
            <p:cNvSpPr txBox="1"/>
            <p:nvPr/>
          </p:nvSpPr>
          <p:spPr bwMode="auto">
            <a:xfrm>
              <a:off x="2653202" y="2206678"/>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09" name="Freeform 108"/>
          <p:cNvSpPr/>
          <p:nvPr/>
        </p:nvSpPr>
        <p:spPr>
          <a:xfrm>
            <a:off x="4635659" y="2392428"/>
            <a:ext cx="882492" cy="29362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 name="connsiteX0" fmla="*/ 0 w 617950"/>
              <a:gd name="connsiteY0" fmla="*/ 0 h 264099"/>
              <a:gd name="connsiteX1" fmla="*/ 514192 w 617950"/>
              <a:gd name="connsiteY1" fmla="*/ 215901 h 264099"/>
              <a:gd name="connsiteX0" fmla="*/ 0 w 693748"/>
              <a:gd name="connsiteY0" fmla="*/ 38099 h 185631"/>
              <a:gd name="connsiteX1" fmla="*/ 596742 w 693748"/>
              <a:gd name="connsiteY1" fmla="*/ 0 h 185631"/>
              <a:gd name="connsiteX0" fmla="*/ 0 w 692846"/>
              <a:gd name="connsiteY0" fmla="*/ 123729 h 123729"/>
              <a:gd name="connsiteX1" fmla="*/ 596742 w 692846"/>
              <a:gd name="connsiteY1" fmla="*/ 85630 h 123729"/>
              <a:gd name="connsiteX0" fmla="*/ 0 w 722268"/>
              <a:gd name="connsiteY0" fmla="*/ 184149 h 184149"/>
              <a:gd name="connsiteX1" fmla="*/ 628492 w 722268"/>
              <a:gd name="connsiteY1" fmla="*/ 0 h 184149"/>
              <a:gd name="connsiteX0" fmla="*/ 0 w 628492"/>
              <a:gd name="connsiteY0" fmla="*/ 290240 h 290240"/>
              <a:gd name="connsiteX1" fmla="*/ 628492 w 628492"/>
              <a:gd name="connsiteY1" fmla="*/ 106091 h 290240"/>
              <a:gd name="connsiteX0" fmla="*/ 0 w 863442"/>
              <a:gd name="connsiteY0" fmla="*/ 244730 h 244730"/>
              <a:gd name="connsiteX1" fmla="*/ 863442 w 863442"/>
              <a:gd name="connsiteY1" fmla="*/ 130431 h 244730"/>
              <a:gd name="connsiteX0" fmla="*/ 0 w 863442"/>
              <a:gd name="connsiteY0" fmla="*/ 268875 h 268875"/>
              <a:gd name="connsiteX1" fmla="*/ 863442 w 863442"/>
              <a:gd name="connsiteY1" fmla="*/ 154576 h 268875"/>
              <a:gd name="connsiteX0" fmla="*/ 0 w 882492"/>
              <a:gd name="connsiteY0" fmla="*/ 293623 h 293623"/>
              <a:gd name="connsiteX1" fmla="*/ 882492 w 882492"/>
              <a:gd name="connsiteY1" fmla="*/ 141224 h 293623"/>
            </a:gdLst>
            <a:ahLst/>
            <a:cxnLst>
              <a:cxn ang="0">
                <a:pos x="connsiteX0" y="connsiteY0"/>
              </a:cxn>
              <a:cxn ang="0">
                <a:pos x="connsiteX1" y="connsiteY1"/>
              </a:cxn>
            </a:cxnLst>
            <a:rect l="l" t="t" r="r" b="b"/>
            <a:pathLst>
              <a:path w="882492" h="293623">
                <a:moveTo>
                  <a:pt x="0" y="293623"/>
                </a:moveTo>
                <a:cubicBezTo>
                  <a:pt x="-264" y="200"/>
                  <a:pt x="480167" y="-113675"/>
                  <a:pt x="882492" y="141224"/>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0" name="Group 109"/>
          <p:cNvGrpSpPr/>
          <p:nvPr/>
        </p:nvGrpSpPr>
        <p:grpSpPr>
          <a:xfrm>
            <a:off x="7410451" y="2365322"/>
            <a:ext cx="1021433" cy="747210"/>
            <a:chOff x="5886450" y="2365322"/>
            <a:chExt cx="1021433" cy="747210"/>
          </a:xfrm>
        </p:grpSpPr>
        <p:sp>
          <p:nvSpPr>
            <p:cNvPr id="113" name="TextBox 112"/>
            <p:cNvSpPr txBox="1"/>
            <p:nvPr/>
          </p:nvSpPr>
          <p:spPr bwMode="auto">
            <a:xfrm>
              <a:off x="5972178" y="2365322"/>
              <a:ext cx="849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GABA</a:t>
              </a:r>
            </a:p>
          </p:txBody>
        </p:sp>
        <p:sp>
          <p:nvSpPr>
            <p:cNvPr id="114" name="TextBox 113"/>
            <p:cNvSpPr txBox="1"/>
            <p:nvPr/>
          </p:nvSpPr>
          <p:spPr bwMode="auto">
            <a:xfrm>
              <a:off x="5886450" y="2552700"/>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16" name="TextBox 115"/>
            <p:cNvSpPr txBox="1"/>
            <p:nvPr/>
          </p:nvSpPr>
          <p:spPr bwMode="auto">
            <a:xfrm>
              <a:off x="6101252" y="2743200"/>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18" name="Freeform 117"/>
          <p:cNvSpPr/>
          <p:nvPr/>
        </p:nvSpPr>
        <p:spPr>
          <a:xfrm>
            <a:off x="6809217" y="3035118"/>
            <a:ext cx="1092521" cy="27313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Lst>
            <a:ahLst/>
            <a:cxnLst>
              <a:cxn ang="0">
                <a:pos x="connsiteX0" y="connsiteY0"/>
              </a:cxn>
              <a:cxn ang="0">
                <a:pos x="connsiteX1" y="connsiteY1"/>
              </a:cxn>
            </a:cxnLst>
            <a:rect l="l" t="t" r="r" b="b"/>
            <a:pathLst>
              <a:path w="1092521" h="273133">
                <a:moveTo>
                  <a:pt x="1092358" y="0"/>
                </a:moveTo>
                <a:cubicBezTo>
                  <a:pt x="1104794" y="316177"/>
                  <a:pt x="404125" y="303902"/>
                  <a:pt x="0" y="228601"/>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3431142" y="4343400"/>
            <a:ext cx="5019226" cy="2261136"/>
            <a:chOff x="1981200" y="4210050"/>
            <a:chExt cx="5019226" cy="2261136"/>
          </a:xfrm>
        </p:grpSpPr>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568" y="4419600"/>
              <a:ext cx="1447800" cy="1447800"/>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9168" y="4495800"/>
              <a:ext cx="1447800" cy="1447800"/>
            </a:xfrm>
            <a:prstGeom prst="rect">
              <a:avLst/>
            </a:prstGeom>
          </p:spPr>
        </p:pic>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5709" y="4419600"/>
              <a:ext cx="1447800" cy="1447800"/>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309" y="4495800"/>
              <a:ext cx="1447800" cy="1447800"/>
            </a:xfrm>
            <a:prstGeom prst="rect">
              <a:avLst/>
            </a:prstGeom>
          </p:spPr>
        </p:pic>
        <p:grpSp>
          <p:nvGrpSpPr>
            <p:cNvPr id="63" name="Group 62"/>
            <p:cNvGrpSpPr/>
            <p:nvPr/>
          </p:nvGrpSpPr>
          <p:grpSpPr>
            <a:xfrm>
              <a:off x="2114550" y="4210050"/>
              <a:ext cx="2057400" cy="1752600"/>
              <a:chOff x="-381000" y="4191000"/>
              <a:chExt cx="2057400" cy="1752600"/>
            </a:xfrm>
          </p:grpSpPr>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191000"/>
                <a:ext cx="1447800" cy="1447800"/>
              </a:xfrm>
              <a:prstGeom prst="rect">
                <a:avLst/>
              </a:prstGeom>
            </p:spPr>
          </p:pic>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267200"/>
                <a:ext cx="1447800" cy="1447800"/>
              </a:xfrm>
              <a:prstGeom prst="rect">
                <a:avLst/>
              </a:prstGeom>
            </p:spPr>
          </p:pic>
          <p:grpSp>
            <p:nvGrpSpPr>
              <p:cNvPr id="81" name="Group 80"/>
              <p:cNvGrpSpPr/>
              <p:nvPr/>
            </p:nvGrpSpPr>
            <p:grpSpPr>
              <a:xfrm>
                <a:off x="-381000" y="4343400"/>
                <a:ext cx="1752600" cy="1600200"/>
                <a:chOff x="-381000" y="4343400"/>
                <a:chExt cx="1752600" cy="1600200"/>
              </a:xfrm>
            </p:grpSpPr>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343400"/>
                  <a:ext cx="1447800" cy="1447800"/>
                </a:xfrm>
                <a:prstGeom prst="rect">
                  <a:avLst/>
                </a:prstGeom>
              </p:spPr>
            </p:pic>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419600"/>
                  <a:ext cx="1447800" cy="1447800"/>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4495800"/>
                  <a:ext cx="1447800" cy="1447800"/>
                </a:xfrm>
                <a:prstGeom prst="rect">
                  <a:avLst/>
                </a:prstGeom>
              </p:spPr>
            </p:pic>
          </p:grpSp>
        </p:grpSp>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4591223"/>
              <a:ext cx="1447800" cy="1447800"/>
            </a:xfrm>
            <a:prstGeom prst="rect">
              <a:avLst/>
            </a:prstGeom>
          </p:spPr>
        </p:pic>
        <p:sp>
          <p:nvSpPr>
            <p:cNvPr id="65" name="TextBox 64"/>
            <p:cNvSpPr txBox="1"/>
            <p:nvPr/>
          </p:nvSpPr>
          <p:spPr bwMode="auto">
            <a:xfrm>
              <a:off x="2549729" y="5586096"/>
              <a:ext cx="8258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3200" baseline="-25000" dirty="0">
                  <a:latin typeface="Arial Rounded MT Bold" pitchFamily="34" charset="0"/>
                  <a:ea typeface="Arial Unicode MS" pitchFamily="34" charset="-128"/>
                  <a:cs typeface="Arial Unicode MS" pitchFamily="34" charset="-128"/>
                </a:rPr>
                <a:t>1-6</a:t>
              </a:r>
            </a:p>
          </p:txBody>
        </p:sp>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0909" y="4591223"/>
              <a:ext cx="1447800" cy="1447800"/>
            </a:xfrm>
            <a:prstGeom prst="rect">
              <a:avLst/>
            </a:prstGeom>
          </p:spPr>
        </p:pic>
        <p:sp>
          <p:nvSpPr>
            <p:cNvPr id="67" name="TextBox 66"/>
            <p:cNvSpPr txBox="1"/>
            <p:nvPr/>
          </p:nvSpPr>
          <p:spPr bwMode="auto">
            <a:xfrm>
              <a:off x="3767302" y="5611734"/>
              <a:ext cx="797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b</a:t>
              </a:r>
              <a:r>
                <a:rPr lang="en-US" sz="3200" baseline="-25000" dirty="0">
                  <a:solidFill>
                    <a:schemeClr val="bg1">
                      <a:lumMod val="75000"/>
                    </a:schemeClr>
                  </a:solidFill>
                  <a:latin typeface="Arial Rounded MT Bold" pitchFamily="34" charset="0"/>
                  <a:ea typeface="Arial Unicode MS" pitchFamily="34" charset="-128"/>
                  <a:cs typeface="Arial Unicode MS" pitchFamily="34" charset="-128"/>
                </a:rPr>
                <a:t>1-3</a:t>
              </a:r>
            </a:p>
          </p:txBody>
        </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6768" y="4591223"/>
              <a:ext cx="1447800" cy="1447800"/>
            </a:xfrm>
            <a:prstGeom prst="rect">
              <a:avLst/>
            </a:prstGeom>
          </p:spPr>
        </p:pic>
        <p:sp>
          <p:nvSpPr>
            <p:cNvPr id="69" name="TextBox 68"/>
            <p:cNvSpPr txBox="1"/>
            <p:nvPr/>
          </p:nvSpPr>
          <p:spPr bwMode="auto">
            <a:xfrm>
              <a:off x="4968619" y="5586096"/>
              <a:ext cx="75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g</a:t>
              </a:r>
              <a:r>
                <a:rPr lang="en-US" sz="3200" baseline="-25000" dirty="0">
                  <a:solidFill>
                    <a:schemeClr val="bg1">
                      <a:lumMod val="75000"/>
                    </a:schemeClr>
                  </a:solidFill>
                  <a:latin typeface="Arial Rounded MT Bold" pitchFamily="34" charset="0"/>
                  <a:ea typeface="Arial Unicode MS" pitchFamily="34" charset="-128"/>
                  <a:cs typeface="Arial Unicode MS" pitchFamily="34" charset="-128"/>
                </a:rPr>
                <a:t>1-3</a:t>
              </a:r>
            </a:p>
          </p:txBody>
        </p:sp>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626" y="4591223"/>
              <a:ext cx="1447800" cy="1447800"/>
            </a:xfrm>
            <a:prstGeom prst="rect">
              <a:avLst/>
            </a:prstGeom>
          </p:spPr>
        </p:pic>
        <p:sp>
          <p:nvSpPr>
            <p:cNvPr id="71" name="TextBox 70"/>
            <p:cNvSpPr txBox="1"/>
            <p:nvPr/>
          </p:nvSpPr>
          <p:spPr bwMode="auto">
            <a:xfrm>
              <a:off x="6177614" y="5645918"/>
              <a:ext cx="36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lumMod val="75000"/>
                    </a:schemeClr>
                  </a:solidFill>
                  <a:latin typeface="Symbol" pitchFamily="18" charset="2"/>
                  <a:ea typeface="Arial Unicode MS" pitchFamily="34" charset="-128"/>
                  <a:cs typeface="Arial Unicode MS" pitchFamily="34" charset="-128"/>
                </a:rPr>
                <a:t>d</a:t>
              </a:r>
            </a:p>
          </p:txBody>
        </p:sp>
        <p:sp>
          <p:nvSpPr>
            <p:cNvPr id="77" name="TextBox 76"/>
            <p:cNvSpPr txBox="1"/>
            <p:nvPr/>
          </p:nvSpPr>
          <p:spPr bwMode="auto">
            <a:xfrm>
              <a:off x="3954568" y="6071076"/>
              <a:ext cx="116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dirty="0">
                  <a:latin typeface="Century Gothic" panose="020B0502020202020204" pitchFamily="34" charset="0"/>
                  <a:ea typeface="Arial Unicode MS" pitchFamily="34" charset="-128"/>
                  <a:cs typeface="Arial Unicode MS" pitchFamily="34" charset="-128"/>
                </a:rPr>
                <a:t>subunits</a:t>
              </a:r>
            </a:p>
          </p:txBody>
        </p:sp>
      </p:grpSp>
      <p:sp>
        <p:nvSpPr>
          <p:cNvPr id="85" name="Rectangle 84"/>
          <p:cNvSpPr/>
          <p:nvPr/>
        </p:nvSpPr>
        <p:spPr>
          <a:xfrm>
            <a:off x="5181600" y="4867275"/>
            <a:ext cx="2889557" cy="1009650"/>
          </a:xfrm>
          <a:prstGeom prst="rect">
            <a:avLst/>
          </a:prstGeom>
          <a:solidFill>
            <a:schemeClr val="bg1">
              <a:alpha val="75000"/>
            </a:schemeClr>
          </a:solidFill>
          <a:ln>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a:off x="1562099" y="4724400"/>
            <a:ext cx="2676526" cy="1444738"/>
            <a:chOff x="38099" y="4724400"/>
            <a:chExt cx="2676526" cy="1444738"/>
          </a:xfrm>
        </p:grpSpPr>
        <p:sp>
          <p:nvSpPr>
            <p:cNvPr id="107" name="Right Brace 106"/>
            <p:cNvSpPr/>
            <p:nvPr/>
          </p:nvSpPr>
          <p:spPr>
            <a:xfrm>
              <a:off x="2057400" y="4724400"/>
              <a:ext cx="381000" cy="1444738"/>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8" name="Group 107"/>
            <p:cNvGrpSpPr/>
            <p:nvPr/>
          </p:nvGrpSpPr>
          <p:grpSpPr>
            <a:xfrm>
              <a:off x="38099" y="4896047"/>
              <a:ext cx="2676526" cy="1180903"/>
              <a:chOff x="-85726" y="4896047"/>
              <a:chExt cx="2676526" cy="1180903"/>
            </a:xfrm>
          </p:grpSpPr>
          <p:graphicFrame>
            <p:nvGraphicFramePr>
              <p:cNvPr id="119" name="Chart 118"/>
              <p:cNvGraphicFramePr>
                <a:graphicFrameLocks/>
              </p:cNvGraphicFramePr>
              <p:nvPr/>
            </p:nvGraphicFramePr>
            <p:xfrm>
              <a:off x="-85726" y="4896047"/>
              <a:ext cx="2676526" cy="1180903"/>
            </p:xfrm>
            <a:graphic>
              <a:graphicData uri="http://schemas.openxmlformats.org/drawingml/2006/chart">
                <c:chart xmlns:c="http://schemas.openxmlformats.org/drawingml/2006/chart" xmlns:r="http://schemas.openxmlformats.org/officeDocument/2006/relationships" r:id="rId8"/>
              </a:graphicData>
            </a:graphic>
          </p:graphicFrame>
          <p:sp>
            <p:nvSpPr>
              <p:cNvPr id="120" name="TextBox 119"/>
              <p:cNvSpPr txBox="1"/>
              <p:nvPr/>
            </p:nvSpPr>
            <p:spPr bwMode="auto">
              <a:xfrm>
                <a:off x="1178488" y="4948535"/>
                <a:ext cx="650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000" b="1" dirty="0">
                    <a:solidFill>
                      <a:schemeClr val="bg1"/>
                    </a:solidFill>
                    <a:latin typeface="Symbol" pitchFamily="18" charset="2"/>
                    <a:ea typeface="Arial Unicode MS" pitchFamily="34" charset="-128"/>
                    <a:cs typeface="Arial Unicode MS" pitchFamily="34" charset="-128"/>
                  </a:rPr>
                  <a:t>a</a:t>
                </a:r>
                <a:r>
                  <a:rPr lang="en-US" sz="2000" b="1" baseline="-25000" dirty="0">
                    <a:solidFill>
                      <a:schemeClr val="bg1"/>
                    </a:solidFill>
                    <a:latin typeface="Arial Rounded MT Bold" pitchFamily="34" charset="0"/>
                    <a:ea typeface="Arial Unicode MS" pitchFamily="34" charset="-128"/>
                    <a:cs typeface="Arial Unicode MS" pitchFamily="34" charset="-128"/>
                  </a:rPr>
                  <a:t>1</a:t>
                </a:r>
              </a:p>
            </p:txBody>
          </p:sp>
          <p:sp>
            <p:nvSpPr>
              <p:cNvPr id="121" name="TextBox 120"/>
              <p:cNvSpPr txBox="1"/>
              <p:nvPr/>
            </p:nvSpPr>
            <p:spPr bwMode="auto">
              <a:xfrm>
                <a:off x="1143563" y="5308600"/>
                <a:ext cx="574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000" b="1" dirty="0">
                    <a:solidFill>
                      <a:schemeClr val="bg1"/>
                    </a:solidFill>
                    <a:latin typeface="Symbol" pitchFamily="18" charset="2"/>
                    <a:ea typeface="Arial Unicode MS" pitchFamily="34" charset="-128"/>
                    <a:cs typeface="Arial Unicode MS" pitchFamily="34" charset="-128"/>
                  </a:rPr>
                  <a:t>a</a:t>
                </a:r>
                <a:r>
                  <a:rPr lang="en-US" sz="2000" b="1" baseline="-25000" dirty="0">
                    <a:solidFill>
                      <a:schemeClr val="bg1"/>
                    </a:solidFill>
                    <a:latin typeface="Arial Rounded MT Bold" pitchFamily="34" charset="0"/>
                    <a:ea typeface="Arial Unicode MS" pitchFamily="34" charset="-128"/>
                    <a:cs typeface="Arial Unicode MS" pitchFamily="34" charset="-128"/>
                  </a:rPr>
                  <a:t>2</a:t>
                </a:r>
              </a:p>
            </p:txBody>
          </p:sp>
          <p:sp>
            <p:nvSpPr>
              <p:cNvPr id="124" name="TextBox 123"/>
              <p:cNvSpPr txBox="1"/>
              <p:nvPr/>
            </p:nvSpPr>
            <p:spPr bwMode="auto">
              <a:xfrm>
                <a:off x="698209" y="5314315"/>
                <a:ext cx="6518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000" b="1" dirty="0">
                    <a:solidFill>
                      <a:schemeClr val="bg1"/>
                    </a:solidFill>
                    <a:latin typeface="Symbol" pitchFamily="18" charset="2"/>
                    <a:ea typeface="Arial Unicode MS" pitchFamily="34" charset="-128"/>
                    <a:cs typeface="Arial Unicode MS" pitchFamily="34" charset="-128"/>
                  </a:rPr>
                  <a:t>a</a:t>
                </a:r>
                <a:r>
                  <a:rPr lang="en-US" sz="2000" b="1" baseline="-25000" dirty="0">
                    <a:solidFill>
                      <a:schemeClr val="bg1"/>
                    </a:solidFill>
                    <a:latin typeface="Arial Rounded MT Bold" pitchFamily="34" charset="0"/>
                    <a:ea typeface="Arial Unicode MS" pitchFamily="34" charset="-128"/>
                    <a:cs typeface="Arial Unicode MS" pitchFamily="34" charset="-128"/>
                  </a:rPr>
                  <a:t>3</a:t>
                </a:r>
              </a:p>
            </p:txBody>
          </p:sp>
          <p:sp>
            <p:nvSpPr>
              <p:cNvPr id="142" name="TextBox 141"/>
              <p:cNvSpPr txBox="1"/>
              <p:nvPr/>
            </p:nvSpPr>
            <p:spPr bwMode="auto">
              <a:xfrm>
                <a:off x="111688" y="4953000"/>
                <a:ext cx="497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000" b="1" dirty="0">
                    <a:latin typeface="Symbol" pitchFamily="18" charset="2"/>
                    <a:ea typeface="Arial Unicode MS" pitchFamily="34" charset="-128"/>
                    <a:cs typeface="Arial Unicode MS" pitchFamily="34" charset="-128"/>
                  </a:rPr>
                  <a:t>a</a:t>
                </a:r>
                <a:r>
                  <a:rPr lang="en-US" sz="2000" b="1" baseline="-25000" dirty="0">
                    <a:latin typeface="Arial Rounded MT Bold" pitchFamily="34" charset="0"/>
                    <a:ea typeface="Arial Unicode MS" pitchFamily="34" charset="-128"/>
                    <a:cs typeface="Arial Unicode MS" pitchFamily="34" charset="-128"/>
                  </a:rPr>
                  <a:t>5</a:t>
                </a:r>
              </a:p>
            </p:txBody>
          </p:sp>
          <p:sp>
            <p:nvSpPr>
              <p:cNvPr id="143" name="TextBox 142"/>
              <p:cNvSpPr txBox="1"/>
              <p:nvPr/>
            </p:nvSpPr>
            <p:spPr bwMode="auto">
              <a:xfrm>
                <a:off x="76200" y="5712023"/>
                <a:ext cx="7306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1400" i="1" dirty="0">
                    <a:latin typeface="Arial Rounded MT Bold" pitchFamily="34" charset="0"/>
                    <a:ea typeface="Arial Unicode MS" pitchFamily="34" charset="-128"/>
                    <a:cs typeface="Arial Unicode MS" pitchFamily="34" charset="-128"/>
                  </a:rPr>
                  <a:t>other</a:t>
                </a:r>
                <a:endParaRPr lang="en-US" sz="1400" i="1" baseline="-25000" dirty="0">
                  <a:latin typeface="Arial Rounded MT Bold" pitchFamily="34" charset="0"/>
                  <a:ea typeface="Arial Unicode MS" pitchFamily="34" charset="-128"/>
                  <a:cs typeface="Arial Unicode MS" pitchFamily="34" charset="-128"/>
                </a:endParaRPr>
              </a:p>
            </p:txBody>
          </p:sp>
          <p:sp>
            <p:nvSpPr>
              <p:cNvPr id="144" name="Freeform 143"/>
              <p:cNvSpPr/>
              <p:nvPr/>
            </p:nvSpPr>
            <p:spPr>
              <a:xfrm>
                <a:off x="288577" y="5286375"/>
                <a:ext cx="209898" cy="97842"/>
              </a:xfrm>
              <a:custGeom>
                <a:avLst/>
                <a:gdLst>
                  <a:gd name="connsiteX0" fmla="*/ 16223 w 209898"/>
                  <a:gd name="connsiteY0" fmla="*/ 0 h 97842"/>
                  <a:gd name="connsiteX1" fmla="*/ 19398 w 209898"/>
                  <a:gd name="connsiteY1" fmla="*/ 85725 h 97842"/>
                  <a:gd name="connsiteX2" fmla="*/ 209898 w 209898"/>
                  <a:gd name="connsiteY2" fmla="*/ 95250 h 97842"/>
                </a:gdLst>
                <a:ahLst/>
                <a:cxnLst>
                  <a:cxn ang="0">
                    <a:pos x="connsiteX0" y="connsiteY0"/>
                  </a:cxn>
                  <a:cxn ang="0">
                    <a:pos x="connsiteX1" y="connsiteY1"/>
                  </a:cxn>
                  <a:cxn ang="0">
                    <a:pos x="connsiteX2" y="connsiteY2"/>
                  </a:cxn>
                </a:cxnLst>
                <a:rect l="l" t="t" r="r" b="b"/>
                <a:pathLst>
                  <a:path w="209898" h="97842">
                    <a:moveTo>
                      <a:pt x="16223" y="0"/>
                    </a:moveTo>
                    <a:cubicBezTo>
                      <a:pt x="1671" y="34925"/>
                      <a:pt x="-12881" y="69850"/>
                      <a:pt x="19398" y="85725"/>
                    </a:cubicBezTo>
                    <a:cubicBezTo>
                      <a:pt x="51677" y="101600"/>
                      <a:pt x="130787" y="98425"/>
                      <a:pt x="209898" y="9525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Freeform 144"/>
              <p:cNvSpPr/>
              <p:nvPr/>
            </p:nvSpPr>
            <p:spPr>
              <a:xfrm>
                <a:off x="406095" y="5556831"/>
                <a:ext cx="114603" cy="219075"/>
              </a:xfrm>
              <a:custGeom>
                <a:avLst/>
                <a:gdLst>
                  <a:gd name="connsiteX0" fmla="*/ 16223 w 209898"/>
                  <a:gd name="connsiteY0" fmla="*/ 0 h 97842"/>
                  <a:gd name="connsiteX1" fmla="*/ 19398 w 209898"/>
                  <a:gd name="connsiteY1" fmla="*/ 85725 h 97842"/>
                  <a:gd name="connsiteX2" fmla="*/ 209898 w 209898"/>
                  <a:gd name="connsiteY2" fmla="*/ 95250 h 97842"/>
                  <a:gd name="connsiteX0" fmla="*/ 8859 w 85059"/>
                  <a:gd name="connsiteY0" fmla="*/ 136525 h 226537"/>
                  <a:gd name="connsiteX1" fmla="*/ 12034 w 85059"/>
                  <a:gd name="connsiteY1" fmla="*/ 222250 h 226537"/>
                  <a:gd name="connsiteX2" fmla="*/ 85059 w 85059"/>
                  <a:gd name="connsiteY2" fmla="*/ 0 h 226537"/>
                  <a:gd name="connsiteX0" fmla="*/ 0 w 73025"/>
                  <a:gd name="connsiteY0" fmla="*/ 222250 h 222250"/>
                  <a:gd name="connsiteX1" fmla="*/ 73025 w 73025"/>
                  <a:gd name="connsiteY1" fmla="*/ 0 h 222250"/>
                  <a:gd name="connsiteX0" fmla="*/ 0 w 88900"/>
                  <a:gd name="connsiteY0" fmla="*/ 219075 h 219075"/>
                  <a:gd name="connsiteX1" fmla="*/ 88900 w 88900"/>
                  <a:gd name="connsiteY1" fmla="*/ 0 h 219075"/>
                  <a:gd name="connsiteX0" fmla="*/ 9420 w 98320"/>
                  <a:gd name="connsiteY0" fmla="*/ 219075 h 219075"/>
                  <a:gd name="connsiteX1" fmla="*/ 98320 w 98320"/>
                  <a:gd name="connsiteY1" fmla="*/ 0 h 219075"/>
                  <a:gd name="connsiteX0" fmla="*/ 35451 w 124351"/>
                  <a:gd name="connsiteY0" fmla="*/ 219075 h 219075"/>
                  <a:gd name="connsiteX1" fmla="*/ 124351 w 124351"/>
                  <a:gd name="connsiteY1" fmla="*/ 0 h 219075"/>
                  <a:gd name="connsiteX0" fmla="*/ 25703 w 114603"/>
                  <a:gd name="connsiteY0" fmla="*/ 219075 h 219075"/>
                  <a:gd name="connsiteX1" fmla="*/ 114603 w 114603"/>
                  <a:gd name="connsiteY1" fmla="*/ 0 h 219075"/>
                </a:gdLst>
                <a:ahLst/>
                <a:cxnLst>
                  <a:cxn ang="0">
                    <a:pos x="connsiteX0" y="connsiteY0"/>
                  </a:cxn>
                  <a:cxn ang="0">
                    <a:pos x="connsiteX1" y="connsiteY1"/>
                  </a:cxn>
                </a:cxnLst>
                <a:rect l="l" t="t" r="r" b="b"/>
                <a:pathLst>
                  <a:path w="114603" h="219075">
                    <a:moveTo>
                      <a:pt x="25703" y="219075"/>
                    </a:moveTo>
                    <a:cubicBezTo>
                      <a:pt x="22528" y="94721"/>
                      <a:pt x="-69283" y="9525"/>
                      <a:pt x="114603" y="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86" name="Group 85"/>
          <p:cNvGrpSpPr/>
          <p:nvPr/>
        </p:nvGrpSpPr>
        <p:grpSpPr>
          <a:xfrm>
            <a:off x="8537448" y="4808110"/>
            <a:ext cx="1871521" cy="1729851"/>
            <a:chOff x="7013448" y="4808109"/>
            <a:chExt cx="1871521" cy="1729851"/>
          </a:xfrm>
        </p:grpSpPr>
        <p:pic>
          <p:nvPicPr>
            <p:cNvPr id="111" name="Picture 110"/>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7013448" y="5102352"/>
              <a:ext cx="1856232" cy="1435608"/>
            </a:xfrm>
            <a:prstGeom prst="rect">
              <a:avLst/>
            </a:prstGeom>
          </p:spPr>
        </p:pic>
        <p:sp>
          <p:nvSpPr>
            <p:cNvPr id="112" name="TextBox 83"/>
            <p:cNvSpPr txBox="1">
              <a:spLocks noChangeArrowheads="1"/>
            </p:cNvSpPr>
            <p:nvPr/>
          </p:nvSpPr>
          <p:spPr bwMode="auto">
            <a:xfrm>
              <a:off x="7067811" y="4808109"/>
              <a:ext cx="1664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Century Gothic" panose="020B0502020202020204" pitchFamily="34" charset="0"/>
                  <a:ea typeface="Arial Unicode MS" pitchFamily="34" charset="-128"/>
                  <a:cs typeface="Arial Unicode MS" pitchFamily="34" charset="-128"/>
                </a:rPr>
                <a:t>Inhibitory Current</a:t>
              </a:r>
            </a:p>
          </p:txBody>
        </p:sp>
        <p:sp>
          <p:nvSpPr>
            <p:cNvPr id="115" name="TextBox 83"/>
            <p:cNvSpPr txBox="1">
              <a:spLocks noChangeArrowheads="1"/>
            </p:cNvSpPr>
            <p:nvPr/>
          </p:nvSpPr>
          <p:spPr bwMode="auto">
            <a:xfrm>
              <a:off x="7052416" y="5008192"/>
              <a:ext cx="18325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solidFill>
                    <a:srgbClr val="FF0000"/>
                  </a:solidFill>
                  <a:latin typeface="Century Gothic" panose="020B0502020202020204" pitchFamily="34" charset="0"/>
                  <a:ea typeface="Arial Unicode MS" pitchFamily="34" charset="-128"/>
                  <a:cs typeface="Arial Unicode MS" pitchFamily="34" charset="-128"/>
                </a:rPr>
                <a:t>+ </a:t>
              </a:r>
              <a:r>
                <a:rPr lang="en-US" sz="1400" dirty="0" err="1">
                  <a:solidFill>
                    <a:srgbClr val="FF0000"/>
                  </a:solidFill>
                  <a:latin typeface="Century Gothic" panose="020B0502020202020204" pitchFamily="34" charset="0"/>
                  <a:ea typeface="Arial Unicode MS" pitchFamily="34" charset="-128"/>
                  <a:cs typeface="Arial Unicode MS" pitchFamily="34" charset="-128"/>
                </a:rPr>
                <a:t>benzodiazapene</a:t>
              </a:r>
              <a:endParaRPr lang="en-US" sz="1400" dirty="0">
                <a:solidFill>
                  <a:srgbClr val="FF0000"/>
                </a:solidFill>
                <a:latin typeface="Century Gothic" panose="020B0502020202020204" pitchFamily="34" charset="0"/>
                <a:ea typeface="Arial Unicode MS" pitchFamily="34" charset="-128"/>
                <a:cs typeface="Arial Unicode MS" pitchFamily="34" charset="-128"/>
              </a:endParaRPr>
            </a:p>
          </p:txBody>
        </p:sp>
        <p:sp>
          <p:nvSpPr>
            <p:cNvPr id="117" name="TextBox 83"/>
            <p:cNvSpPr txBox="1">
              <a:spLocks noChangeArrowheads="1"/>
            </p:cNvSpPr>
            <p:nvPr/>
          </p:nvSpPr>
          <p:spPr bwMode="auto">
            <a:xfrm>
              <a:off x="8220293" y="5469810"/>
              <a:ext cx="5437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20 </a:t>
              </a:r>
              <a:r>
                <a:rPr lang="en-US" sz="1000" dirty="0" err="1">
                  <a:latin typeface="Arial Rounded MT Bold" pitchFamily="34" charset="0"/>
                  <a:ea typeface="Arial Unicode MS" pitchFamily="34" charset="-128"/>
                  <a:cs typeface="Arial Unicode MS" pitchFamily="34" charset="-128"/>
                </a:rPr>
                <a:t>pA</a:t>
              </a:r>
              <a:endParaRPr lang="en-US" sz="1000" dirty="0">
                <a:latin typeface="Arial Rounded MT Bold" pitchFamily="34" charset="0"/>
                <a:ea typeface="Arial Unicode MS" pitchFamily="34" charset="-128"/>
                <a:cs typeface="Arial Unicode MS" pitchFamily="34" charset="-128"/>
              </a:endParaRPr>
            </a:p>
          </p:txBody>
        </p:sp>
        <p:sp>
          <p:nvSpPr>
            <p:cNvPr id="122" name="TextBox 83"/>
            <p:cNvSpPr txBox="1">
              <a:spLocks noChangeArrowheads="1"/>
            </p:cNvSpPr>
            <p:nvPr/>
          </p:nvSpPr>
          <p:spPr bwMode="auto">
            <a:xfrm>
              <a:off x="8180697" y="5727700"/>
              <a:ext cx="6303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100 </a:t>
              </a:r>
              <a:r>
                <a:rPr lang="en-US" sz="1000" dirty="0" err="1">
                  <a:latin typeface="Arial Rounded MT Bold" pitchFamily="34" charset="0"/>
                  <a:ea typeface="Arial Unicode MS" pitchFamily="34" charset="-128"/>
                  <a:cs typeface="Arial Unicode MS" pitchFamily="34" charset="-128"/>
                </a:rPr>
                <a:t>ms</a:t>
              </a:r>
              <a:endParaRPr lang="en-US" sz="1000" dirty="0">
                <a:latin typeface="Arial Rounded MT Bold" pitchFamily="34" charset="0"/>
                <a:ea typeface="Arial Unicode MS" pitchFamily="34" charset="-128"/>
                <a:cs typeface="Arial Unicode MS" pitchFamily="34" charset="-128"/>
              </a:endParaRPr>
            </a:p>
          </p:txBody>
        </p:sp>
      </p:grpSp>
      <p:sp>
        <p:nvSpPr>
          <p:cNvPr id="78" name="Oval 77"/>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5753100" y="1489115"/>
            <a:ext cx="2662478" cy="3050025"/>
            <a:chOff x="4229100" y="1489114"/>
            <a:chExt cx="2662478" cy="3050025"/>
          </a:xfrm>
        </p:grpSpPr>
        <p:sp>
          <p:nvSpPr>
            <p:cNvPr id="91" name="TextBox 90"/>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92" name="TextBox 91"/>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93" name="Freeform 92"/>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grpSp>
      <p:grpSp>
        <p:nvGrpSpPr>
          <p:cNvPr id="125" name="Group 124">
            <a:extLst>
              <a:ext uri="{FF2B5EF4-FFF2-40B4-BE49-F238E27FC236}">
                <a16:creationId xmlns:a16="http://schemas.microsoft.com/office/drawing/2014/main" id="{509A0F72-44E1-46B8-9AFE-7A37B3C35D79}"/>
              </a:ext>
            </a:extLst>
          </p:cNvPr>
          <p:cNvGrpSpPr/>
          <p:nvPr/>
        </p:nvGrpSpPr>
        <p:grpSpPr>
          <a:xfrm>
            <a:off x="3751076" y="177285"/>
            <a:ext cx="4357283" cy="1165741"/>
            <a:chOff x="2876550" y="304800"/>
            <a:chExt cx="4357283" cy="1165741"/>
          </a:xfrm>
        </p:grpSpPr>
        <p:sp>
          <p:nvSpPr>
            <p:cNvPr id="126" name="TextBox 81">
              <a:extLst>
                <a:ext uri="{FF2B5EF4-FFF2-40B4-BE49-F238E27FC236}">
                  <a16:creationId xmlns:a16="http://schemas.microsoft.com/office/drawing/2014/main" id="{727C8AC0-7B07-4D1A-9E78-509CB8D34E0F}"/>
                </a:ext>
              </a:extLst>
            </p:cNvPr>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127" name="TextBox 81">
              <a:extLst>
                <a:ext uri="{FF2B5EF4-FFF2-40B4-BE49-F238E27FC236}">
                  <a16:creationId xmlns:a16="http://schemas.microsoft.com/office/drawing/2014/main" id="{2E91FF7A-AC8E-494E-9C3A-FC1F2246C846}"/>
                </a:ext>
              </a:extLst>
            </p:cNvPr>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Tree>
    <p:extLst>
      <p:ext uri="{BB962C8B-B14F-4D97-AF65-F5344CB8AC3E}">
        <p14:creationId xmlns:p14="http://schemas.microsoft.com/office/powerpoint/2010/main" val="327888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81"/>
          <p:cNvSpPr txBox="1">
            <a:spLocks noChangeArrowheads="1"/>
          </p:cNvSpPr>
          <p:nvPr/>
        </p:nvSpPr>
        <p:spPr bwMode="auto">
          <a:xfrm>
            <a:off x="2595899" y="178324"/>
            <a:ext cx="64203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b="1" dirty="0">
                <a:latin typeface="Symbol" pitchFamily="18" charset="2"/>
                <a:ea typeface="Arial Unicode MS" pitchFamily="34" charset="-128"/>
                <a:cs typeface="Arial Unicode MS" pitchFamily="34" charset="-128"/>
              </a:rPr>
              <a:t>a</a:t>
            </a:r>
            <a:r>
              <a:rPr lang="en-US" sz="4000" dirty="0">
                <a:latin typeface="Arial Rounded MT Bold" pitchFamily="34" charset="0"/>
                <a:ea typeface="Arial Unicode MS" pitchFamily="34" charset="-128"/>
                <a:cs typeface="Arial Unicode MS" pitchFamily="34" charset="-128"/>
              </a:rPr>
              <a:t> </a:t>
            </a:r>
            <a:r>
              <a:rPr lang="en-US" sz="4000" dirty="0">
                <a:latin typeface="Century Gothic" panose="020B0502020202020204" pitchFamily="34" charset="0"/>
                <a:ea typeface="Arial Unicode MS" pitchFamily="34" charset="-128"/>
                <a:cs typeface="Arial Unicode MS" pitchFamily="34" charset="-128"/>
              </a:rPr>
              <a:t>Subunits and Selectivity</a:t>
            </a:r>
          </a:p>
        </p:txBody>
      </p:sp>
      <p:grpSp>
        <p:nvGrpSpPr>
          <p:cNvPr id="40" name="Group 39"/>
          <p:cNvGrpSpPr/>
          <p:nvPr/>
        </p:nvGrpSpPr>
        <p:grpSpPr>
          <a:xfrm>
            <a:off x="4191000" y="990600"/>
            <a:ext cx="3655836" cy="1295400"/>
            <a:chOff x="2667000" y="685800"/>
            <a:chExt cx="3655836" cy="1295400"/>
          </a:xfrm>
        </p:grpSpPr>
        <p:sp>
          <p:nvSpPr>
            <p:cNvPr id="67" name="TextBox 66"/>
            <p:cNvSpPr txBox="1"/>
            <p:nvPr/>
          </p:nvSpPr>
          <p:spPr bwMode="auto">
            <a:xfrm>
              <a:off x="2667000" y="685800"/>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2800" b="1" baseline="-25000" dirty="0">
                  <a:latin typeface="Arial Rounded MT Bold" pitchFamily="34" charset="0"/>
                  <a:ea typeface="Arial Unicode MS" pitchFamily="34" charset="-128"/>
                  <a:cs typeface="Arial Unicode MS" pitchFamily="34" charset="-128"/>
                </a:rPr>
                <a:t>1</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9086" r="25457"/>
            <a:stretch/>
          </p:blipFill>
          <p:spPr>
            <a:xfrm>
              <a:off x="5893819" y="1097700"/>
              <a:ext cx="265379" cy="88350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3884" r="20866"/>
            <a:stretch/>
          </p:blipFill>
          <p:spPr>
            <a:xfrm>
              <a:off x="3786660" y="1097700"/>
              <a:ext cx="367469" cy="88350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1987" r="25740"/>
            <a:stretch/>
          </p:blipFill>
          <p:spPr>
            <a:xfrm>
              <a:off x="2743200" y="1097700"/>
              <a:ext cx="336423" cy="883500"/>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43187" r="25578"/>
            <a:stretch/>
          </p:blipFill>
          <p:spPr>
            <a:xfrm>
              <a:off x="4861166" y="1097700"/>
              <a:ext cx="325616" cy="883500"/>
            </a:xfrm>
            <a:prstGeom prst="rect">
              <a:avLst/>
            </a:prstGeom>
          </p:spPr>
        </p:pic>
        <p:sp>
          <p:nvSpPr>
            <p:cNvPr id="60" name="TextBox 59"/>
            <p:cNvSpPr txBox="1"/>
            <p:nvPr/>
          </p:nvSpPr>
          <p:spPr bwMode="auto">
            <a:xfrm>
              <a:off x="3646623" y="685800"/>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2800" b="1" baseline="-25000" dirty="0">
                  <a:latin typeface="Arial Rounded MT Bold" pitchFamily="34" charset="0"/>
                  <a:ea typeface="Arial Unicode MS" pitchFamily="34" charset="-128"/>
                  <a:cs typeface="Arial Unicode MS" pitchFamily="34" charset="-128"/>
                </a:rPr>
                <a:t>2</a:t>
              </a:r>
            </a:p>
          </p:txBody>
        </p:sp>
        <p:sp>
          <p:nvSpPr>
            <p:cNvPr id="61" name="TextBox 60"/>
            <p:cNvSpPr txBox="1"/>
            <p:nvPr/>
          </p:nvSpPr>
          <p:spPr bwMode="auto">
            <a:xfrm>
              <a:off x="4730515" y="685800"/>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2800" b="1" baseline="-25000" dirty="0">
                  <a:latin typeface="Arial Rounded MT Bold" pitchFamily="34" charset="0"/>
                  <a:ea typeface="Arial Unicode MS" pitchFamily="34" charset="-128"/>
                  <a:cs typeface="Arial Unicode MS" pitchFamily="34" charset="-128"/>
                </a:rPr>
                <a:t>3</a:t>
              </a:r>
            </a:p>
          </p:txBody>
        </p:sp>
        <p:sp>
          <p:nvSpPr>
            <p:cNvPr id="68" name="TextBox 67"/>
            <p:cNvSpPr txBox="1"/>
            <p:nvPr/>
          </p:nvSpPr>
          <p:spPr bwMode="auto">
            <a:xfrm>
              <a:off x="5685167" y="685800"/>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2800" b="1" baseline="-25000" dirty="0">
                  <a:latin typeface="Arial Rounded MT Bold" pitchFamily="34" charset="0"/>
                  <a:ea typeface="Arial Unicode MS" pitchFamily="34" charset="-128"/>
                  <a:cs typeface="Arial Unicode MS" pitchFamily="34" charset="-128"/>
                </a:rPr>
                <a:t>5</a:t>
              </a:r>
            </a:p>
          </p:txBody>
        </p:sp>
      </p:grpSp>
      <p:grpSp>
        <p:nvGrpSpPr>
          <p:cNvPr id="46" name="Group 45"/>
          <p:cNvGrpSpPr/>
          <p:nvPr/>
        </p:nvGrpSpPr>
        <p:grpSpPr>
          <a:xfrm>
            <a:off x="1634194" y="2810140"/>
            <a:ext cx="6020047" cy="3133460"/>
            <a:chOff x="110193" y="2048140"/>
            <a:chExt cx="6020047" cy="3133460"/>
          </a:xfrm>
        </p:grpSpPr>
        <p:sp>
          <p:nvSpPr>
            <p:cNvPr id="3" name="TextBox 2"/>
            <p:cNvSpPr txBox="1"/>
            <p:nvPr/>
          </p:nvSpPr>
          <p:spPr bwMode="auto">
            <a:xfrm>
              <a:off x="228600" y="2937072"/>
              <a:ext cx="1175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Sedation</a:t>
              </a:r>
            </a:p>
          </p:txBody>
        </p:sp>
        <p:sp>
          <p:nvSpPr>
            <p:cNvPr id="32" name="TextBox 31"/>
            <p:cNvSpPr txBox="1"/>
            <p:nvPr/>
          </p:nvSpPr>
          <p:spPr bwMode="auto">
            <a:xfrm>
              <a:off x="1608879" y="2937072"/>
              <a:ext cx="1200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err="1">
                  <a:latin typeface="Century Gothic" panose="020B0502020202020204" pitchFamily="34" charset="0"/>
                  <a:ea typeface="Arial Unicode MS" pitchFamily="34" charset="-128"/>
                  <a:cs typeface="Arial Unicode MS" pitchFamily="34" charset="-128"/>
                </a:rPr>
                <a:t>Anxiolysis</a:t>
              </a:r>
              <a:endParaRPr lang="en-US" dirty="0">
                <a:latin typeface="Century Gothic" panose="020B0502020202020204" pitchFamily="34" charset="0"/>
                <a:ea typeface="Arial Unicode MS" pitchFamily="34" charset="-128"/>
                <a:cs typeface="Arial Unicode MS" pitchFamily="34" charset="-128"/>
              </a:endParaRPr>
            </a:p>
          </p:txBody>
        </p:sp>
        <p:sp>
          <p:nvSpPr>
            <p:cNvPr id="33" name="TextBox 32"/>
            <p:cNvSpPr txBox="1"/>
            <p:nvPr/>
          </p:nvSpPr>
          <p:spPr bwMode="auto">
            <a:xfrm>
              <a:off x="3316043" y="2708472"/>
              <a:ext cx="973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Muscle</a:t>
              </a:r>
            </a:p>
          </p:txBody>
        </p:sp>
        <p:sp>
          <p:nvSpPr>
            <p:cNvPr id="34" name="TextBox 33"/>
            <p:cNvSpPr txBox="1"/>
            <p:nvPr/>
          </p:nvSpPr>
          <p:spPr bwMode="auto">
            <a:xfrm>
              <a:off x="3123362" y="2937072"/>
              <a:ext cx="1359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Relaxation</a:t>
              </a:r>
            </a:p>
          </p:txBody>
        </p:sp>
        <p:sp>
          <p:nvSpPr>
            <p:cNvPr id="35" name="TextBox 34"/>
            <p:cNvSpPr txBox="1"/>
            <p:nvPr/>
          </p:nvSpPr>
          <p:spPr bwMode="auto">
            <a:xfrm>
              <a:off x="5052605" y="2708472"/>
              <a:ext cx="712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Anti-</a:t>
              </a:r>
            </a:p>
          </p:txBody>
        </p:sp>
        <p:sp>
          <p:nvSpPr>
            <p:cNvPr id="36" name="TextBox 35"/>
            <p:cNvSpPr txBox="1"/>
            <p:nvPr/>
          </p:nvSpPr>
          <p:spPr bwMode="auto">
            <a:xfrm>
              <a:off x="4687024" y="2937072"/>
              <a:ext cx="1443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err="1">
                  <a:latin typeface="Century Gothic" panose="020B0502020202020204" pitchFamily="34" charset="0"/>
                  <a:ea typeface="Arial Unicode MS" pitchFamily="34" charset="-128"/>
                  <a:cs typeface="Arial Unicode MS" pitchFamily="34" charset="-128"/>
                </a:rPr>
                <a:t>Convulsant</a:t>
              </a:r>
              <a:endParaRPr lang="en-US" dirty="0">
                <a:latin typeface="Century Gothic" panose="020B0502020202020204" pitchFamily="34" charset="0"/>
                <a:ea typeface="Arial Unicode MS" pitchFamily="34" charset="-128"/>
                <a:cs typeface="Arial Unicode MS" pitchFamily="34" charset="-128"/>
              </a:endParaRPr>
            </a:p>
          </p:txBody>
        </p:sp>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3073" y="4345817"/>
              <a:ext cx="1412776" cy="835783"/>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3073" y="3754581"/>
              <a:ext cx="1412776" cy="835783"/>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66845" y="3120727"/>
              <a:ext cx="1412776" cy="835783"/>
            </a:xfrm>
            <a:prstGeom prst="rect">
              <a:avLst/>
            </a:prstGeom>
          </p:spPr>
        </p:pic>
        <p:pic>
          <p:nvPicPr>
            <p:cNvPr id="52" name="Picture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193" y="3087256"/>
              <a:ext cx="1412776" cy="835783"/>
            </a:xfrm>
            <a:prstGeom prst="rect">
              <a:avLst/>
            </a:prstGeom>
          </p:spPr>
        </p:pic>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3073" y="3145852"/>
              <a:ext cx="1412776" cy="835783"/>
            </a:xfrm>
            <a:prstGeom prst="rect">
              <a:avLst/>
            </a:prstGeom>
          </p:spPr>
        </p:pic>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09897" y="3087255"/>
              <a:ext cx="1412776" cy="835783"/>
            </a:xfrm>
            <a:prstGeom prst="rect">
              <a:avLst/>
            </a:prstGeom>
          </p:spPr>
        </p:pic>
        <p:sp>
          <p:nvSpPr>
            <p:cNvPr id="41" name="TextBox 40"/>
            <p:cNvSpPr txBox="1"/>
            <p:nvPr/>
          </p:nvSpPr>
          <p:spPr bwMode="auto">
            <a:xfrm>
              <a:off x="2169926" y="2048140"/>
              <a:ext cx="181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dirty="0">
                  <a:latin typeface="Century Gothic" panose="020B0502020202020204" pitchFamily="34" charset="0"/>
                  <a:ea typeface="Arial Unicode MS" pitchFamily="34" charset="-128"/>
                  <a:cs typeface="Arial Unicode MS" pitchFamily="34" charset="-128"/>
                </a:rPr>
                <a:t>the good</a:t>
              </a:r>
            </a:p>
          </p:txBody>
        </p:sp>
        <p:cxnSp>
          <p:nvCxnSpPr>
            <p:cNvPr id="43" name="Straight Connector 42"/>
            <p:cNvCxnSpPr/>
            <p:nvPr/>
          </p:nvCxnSpPr>
          <p:spPr>
            <a:xfrm>
              <a:off x="345388" y="2590800"/>
              <a:ext cx="558927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7728741" y="2810140"/>
            <a:ext cx="2827683" cy="2469956"/>
            <a:chOff x="6204740" y="2048140"/>
            <a:chExt cx="2827683" cy="2469956"/>
          </a:xfrm>
        </p:grpSpPr>
        <p:sp>
          <p:nvSpPr>
            <p:cNvPr id="37" name="TextBox 36"/>
            <p:cNvSpPr txBox="1"/>
            <p:nvPr/>
          </p:nvSpPr>
          <p:spPr bwMode="auto">
            <a:xfrm>
              <a:off x="6334556" y="2937072"/>
              <a:ext cx="115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Amnesia</a:t>
              </a:r>
            </a:p>
          </p:txBody>
        </p:sp>
        <p:sp>
          <p:nvSpPr>
            <p:cNvPr id="38" name="TextBox 37"/>
            <p:cNvSpPr txBox="1"/>
            <p:nvPr/>
          </p:nvSpPr>
          <p:spPr bwMode="auto">
            <a:xfrm>
              <a:off x="7696561" y="2937072"/>
              <a:ext cx="1285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Addiction</a:t>
              </a: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4740" y="3087254"/>
              <a:ext cx="1412776" cy="835783"/>
            </a:xfrm>
            <a:prstGeom prst="rect">
              <a:avLst/>
            </a:prstGeom>
          </p:spPr>
        </p:pic>
        <p:pic>
          <p:nvPicPr>
            <p:cNvPr id="56" name="Pictur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19647" y="3087253"/>
              <a:ext cx="1412776" cy="835783"/>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4740" y="3682313"/>
              <a:ext cx="1412776" cy="835783"/>
            </a:xfrm>
            <a:prstGeom prst="rect">
              <a:avLst/>
            </a:prstGeom>
          </p:spPr>
        </p:pic>
        <p:sp>
          <p:nvSpPr>
            <p:cNvPr id="72" name="TextBox 71"/>
            <p:cNvSpPr txBox="1"/>
            <p:nvPr/>
          </p:nvSpPr>
          <p:spPr bwMode="auto">
            <a:xfrm>
              <a:off x="6827995" y="2048140"/>
              <a:ext cx="15953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dirty="0">
                  <a:latin typeface="Century Gothic" panose="020B0502020202020204" pitchFamily="34" charset="0"/>
                  <a:ea typeface="Arial Unicode MS" pitchFamily="34" charset="-128"/>
                  <a:cs typeface="Arial Unicode MS" pitchFamily="34" charset="-128"/>
                </a:rPr>
                <a:t>the bad</a:t>
              </a:r>
            </a:p>
          </p:txBody>
        </p:sp>
        <p:cxnSp>
          <p:nvCxnSpPr>
            <p:cNvPr id="73" name="Straight Connector 72"/>
            <p:cNvCxnSpPr/>
            <p:nvPr/>
          </p:nvCxnSpPr>
          <p:spPr>
            <a:xfrm>
              <a:off x="6324600" y="2590800"/>
              <a:ext cx="2438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bwMode="auto">
          <a:xfrm>
            <a:off x="9087428" y="5715001"/>
            <a:ext cx="135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200" dirty="0">
                <a:latin typeface="Century Gothic" panose="020B0502020202020204" pitchFamily="34" charset="0"/>
                <a:ea typeface="Arial Unicode MS" pitchFamily="34" charset="-128"/>
                <a:cs typeface="Arial Unicode MS" pitchFamily="34" charset="-128"/>
              </a:rPr>
              <a:t>Tan et al., 2011 </a:t>
            </a:r>
          </a:p>
        </p:txBody>
      </p:sp>
    </p:spTree>
    <p:extLst>
      <p:ext uri="{BB962C8B-B14F-4D97-AF65-F5344CB8AC3E}">
        <p14:creationId xmlns:p14="http://schemas.microsoft.com/office/powerpoint/2010/main" val="25012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67400" y="2496979"/>
            <a:ext cx="4191000" cy="1524000"/>
            <a:chOff x="4343400" y="2895600"/>
            <a:chExt cx="4191000" cy="1524000"/>
          </a:xfrm>
        </p:grpSpPr>
        <p:pic>
          <p:nvPicPr>
            <p:cNvPr id="76" name="Picture 41" descr="D:\kuloth\2011\July\21-07-2011\NRD_aop\images\nrd3502-f1.jpg"/>
            <p:cNvPicPr>
              <a:picLocks noChangeAspect="1" noChangeArrowheads="1"/>
            </p:cNvPicPr>
            <p:nvPr/>
          </p:nvPicPr>
          <p:blipFill rotWithShape="1">
            <a:blip r:embed="rId3">
              <a:extLst>
                <a:ext uri="{28A0092B-C50C-407E-A947-70E740481C1C}">
                  <a14:useLocalDpi xmlns:a14="http://schemas.microsoft.com/office/drawing/2010/main" val="0"/>
                </a:ext>
              </a:extLst>
            </a:blip>
            <a:srcRect l="58784" t="59428" b="20286"/>
            <a:stretch/>
          </p:blipFill>
          <p:spPr bwMode="auto">
            <a:xfrm>
              <a:off x="5745999" y="2895600"/>
              <a:ext cx="2788401" cy="144913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3227307"/>
              <a:ext cx="1412776" cy="835783"/>
            </a:xfrm>
            <a:prstGeom prst="rect">
              <a:avLst/>
            </a:prstGeom>
          </p:spPr>
        </p:pic>
        <p:sp>
          <p:nvSpPr>
            <p:cNvPr id="79" name="Left Brace 78"/>
            <p:cNvSpPr/>
            <p:nvPr/>
          </p:nvSpPr>
          <p:spPr>
            <a:xfrm>
              <a:off x="5410200" y="2895600"/>
              <a:ext cx="381000" cy="1524000"/>
            </a:xfrm>
            <a:prstGeom prst="leftBrace">
              <a:avLst/>
            </a:pr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83" name="TextBox 82"/>
            <p:cNvSpPr txBox="1"/>
            <p:nvPr/>
          </p:nvSpPr>
          <p:spPr bwMode="auto">
            <a:xfrm>
              <a:off x="4781550" y="2924175"/>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anose="05050102010706020507" pitchFamily="18" charset="2"/>
                  <a:ea typeface="Arial Unicode MS" pitchFamily="34" charset="-128"/>
                  <a:cs typeface="Arial Unicode MS" pitchFamily="34" charset="-128"/>
                </a:rPr>
                <a:t>a</a:t>
              </a:r>
              <a:r>
                <a:rPr lang="en-US" sz="2800" b="1" baseline="-25000" dirty="0">
                  <a:latin typeface="Symbol" panose="05050102010706020507" pitchFamily="18" charset="2"/>
                  <a:ea typeface="Arial Unicode MS" pitchFamily="34" charset="-128"/>
                  <a:cs typeface="Arial Unicode MS" pitchFamily="34" charset="-128"/>
                </a:rPr>
                <a:t>2</a:t>
              </a:r>
            </a:p>
          </p:txBody>
        </p:sp>
      </p:grpSp>
      <p:grpSp>
        <p:nvGrpSpPr>
          <p:cNvPr id="106" name="Group 105"/>
          <p:cNvGrpSpPr/>
          <p:nvPr/>
        </p:nvGrpSpPr>
        <p:grpSpPr>
          <a:xfrm>
            <a:off x="6522248" y="2390300"/>
            <a:ext cx="3688553" cy="1330345"/>
            <a:chOff x="5455447" y="2788920"/>
            <a:chExt cx="3688553" cy="1330345"/>
          </a:xfrm>
        </p:grpSpPr>
        <p:sp>
          <p:nvSpPr>
            <p:cNvPr id="107" name="TextBox 106"/>
            <p:cNvSpPr txBox="1"/>
            <p:nvPr/>
          </p:nvSpPr>
          <p:spPr bwMode="auto">
            <a:xfrm>
              <a:off x="5465951" y="2788920"/>
              <a:ext cx="3533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400" b="1" u="sng" dirty="0">
                  <a:solidFill>
                    <a:srgbClr val="FF0000"/>
                  </a:solidFill>
                  <a:latin typeface="Symbol" panose="05050102010706020507" pitchFamily="18" charset="2"/>
                  <a:ea typeface="Arial Unicode MS" pitchFamily="34" charset="-128"/>
                  <a:cs typeface="Arial Unicode MS" pitchFamily="34" charset="-128"/>
                </a:rPr>
                <a:t>a</a:t>
              </a:r>
              <a:r>
                <a:rPr lang="en-US" sz="2400" baseline="-25000" dirty="0">
                  <a:solidFill>
                    <a:srgbClr val="FF0000"/>
                  </a:solidFill>
                  <a:latin typeface="Century Gothic" panose="020B0502020202020204" pitchFamily="34" charset="0"/>
                  <a:ea typeface="Arial Unicode MS" pitchFamily="34" charset="-128"/>
                  <a:cs typeface="Arial Unicode MS" pitchFamily="34" charset="-128"/>
                </a:rPr>
                <a:t>1</a:t>
              </a:r>
              <a:r>
                <a:rPr lang="en-US" sz="2400" u="sng" dirty="0">
                  <a:solidFill>
                    <a:srgbClr val="FF0000"/>
                  </a:solidFill>
                  <a:latin typeface="Century Gothic" panose="020B0502020202020204" pitchFamily="34" charset="0"/>
                  <a:ea typeface="Arial Unicode MS" pitchFamily="34" charset="-128"/>
                  <a:cs typeface="Arial Unicode MS" pitchFamily="34" charset="-128"/>
                </a:rPr>
                <a:t>-selective agents</a:t>
              </a:r>
            </a:p>
          </p:txBody>
        </p:sp>
        <p:sp>
          <p:nvSpPr>
            <p:cNvPr id="108" name="TextBox 107"/>
            <p:cNvSpPr txBox="1"/>
            <p:nvPr/>
          </p:nvSpPr>
          <p:spPr bwMode="auto">
            <a:xfrm>
              <a:off x="5610731" y="3195935"/>
              <a:ext cx="35332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20-fold higher affinity for</a:t>
              </a:r>
            </a:p>
            <a:p>
              <a:pPr eaLnBrk="1" hangingPunct="1"/>
              <a:r>
                <a:rPr lang="en-US" dirty="0">
                  <a:latin typeface="Century Gothic" panose="020B0502020202020204" pitchFamily="34" charset="0"/>
                  <a:ea typeface="Arial Unicode MS" pitchFamily="34" charset="-128"/>
                  <a:cs typeface="Arial Unicode MS" pitchFamily="34" charset="-128"/>
                </a:rPr>
                <a:t>receptors containing </a:t>
              </a:r>
              <a:r>
                <a:rPr lang="en-US" b="1" dirty="0">
                  <a:latin typeface="Century Gothic" panose="020B0502020202020204" pitchFamily="34" charset="0"/>
                  <a:ea typeface="Arial Unicode MS" pitchFamily="34" charset="-128"/>
                  <a:cs typeface="Arial Unicode MS" pitchFamily="34" charset="-128"/>
                </a:rPr>
                <a:t>a</a:t>
              </a:r>
              <a:r>
                <a:rPr lang="en-US" dirty="0">
                  <a:latin typeface="Century Gothic" panose="020B0502020202020204" pitchFamily="34" charset="0"/>
                  <a:ea typeface="Arial Unicode MS" pitchFamily="34" charset="-128"/>
                  <a:cs typeface="Arial Unicode MS" pitchFamily="34" charset="-128"/>
                </a:rPr>
                <a:t>1</a:t>
              </a:r>
            </a:p>
            <a:p>
              <a:pPr eaLnBrk="1" hangingPunct="1"/>
              <a:r>
                <a:rPr lang="en-US" dirty="0">
                  <a:latin typeface="Century Gothic" panose="020B0502020202020204" pitchFamily="34" charset="0"/>
                  <a:ea typeface="Arial Unicode MS" pitchFamily="34" charset="-128"/>
                  <a:cs typeface="Arial Unicode MS" pitchFamily="34" charset="-128"/>
                </a:rPr>
                <a:t>subunits </a:t>
              </a:r>
            </a:p>
          </p:txBody>
        </p:sp>
        <p:pic>
          <p:nvPicPr>
            <p:cNvPr id="109" name="Picture 10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447" y="3296921"/>
              <a:ext cx="250034" cy="187526"/>
            </a:xfrm>
            <a:prstGeom prst="rect">
              <a:avLst/>
            </a:prstGeom>
          </p:spPr>
        </p:pic>
      </p:grpSp>
      <p:grpSp>
        <p:nvGrpSpPr>
          <p:cNvPr id="42" name="Group 41"/>
          <p:cNvGrpSpPr/>
          <p:nvPr/>
        </p:nvGrpSpPr>
        <p:grpSpPr>
          <a:xfrm>
            <a:off x="4191000" y="990600"/>
            <a:ext cx="3655836" cy="1295400"/>
            <a:chOff x="2667000" y="685800"/>
            <a:chExt cx="3655836" cy="1295400"/>
          </a:xfrm>
        </p:grpSpPr>
        <p:sp>
          <p:nvSpPr>
            <p:cNvPr id="44" name="TextBox 43"/>
            <p:cNvSpPr txBox="1"/>
            <p:nvPr/>
          </p:nvSpPr>
          <p:spPr bwMode="auto">
            <a:xfrm>
              <a:off x="2667000" y="685800"/>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2800" b="1" baseline="-25000" dirty="0">
                  <a:latin typeface="Arial Rounded MT Bold" pitchFamily="34" charset="0"/>
                  <a:ea typeface="Arial Unicode MS" pitchFamily="34" charset="-128"/>
                  <a:cs typeface="Arial Unicode MS" pitchFamily="34" charset="-128"/>
                </a:rPr>
                <a:t>1</a:t>
              </a:r>
            </a:p>
          </p:txBody>
        </p:sp>
        <p:pic>
          <p:nvPicPr>
            <p:cNvPr id="45" name="Picture 44"/>
            <p:cNvPicPr>
              <a:picLocks noChangeAspect="1"/>
            </p:cNvPicPr>
            <p:nvPr/>
          </p:nvPicPr>
          <p:blipFill rotWithShape="1">
            <a:blip r:embed="rId6" cstate="print">
              <a:extLst>
                <a:ext uri="{28A0092B-C50C-407E-A947-70E740481C1C}">
                  <a14:useLocalDpi xmlns:a14="http://schemas.microsoft.com/office/drawing/2010/main" val="0"/>
                </a:ext>
              </a:extLst>
            </a:blip>
            <a:srcRect l="49086" r="25457"/>
            <a:stretch/>
          </p:blipFill>
          <p:spPr>
            <a:xfrm>
              <a:off x="5893819" y="1097700"/>
              <a:ext cx="265379" cy="883500"/>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43884" r="20866"/>
            <a:stretch/>
          </p:blipFill>
          <p:spPr>
            <a:xfrm>
              <a:off x="3786660" y="1097700"/>
              <a:ext cx="367469" cy="883500"/>
            </a:xfrm>
            <a:prstGeom prst="rect">
              <a:avLst/>
            </a:prstGeom>
          </p:spPr>
        </p:pic>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l="41987" r="25740"/>
            <a:stretch/>
          </p:blipFill>
          <p:spPr>
            <a:xfrm>
              <a:off x="2743200" y="1097700"/>
              <a:ext cx="336423" cy="883500"/>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l="43187" r="25578"/>
            <a:stretch/>
          </p:blipFill>
          <p:spPr>
            <a:xfrm>
              <a:off x="4861166" y="1097700"/>
              <a:ext cx="325616" cy="883500"/>
            </a:xfrm>
            <a:prstGeom prst="rect">
              <a:avLst/>
            </a:prstGeom>
          </p:spPr>
        </p:pic>
        <p:sp>
          <p:nvSpPr>
            <p:cNvPr id="62" name="TextBox 61"/>
            <p:cNvSpPr txBox="1"/>
            <p:nvPr/>
          </p:nvSpPr>
          <p:spPr bwMode="auto">
            <a:xfrm>
              <a:off x="3646623" y="685800"/>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2800" b="1" baseline="-25000" dirty="0">
                  <a:latin typeface="Arial Rounded MT Bold" pitchFamily="34" charset="0"/>
                  <a:ea typeface="Arial Unicode MS" pitchFamily="34" charset="-128"/>
                  <a:cs typeface="Arial Unicode MS" pitchFamily="34" charset="-128"/>
                </a:rPr>
                <a:t>2</a:t>
              </a:r>
            </a:p>
          </p:txBody>
        </p:sp>
        <p:sp>
          <p:nvSpPr>
            <p:cNvPr id="63" name="TextBox 62"/>
            <p:cNvSpPr txBox="1"/>
            <p:nvPr/>
          </p:nvSpPr>
          <p:spPr bwMode="auto">
            <a:xfrm>
              <a:off x="4730515" y="685800"/>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2800" b="1" baseline="-25000" dirty="0">
                  <a:latin typeface="Arial Rounded MT Bold" pitchFamily="34" charset="0"/>
                  <a:ea typeface="Arial Unicode MS" pitchFamily="34" charset="-128"/>
                  <a:cs typeface="Arial Unicode MS" pitchFamily="34" charset="-128"/>
                </a:rPr>
                <a:t>3</a:t>
              </a:r>
            </a:p>
          </p:txBody>
        </p:sp>
        <p:sp>
          <p:nvSpPr>
            <p:cNvPr id="65" name="TextBox 64"/>
            <p:cNvSpPr txBox="1"/>
            <p:nvPr/>
          </p:nvSpPr>
          <p:spPr bwMode="auto">
            <a:xfrm>
              <a:off x="5685167" y="685800"/>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2800" b="1" baseline="-25000" dirty="0">
                  <a:latin typeface="Arial Rounded MT Bold" pitchFamily="34" charset="0"/>
                  <a:ea typeface="Arial Unicode MS" pitchFamily="34" charset="-128"/>
                  <a:cs typeface="Arial Unicode MS" pitchFamily="34" charset="-128"/>
                </a:rPr>
                <a:t>5</a:t>
              </a:r>
            </a:p>
          </p:txBody>
        </p:sp>
      </p:grpSp>
      <p:grpSp>
        <p:nvGrpSpPr>
          <p:cNvPr id="8" name="Group 7"/>
          <p:cNvGrpSpPr/>
          <p:nvPr/>
        </p:nvGrpSpPr>
        <p:grpSpPr>
          <a:xfrm>
            <a:off x="1524000" y="2468404"/>
            <a:ext cx="4191000" cy="1524000"/>
            <a:chOff x="0" y="2867025"/>
            <a:chExt cx="4191000" cy="1524000"/>
          </a:xfrm>
        </p:grpSpPr>
        <p:pic>
          <p:nvPicPr>
            <p:cNvPr id="75" name="Picture 41" descr="D:\kuloth\2011\July\21-07-2011\NRD_aop\images\nrd3502-f1.jpg"/>
            <p:cNvPicPr>
              <a:picLocks noChangeAspect="1" noChangeArrowheads="1"/>
            </p:cNvPicPr>
            <p:nvPr/>
          </p:nvPicPr>
          <p:blipFill rotWithShape="1">
            <a:blip r:embed="rId3">
              <a:extLst>
                <a:ext uri="{28A0092B-C50C-407E-A947-70E740481C1C}">
                  <a14:useLocalDpi xmlns:a14="http://schemas.microsoft.com/office/drawing/2010/main" val="0"/>
                </a:ext>
              </a:extLst>
            </a:blip>
            <a:srcRect l="58333" b="79699"/>
            <a:stretch/>
          </p:blipFill>
          <p:spPr bwMode="auto">
            <a:xfrm>
              <a:off x="1372124" y="2922965"/>
              <a:ext cx="2818876" cy="145018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227307"/>
              <a:ext cx="1412776" cy="835783"/>
            </a:xfrm>
            <a:prstGeom prst="rect">
              <a:avLst/>
            </a:prstGeom>
          </p:spPr>
        </p:pic>
        <p:sp>
          <p:nvSpPr>
            <p:cNvPr id="4" name="Left Brace 3"/>
            <p:cNvSpPr/>
            <p:nvPr/>
          </p:nvSpPr>
          <p:spPr>
            <a:xfrm>
              <a:off x="1066800" y="2867025"/>
              <a:ext cx="381000" cy="152400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82" name="TextBox 81"/>
            <p:cNvSpPr txBox="1"/>
            <p:nvPr/>
          </p:nvSpPr>
          <p:spPr bwMode="auto">
            <a:xfrm>
              <a:off x="462021" y="2922310"/>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anose="05050102010706020507" pitchFamily="18" charset="2"/>
                  <a:ea typeface="Arial Unicode MS" pitchFamily="34" charset="-128"/>
                  <a:cs typeface="Arial Unicode MS" pitchFamily="34" charset="-128"/>
                </a:rPr>
                <a:t>a</a:t>
              </a:r>
              <a:r>
                <a:rPr lang="en-US" sz="2800" b="1" baseline="-25000" dirty="0">
                  <a:latin typeface="Symbol" panose="05050102010706020507" pitchFamily="18" charset="2"/>
                  <a:ea typeface="Arial Unicode MS" pitchFamily="34" charset="-128"/>
                  <a:cs typeface="Arial Unicode MS" pitchFamily="34" charset="-128"/>
                </a:rPr>
                <a:t>1</a:t>
              </a:r>
            </a:p>
          </p:txBody>
        </p:sp>
      </p:grpSp>
      <p:grpSp>
        <p:nvGrpSpPr>
          <p:cNvPr id="7" name="Group 6"/>
          <p:cNvGrpSpPr/>
          <p:nvPr/>
        </p:nvGrpSpPr>
        <p:grpSpPr>
          <a:xfrm>
            <a:off x="1524001" y="4460005"/>
            <a:ext cx="4236725" cy="1542174"/>
            <a:chOff x="0" y="4858626"/>
            <a:chExt cx="4236725" cy="1542174"/>
          </a:xfrm>
        </p:grpSpPr>
        <p:pic>
          <p:nvPicPr>
            <p:cNvPr id="77" name="Picture 41" descr="D:\kuloth\2011\July\21-07-2011\NRD_aop\images\nrd3502-f1.jpg"/>
            <p:cNvPicPr>
              <a:picLocks noChangeAspect="1" noChangeArrowheads="1"/>
            </p:cNvPicPr>
            <p:nvPr/>
          </p:nvPicPr>
          <p:blipFill rotWithShape="1">
            <a:blip r:embed="rId3">
              <a:extLst>
                <a:ext uri="{28A0092B-C50C-407E-A947-70E740481C1C}">
                  <a14:useLocalDpi xmlns:a14="http://schemas.microsoft.com/office/drawing/2010/main" val="0"/>
                </a:ext>
              </a:extLst>
            </a:blip>
            <a:srcRect t="58957" r="58784" b="20521"/>
            <a:stretch/>
          </p:blipFill>
          <p:spPr bwMode="auto">
            <a:xfrm>
              <a:off x="1448324" y="4858626"/>
              <a:ext cx="2788401" cy="14659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232080"/>
              <a:ext cx="1412776" cy="835783"/>
            </a:xfrm>
            <a:prstGeom prst="rect">
              <a:avLst/>
            </a:prstGeom>
          </p:spPr>
        </p:pic>
        <p:sp>
          <p:nvSpPr>
            <p:cNvPr id="81" name="Left Brace 80"/>
            <p:cNvSpPr/>
            <p:nvPr/>
          </p:nvSpPr>
          <p:spPr>
            <a:xfrm>
              <a:off x="1066800" y="4876800"/>
              <a:ext cx="381000" cy="1524000"/>
            </a:xfrm>
            <a:prstGeom prst="lef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84" name="TextBox 83"/>
            <p:cNvSpPr txBox="1"/>
            <p:nvPr/>
          </p:nvSpPr>
          <p:spPr bwMode="auto">
            <a:xfrm>
              <a:off x="438150" y="4915555"/>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anose="05050102010706020507" pitchFamily="18" charset="2"/>
                  <a:ea typeface="Arial Unicode MS" pitchFamily="34" charset="-128"/>
                  <a:cs typeface="Arial Unicode MS" pitchFamily="34" charset="-128"/>
                </a:rPr>
                <a:t>a</a:t>
              </a:r>
              <a:r>
                <a:rPr lang="en-US" sz="2800" b="1" baseline="-25000" dirty="0">
                  <a:latin typeface="Symbol" panose="05050102010706020507" pitchFamily="18" charset="2"/>
                  <a:ea typeface="Arial Unicode MS" pitchFamily="34" charset="-128"/>
                  <a:cs typeface="Arial Unicode MS" pitchFamily="34" charset="-128"/>
                </a:rPr>
                <a:t>3</a:t>
              </a:r>
            </a:p>
          </p:txBody>
        </p:sp>
      </p:grpSp>
      <p:grpSp>
        <p:nvGrpSpPr>
          <p:cNvPr id="6" name="Group 5"/>
          <p:cNvGrpSpPr/>
          <p:nvPr/>
        </p:nvGrpSpPr>
        <p:grpSpPr>
          <a:xfrm>
            <a:off x="5867400" y="4497229"/>
            <a:ext cx="4305300" cy="1524000"/>
            <a:chOff x="4343400" y="4895850"/>
            <a:chExt cx="4305300" cy="1524000"/>
          </a:xfrm>
        </p:grpSpPr>
        <p:pic>
          <p:nvPicPr>
            <p:cNvPr id="78" name="Picture 41" descr="D:\kuloth\2011\July\21-07-2011\NRD_aop\images\nrd3502-f1.jpg"/>
            <p:cNvPicPr>
              <a:picLocks noChangeAspect="1" noChangeArrowheads="1"/>
            </p:cNvPicPr>
            <p:nvPr/>
          </p:nvPicPr>
          <p:blipFill rotWithShape="1">
            <a:blip r:embed="rId3">
              <a:extLst>
                <a:ext uri="{28A0092B-C50C-407E-A947-70E740481C1C}">
                  <a14:useLocalDpi xmlns:a14="http://schemas.microsoft.com/office/drawing/2010/main" val="0"/>
                </a:ext>
              </a:extLst>
            </a:blip>
            <a:srcRect r="58108" b="80171"/>
            <a:stretch/>
          </p:blipFill>
          <p:spPr bwMode="auto">
            <a:xfrm>
              <a:off x="5814587" y="4972050"/>
              <a:ext cx="2834113" cy="141651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3400" y="5232080"/>
              <a:ext cx="1412776" cy="835783"/>
            </a:xfrm>
            <a:prstGeom prst="rect">
              <a:avLst/>
            </a:prstGeom>
          </p:spPr>
        </p:pic>
        <p:sp>
          <p:nvSpPr>
            <p:cNvPr id="80" name="Left Brace 79"/>
            <p:cNvSpPr/>
            <p:nvPr/>
          </p:nvSpPr>
          <p:spPr>
            <a:xfrm>
              <a:off x="5410200" y="4895850"/>
              <a:ext cx="381000" cy="1524000"/>
            </a:xfrm>
            <a:prstGeom prst="lef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85" name="TextBox 84"/>
            <p:cNvSpPr txBox="1"/>
            <p:nvPr/>
          </p:nvSpPr>
          <p:spPr bwMode="auto">
            <a:xfrm>
              <a:off x="4772531" y="4915555"/>
              <a:ext cx="637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800" b="1" dirty="0">
                  <a:latin typeface="Symbol" panose="05050102010706020507" pitchFamily="18" charset="2"/>
                  <a:ea typeface="Arial Unicode MS" pitchFamily="34" charset="-128"/>
                  <a:cs typeface="Arial Unicode MS" pitchFamily="34" charset="-128"/>
                </a:rPr>
                <a:t>a</a:t>
              </a:r>
              <a:r>
                <a:rPr lang="en-US" sz="2800" b="1" baseline="-25000" dirty="0">
                  <a:latin typeface="Symbol" panose="05050102010706020507" pitchFamily="18" charset="2"/>
                  <a:ea typeface="Arial Unicode MS" pitchFamily="34" charset="-128"/>
                  <a:cs typeface="Arial Unicode MS" pitchFamily="34" charset="-128"/>
                </a:rPr>
                <a:t>5</a:t>
              </a:r>
            </a:p>
          </p:txBody>
        </p:sp>
      </p:grpSp>
      <p:grpSp>
        <p:nvGrpSpPr>
          <p:cNvPr id="110" name="Group 109"/>
          <p:cNvGrpSpPr/>
          <p:nvPr/>
        </p:nvGrpSpPr>
        <p:grpSpPr>
          <a:xfrm>
            <a:off x="6522248" y="3716774"/>
            <a:ext cx="3688553" cy="369332"/>
            <a:chOff x="5455447" y="4029670"/>
            <a:chExt cx="3688553" cy="369332"/>
          </a:xfrm>
        </p:grpSpPr>
        <p:sp>
          <p:nvSpPr>
            <p:cNvPr id="111" name="TextBox 110"/>
            <p:cNvSpPr txBox="1"/>
            <p:nvPr/>
          </p:nvSpPr>
          <p:spPr bwMode="auto">
            <a:xfrm>
              <a:off x="5610731" y="4029670"/>
              <a:ext cx="3533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‘Z compounds’</a:t>
              </a:r>
            </a:p>
          </p:txBody>
        </p:sp>
        <p:pic>
          <p:nvPicPr>
            <p:cNvPr id="112" name="Picture 1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447" y="4130656"/>
              <a:ext cx="250034" cy="187526"/>
            </a:xfrm>
            <a:prstGeom prst="rect">
              <a:avLst/>
            </a:prstGeom>
          </p:spPr>
        </p:pic>
      </p:grpSp>
      <p:grpSp>
        <p:nvGrpSpPr>
          <p:cNvPr id="113" name="Group 112"/>
          <p:cNvGrpSpPr/>
          <p:nvPr/>
        </p:nvGrpSpPr>
        <p:grpSpPr>
          <a:xfrm>
            <a:off x="6700048" y="4029472"/>
            <a:ext cx="2977353" cy="369332"/>
            <a:chOff x="5633247" y="4266168"/>
            <a:chExt cx="2977353" cy="369332"/>
          </a:xfrm>
        </p:grpSpPr>
        <p:sp>
          <p:nvSpPr>
            <p:cNvPr id="114" name="TextBox 113"/>
            <p:cNvSpPr txBox="1"/>
            <p:nvPr/>
          </p:nvSpPr>
          <p:spPr bwMode="auto">
            <a:xfrm>
              <a:off x="5750431" y="4266168"/>
              <a:ext cx="2860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technically non-</a:t>
              </a:r>
              <a:r>
                <a:rPr lang="en-US" dirty="0" err="1">
                  <a:latin typeface="Century Gothic" panose="020B0502020202020204" pitchFamily="34" charset="0"/>
                  <a:ea typeface="Arial Unicode MS" pitchFamily="34" charset="-128"/>
                  <a:cs typeface="Arial Unicode MS" pitchFamily="34" charset="-128"/>
                </a:rPr>
                <a:t>benzos</a:t>
              </a:r>
              <a:endParaRPr lang="en-US" dirty="0">
                <a:latin typeface="Century Gothic" panose="020B0502020202020204" pitchFamily="34" charset="0"/>
                <a:ea typeface="Arial Unicode MS" pitchFamily="34" charset="-128"/>
                <a:cs typeface="Arial Unicode MS" pitchFamily="34" charset="-128"/>
              </a:endParaRPr>
            </a:p>
          </p:txBody>
        </p:sp>
        <p:pic>
          <p:nvPicPr>
            <p:cNvPr id="115" name="Picture 1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33247" y="4392554"/>
              <a:ext cx="183353" cy="137515"/>
            </a:xfrm>
            <a:prstGeom prst="rect">
              <a:avLst/>
            </a:prstGeom>
          </p:spPr>
        </p:pic>
      </p:grpSp>
      <p:grpSp>
        <p:nvGrpSpPr>
          <p:cNvPr id="123" name="Group 122"/>
          <p:cNvGrpSpPr/>
          <p:nvPr/>
        </p:nvGrpSpPr>
        <p:grpSpPr>
          <a:xfrm>
            <a:off x="6522248" y="4373404"/>
            <a:ext cx="3685669" cy="369332"/>
            <a:chOff x="5455447" y="4029670"/>
            <a:chExt cx="3685669" cy="369332"/>
          </a:xfrm>
        </p:grpSpPr>
        <p:sp>
          <p:nvSpPr>
            <p:cNvPr id="124" name="TextBox 123"/>
            <p:cNvSpPr txBox="1"/>
            <p:nvPr/>
          </p:nvSpPr>
          <p:spPr bwMode="auto">
            <a:xfrm>
              <a:off x="5607847" y="4029670"/>
              <a:ext cx="3533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good for </a:t>
              </a:r>
              <a:r>
                <a:rPr lang="en-US" dirty="0" err="1">
                  <a:latin typeface="Century Gothic" panose="020B0502020202020204" pitchFamily="34" charset="0"/>
                  <a:ea typeface="Arial Unicode MS" pitchFamily="34" charset="-128"/>
                  <a:cs typeface="Arial Unicode MS" pitchFamily="34" charset="-128"/>
                </a:rPr>
                <a:t>insonmia</a:t>
              </a:r>
              <a:endParaRPr lang="en-US" dirty="0">
                <a:latin typeface="Century Gothic" panose="020B0502020202020204" pitchFamily="34" charset="0"/>
                <a:ea typeface="Arial Unicode MS" pitchFamily="34" charset="-128"/>
                <a:cs typeface="Arial Unicode MS" pitchFamily="34" charset="-128"/>
              </a:endParaRPr>
            </a:p>
          </p:txBody>
        </p:sp>
        <p:pic>
          <p:nvPicPr>
            <p:cNvPr id="125" name="Picture 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447" y="4130656"/>
              <a:ext cx="250034" cy="187526"/>
            </a:xfrm>
            <a:prstGeom prst="rect">
              <a:avLst/>
            </a:prstGeom>
          </p:spPr>
        </p:pic>
      </p:grpSp>
      <p:sp>
        <p:nvSpPr>
          <p:cNvPr id="136" name="TextBox 135"/>
          <p:cNvSpPr txBox="1"/>
          <p:nvPr/>
        </p:nvSpPr>
        <p:spPr bwMode="auto">
          <a:xfrm>
            <a:off x="2638932" y="2390300"/>
            <a:ext cx="3533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400" b="1" u="sng" dirty="0">
                <a:solidFill>
                  <a:srgbClr val="009900"/>
                </a:solidFill>
                <a:latin typeface="Symbol" panose="05050102010706020507" pitchFamily="18" charset="2"/>
                <a:ea typeface="Arial Unicode MS" pitchFamily="34" charset="-128"/>
                <a:cs typeface="Arial Unicode MS" pitchFamily="34" charset="-128"/>
              </a:rPr>
              <a:t>a</a:t>
            </a:r>
            <a:r>
              <a:rPr lang="en-US" sz="2400" baseline="-25000" dirty="0">
                <a:solidFill>
                  <a:srgbClr val="009900"/>
                </a:solidFill>
                <a:latin typeface="Century Gothic" panose="020B0502020202020204" pitchFamily="34" charset="0"/>
                <a:ea typeface="Arial Unicode MS" pitchFamily="34" charset="-128"/>
                <a:cs typeface="Arial Unicode MS" pitchFamily="34" charset="-128"/>
              </a:rPr>
              <a:t>2</a:t>
            </a:r>
            <a:r>
              <a:rPr lang="en-US" sz="2400" u="sng" dirty="0">
                <a:solidFill>
                  <a:srgbClr val="009900"/>
                </a:solidFill>
                <a:latin typeface="Century Gothic" panose="020B0502020202020204" pitchFamily="34" charset="0"/>
                <a:ea typeface="Arial Unicode MS" pitchFamily="34" charset="-128"/>
                <a:cs typeface="Arial Unicode MS" pitchFamily="34" charset="-128"/>
              </a:rPr>
              <a:t>-selective agents</a:t>
            </a:r>
          </a:p>
        </p:txBody>
      </p:sp>
      <p:grpSp>
        <p:nvGrpSpPr>
          <p:cNvPr id="140" name="Group 139"/>
          <p:cNvGrpSpPr/>
          <p:nvPr/>
        </p:nvGrpSpPr>
        <p:grpSpPr>
          <a:xfrm>
            <a:off x="2578879" y="2801779"/>
            <a:ext cx="3697591" cy="369332"/>
            <a:chOff x="1054878" y="3200400"/>
            <a:chExt cx="3697591" cy="369332"/>
          </a:xfrm>
        </p:grpSpPr>
        <p:sp>
          <p:nvSpPr>
            <p:cNvPr id="141" name="TextBox 140"/>
            <p:cNvSpPr txBox="1"/>
            <p:nvPr/>
          </p:nvSpPr>
          <p:spPr bwMode="auto">
            <a:xfrm>
              <a:off x="1219200" y="3200400"/>
              <a:ext cx="3533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non-sedating anxiolytics</a:t>
              </a:r>
            </a:p>
          </p:txBody>
        </p:sp>
        <p:pic>
          <p:nvPicPr>
            <p:cNvPr id="142" name="Picture 1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4878" y="3302794"/>
              <a:ext cx="254808" cy="191106"/>
            </a:xfrm>
            <a:prstGeom prst="rect">
              <a:avLst/>
            </a:prstGeom>
          </p:spPr>
        </p:pic>
      </p:grpSp>
      <p:grpSp>
        <p:nvGrpSpPr>
          <p:cNvPr id="143" name="Group 142"/>
          <p:cNvGrpSpPr/>
          <p:nvPr/>
        </p:nvGrpSpPr>
        <p:grpSpPr>
          <a:xfrm>
            <a:off x="2581277" y="3076231"/>
            <a:ext cx="3695193" cy="369332"/>
            <a:chOff x="1057276" y="3474852"/>
            <a:chExt cx="3695193" cy="369332"/>
          </a:xfrm>
        </p:grpSpPr>
        <p:sp>
          <p:nvSpPr>
            <p:cNvPr id="144" name="TextBox 143"/>
            <p:cNvSpPr txBox="1"/>
            <p:nvPr/>
          </p:nvSpPr>
          <p:spPr bwMode="auto">
            <a:xfrm>
              <a:off x="1219200" y="3474852"/>
              <a:ext cx="3533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dirty="0">
                  <a:latin typeface="Century Gothic" panose="020B0502020202020204" pitchFamily="34" charset="0"/>
                  <a:ea typeface="Arial Unicode MS" pitchFamily="34" charset="-128"/>
                  <a:cs typeface="Arial Unicode MS" pitchFamily="34" charset="-128"/>
                </a:rPr>
                <a:t>hopefully soon…</a:t>
              </a:r>
            </a:p>
          </p:txBody>
        </p:sp>
        <p:pic>
          <p:nvPicPr>
            <p:cNvPr id="145" name="Picture 1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7276" y="3559361"/>
              <a:ext cx="254808" cy="191106"/>
            </a:xfrm>
            <a:prstGeom prst="rect">
              <a:avLst/>
            </a:prstGeom>
          </p:spPr>
        </p:pic>
      </p:grpSp>
      <p:sp>
        <p:nvSpPr>
          <p:cNvPr id="67" name="TextBox 66"/>
          <p:cNvSpPr txBox="1"/>
          <p:nvPr/>
        </p:nvSpPr>
        <p:spPr bwMode="auto">
          <a:xfrm>
            <a:off x="1660999" y="6553201"/>
            <a:ext cx="18357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000" dirty="0">
                <a:latin typeface="Century Gothic" panose="020B0502020202020204" pitchFamily="34" charset="0"/>
                <a:ea typeface="Arial Unicode MS" pitchFamily="34" charset="-128"/>
                <a:cs typeface="Arial Unicode MS" pitchFamily="34" charset="-128"/>
              </a:rPr>
              <a:t>Rudolph &amp; </a:t>
            </a:r>
            <a:r>
              <a:rPr lang="en-US" sz="1000" dirty="0" err="1">
                <a:latin typeface="Century Gothic" panose="020B0502020202020204" pitchFamily="34" charset="0"/>
                <a:ea typeface="Arial Unicode MS" pitchFamily="34" charset="-128"/>
                <a:cs typeface="Arial Unicode MS" pitchFamily="34" charset="-128"/>
              </a:rPr>
              <a:t>Knoflach</a:t>
            </a:r>
            <a:r>
              <a:rPr lang="en-US" sz="1000" dirty="0">
                <a:latin typeface="Century Gothic" panose="020B0502020202020204" pitchFamily="34" charset="0"/>
                <a:ea typeface="Arial Unicode MS" pitchFamily="34" charset="-128"/>
                <a:cs typeface="Arial Unicode MS" pitchFamily="34" charset="-128"/>
              </a:rPr>
              <a:t>, 2011 </a:t>
            </a:r>
          </a:p>
        </p:txBody>
      </p:sp>
      <p:sp>
        <p:nvSpPr>
          <p:cNvPr id="72" name="TextBox 71"/>
          <p:cNvSpPr txBox="1"/>
          <p:nvPr/>
        </p:nvSpPr>
        <p:spPr bwMode="auto">
          <a:xfrm>
            <a:off x="8500216" y="6245424"/>
            <a:ext cx="1210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400" dirty="0">
                <a:latin typeface="Century Gothic" panose="020B0502020202020204" pitchFamily="34" charset="0"/>
                <a:ea typeface="Arial Unicode MS" pitchFamily="34" charset="-128"/>
                <a:cs typeface="Arial Unicode MS" pitchFamily="34" charset="-128"/>
              </a:rPr>
              <a:t>  </a:t>
            </a:r>
            <a:r>
              <a:rPr lang="en-US" sz="1400" i="1" dirty="0">
                <a:latin typeface="Century Gothic" panose="020B0502020202020204" pitchFamily="34" charset="0"/>
                <a:ea typeface="Arial Unicode MS" pitchFamily="34" charset="-128"/>
                <a:cs typeface="Arial Unicode MS" pitchFamily="34" charset="-128"/>
              </a:rPr>
              <a:t>(</a:t>
            </a:r>
            <a:r>
              <a:rPr lang="en-US" sz="1400" i="1" dirty="0" err="1">
                <a:latin typeface="Century Gothic" panose="020B0502020202020204" pitchFamily="34" charset="0"/>
                <a:ea typeface="Arial Unicode MS" pitchFamily="34" charset="-128"/>
                <a:cs typeface="Arial Unicode MS" pitchFamily="34" charset="-128"/>
              </a:rPr>
              <a:t>zolpidem</a:t>
            </a:r>
            <a:r>
              <a:rPr lang="en-US" sz="1400" i="1" dirty="0">
                <a:latin typeface="Century Gothic" panose="020B0502020202020204" pitchFamily="34" charset="0"/>
                <a:ea typeface="Arial Unicode MS" pitchFamily="34" charset="-128"/>
                <a:cs typeface="Arial Unicode MS" pitchFamily="34" charset="-128"/>
              </a:rPr>
              <a:t>)</a:t>
            </a:r>
          </a:p>
        </p:txBody>
      </p:sp>
      <p:grpSp>
        <p:nvGrpSpPr>
          <p:cNvPr id="73" name="Group 72"/>
          <p:cNvGrpSpPr/>
          <p:nvPr/>
        </p:nvGrpSpPr>
        <p:grpSpPr>
          <a:xfrm>
            <a:off x="2590801" y="4681425"/>
            <a:ext cx="3176564" cy="1671384"/>
            <a:chOff x="1087577" y="3140787"/>
            <a:chExt cx="3176564" cy="1671384"/>
          </a:xfrm>
        </p:grpSpPr>
        <p:sp>
          <p:nvSpPr>
            <p:cNvPr id="74" name="TextBox 73"/>
            <p:cNvSpPr txBox="1"/>
            <p:nvPr/>
          </p:nvSpPr>
          <p:spPr bwMode="auto">
            <a:xfrm>
              <a:off x="1087577" y="3751461"/>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err="1">
                  <a:latin typeface="Century Gothic" panose="020B0502020202020204" pitchFamily="34" charset="0"/>
                  <a:ea typeface="Arial Unicode MS" pitchFamily="34" charset="-128"/>
                  <a:cs typeface="Arial Unicode MS" pitchFamily="34" charset="-128"/>
                </a:rPr>
                <a:t>Cl</a:t>
              </a:r>
              <a:endParaRPr lang="en-US" sz="1600" dirty="0">
                <a:latin typeface="Century Gothic" panose="020B0502020202020204" pitchFamily="34" charset="0"/>
                <a:ea typeface="Arial Unicode MS" pitchFamily="34" charset="-128"/>
                <a:cs typeface="Arial Unicode MS" pitchFamily="34" charset="-128"/>
              </a:endParaRPr>
            </a:p>
          </p:txBody>
        </p:sp>
        <p:sp>
          <p:nvSpPr>
            <p:cNvPr id="91" name="TextBox 90"/>
            <p:cNvSpPr txBox="1"/>
            <p:nvPr/>
          </p:nvSpPr>
          <p:spPr bwMode="auto">
            <a:xfrm>
              <a:off x="1710772" y="3140787"/>
              <a:ext cx="5741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latin typeface="Century Gothic" panose="020B0502020202020204" pitchFamily="34" charset="0"/>
                  <a:ea typeface="Arial Unicode MS" pitchFamily="34" charset="-128"/>
                  <a:cs typeface="Arial Unicode MS" pitchFamily="34" charset="-128"/>
                </a:rPr>
                <a:t>CH</a:t>
              </a:r>
              <a:r>
                <a:rPr lang="en-US" sz="1600" baseline="-25000" dirty="0">
                  <a:latin typeface="Century Gothic" panose="020B0502020202020204" pitchFamily="34" charset="0"/>
                  <a:ea typeface="Arial Unicode MS" pitchFamily="34" charset="-128"/>
                  <a:cs typeface="Arial Unicode MS" pitchFamily="34" charset="-128"/>
                </a:rPr>
                <a:t>3</a:t>
              </a:r>
            </a:p>
          </p:txBody>
        </p:sp>
        <p:sp>
          <p:nvSpPr>
            <p:cNvPr id="92" name="TextBox 91"/>
            <p:cNvSpPr txBox="1"/>
            <p:nvPr/>
          </p:nvSpPr>
          <p:spPr bwMode="auto">
            <a:xfrm>
              <a:off x="2218293" y="3248025"/>
              <a:ext cx="36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latin typeface="Century Gothic" panose="020B0502020202020204" pitchFamily="34" charset="0"/>
                  <a:ea typeface="Arial Unicode MS" pitchFamily="34" charset="-128"/>
                  <a:cs typeface="Arial Unicode MS" pitchFamily="34" charset="-128"/>
                </a:rPr>
                <a:t>O</a:t>
              </a:r>
            </a:p>
          </p:txBody>
        </p:sp>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65168" y="3276600"/>
              <a:ext cx="1202511" cy="1315833"/>
            </a:xfrm>
            <a:prstGeom prst="rect">
              <a:avLst/>
            </a:prstGeom>
          </p:spPr>
        </p:pic>
        <p:sp>
          <p:nvSpPr>
            <p:cNvPr id="94" name="TextBox 93"/>
            <p:cNvSpPr txBox="1"/>
            <p:nvPr/>
          </p:nvSpPr>
          <p:spPr bwMode="auto">
            <a:xfrm>
              <a:off x="1412270" y="4504394"/>
              <a:ext cx="10743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400" dirty="0">
                  <a:latin typeface="Century Gothic" panose="020B0502020202020204" pitchFamily="34" charset="0"/>
                  <a:ea typeface="Arial Unicode MS" pitchFamily="34" charset="-128"/>
                  <a:cs typeface="Arial Unicode MS" pitchFamily="34" charset="-128"/>
                </a:rPr>
                <a:t>diazepam</a:t>
              </a:r>
            </a:p>
          </p:txBody>
        </p:sp>
        <p:sp>
          <p:nvSpPr>
            <p:cNvPr id="95" name="TextBox 94"/>
            <p:cNvSpPr txBox="1"/>
            <p:nvPr/>
          </p:nvSpPr>
          <p:spPr bwMode="auto">
            <a:xfrm>
              <a:off x="2517255" y="3774761"/>
              <a:ext cx="590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latin typeface="Century Gothic" panose="020B0502020202020204" pitchFamily="34" charset="0"/>
                  <a:ea typeface="Arial Unicode MS" pitchFamily="34" charset="-128"/>
                  <a:cs typeface="Arial Unicode MS" pitchFamily="34" charset="-128"/>
                </a:rPr>
                <a:t>O</a:t>
              </a:r>
              <a:r>
                <a:rPr lang="en-US" sz="1600" baseline="-25000" dirty="0">
                  <a:latin typeface="Century Gothic" panose="020B0502020202020204" pitchFamily="34" charset="0"/>
                  <a:ea typeface="Arial Unicode MS" pitchFamily="34" charset="-128"/>
                  <a:cs typeface="Arial Unicode MS" pitchFamily="34" charset="-128"/>
                </a:rPr>
                <a:t>2</a:t>
              </a:r>
              <a:r>
                <a:rPr lang="en-US" sz="1600" dirty="0">
                  <a:latin typeface="Century Gothic" panose="020B0502020202020204" pitchFamily="34" charset="0"/>
                  <a:ea typeface="Arial Unicode MS" pitchFamily="34" charset="-128"/>
                  <a:cs typeface="Arial Unicode MS" pitchFamily="34" charset="-128"/>
                </a:rPr>
                <a:t>N</a:t>
              </a:r>
              <a:endParaRPr lang="en-US" sz="1600" baseline="-25000" dirty="0">
                <a:latin typeface="Century Gothic" panose="020B0502020202020204" pitchFamily="34" charset="0"/>
                <a:ea typeface="Arial Unicode MS" pitchFamily="34" charset="-128"/>
                <a:cs typeface="Arial Unicode MS" pitchFamily="34" charset="-128"/>
              </a:endParaRPr>
            </a:p>
          </p:txBody>
        </p:sp>
        <p:pic>
          <p:nvPicPr>
            <p:cNvPr id="96" name="Picture 9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59451" y="3272347"/>
              <a:ext cx="1202510" cy="1315833"/>
            </a:xfrm>
            <a:prstGeom prst="rect">
              <a:avLst/>
            </a:prstGeom>
          </p:spPr>
        </p:pic>
        <p:sp>
          <p:nvSpPr>
            <p:cNvPr id="97" name="TextBox 96"/>
            <p:cNvSpPr txBox="1"/>
            <p:nvPr/>
          </p:nvSpPr>
          <p:spPr bwMode="auto">
            <a:xfrm>
              <a:off x="3788509" y="4072273"/>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err="1">
                  <a:latin typeface="Century Gothic" panose="020B0502020202020204" pitchFamily="34" charset="0"/>
                  <a:ea typeface="Arial Unicode MS" pitchFamily="34" charset="-128"/>
                  <a:cs typeface="Arial Unicode MS" pitchFamily="34" charset="-128"/>
                </a:rPr>
                <a:t>Cl</a:t>
              </a:r>
              <a:endParaRPr lang="en-US" sz="1600" dirty="0">
                <a:latin typeface="Century Gothic" panose="020B0502020202020204" pitchFamily="34" charset="0"/>
                <a:ea typeface="Arial Unicode MS" pitchFamily="34" charset="-128"/>
                <a:cs typeface="Arial Unicode MS" pitchFamily="34" charset="-128"/>
              </a:endParaRPr>
            </a:p>
          </p:txBody>
        </p:sp>
        <p:sp>
          <p:nvSpPr>
            <p:cNvPr id="98" name="TextBox 97"/>
            <p:cNvSpPr txBox="1"/>
            <p:nvPr/>
          </p:nvSpPr>
          <p:spPr bwMode="auto">
            <a:xfrm>
              <a:off x="3419394" y="3163878"/>
              <a:ext cx="324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latin typeface="Century Gothic" panose="020B0502020202020204" pitchFamily="34" charset="0"/>
                  <a:ea typeface="Arial Unicode MS" pitchFamily="34" charset="-128"/>
                  <a:cs typeface="Arial Unicode MS" pitchFamily="34" charset="-128"/>
                </a:rPr>
                <a:t>H</a:t>
              </a:r>
              <a:endParaRPr lang="en-US" sz="1600" baseline="-25000" dirty="0">
                <a:latin typeface="Century Gothic" panose="020B0502020202020204" pitchFamily="34" charset="0"/>
                <a:ea typeface="Arial Unicode MS" pitchFamily="34" charset="-128"/>
                <a:cs typeface="Arial Unicode MS" pitchFamily="34" charset="-128"/>
              </a:endParaRPr>
            </a:p>
          </p:txBody>
        </p:sp>
        <p:sp>
          <p:nvSpPr>
            <p:cNvPr id="99" name="TextBox 98"/>
            <p:cNvSpPr txBox="1"/>
            <p:nvPr/>
          </p:nvSpPr>
          <p:spPr bwMode="auto">
            <a:xfrm>
              <a:off x="3798034" y="3248025"/>
              <a:ext cx="36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latin typeface="Century Gothic" panose="020B0502020202020204" pitchFamily="34" charset="0"/>
                  <a:ea typeface="Arial Unicode MS" pitchFamily="34" charset="-128"/>
                  <a:cs typeface="Arial Unicode MS" pitchFamily="34" charset="-128"/>
                </a:rPr>
                <a:t>O</a:t>
              </a:r>
            </a:p>
          </p:txBody>
        </p:sp>
        <p:sp>
          <p:nvSpPr>
            <p:cNvPr id="100" name="TextBox 99"/>
            <p:cNvSpPr txBox="1"/>
            <p:nvPr/>
          </p:nvSpPr>
          <p:spPr bwMode="auto">
            <a:xfrm>
              <a:off x="2971800" y="4504394"/>
              <a:ext cx="12923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400" dirty="0">
                  <a:latin typeface="Century Gothic" panose="020B0502020202020204" pitchFamily="34" charset="0"/>
                  <a:ea typeface="Arial Unicode MS" pitchFamily="34" charset="-128"/>
                  <a:cs typeface="Arial Unicode MS" pitchFamily="34" charset="-128"/>
                </a:rPr>
                <a:t>clonazepam</a:t>
              </a:r>
            </a:p>
          </p:txBody>
        </p:sp>
      </p:grpSp>
      <p:grpSp>
        <p:nvGrpSpPr>
          <p:cNvPr id="102" name="Group 101"/>
          <p:cNvGrpSpPr/>
          <p:nvPr/>
        </p:nvGrpSpPr>
        <p:grpSpPr>
          <a:xfrm>
            <a:off x="2773039" y="4807712"/>
            <a:ext cx="2788126" cy="1330122"/>
            <a:chOff x="1269816" y="3267074"/>
            <a:chExt cx="2788126" cy="1330122"/>
          </a:xfrm>
        </p:grpSpPr>
        <p:pic>
          <p:nvPicPr>
            <p:cNvPr id="103" name="Picture 10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69816" y="3272694"/>
              <a:ext cx="1195675" cy="1324502"/>
            </a:xfrm>
            <a:prstGeom prst="rect">
              <a:avLst/>
            </a:prstGeom>
          </p:spPr>
        </p:pic>
        <p:pic>
          <p:nvPicPr>
            <p:cNvPr id="104" name="Picture 10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62267" y="3267074"/>
              <a:ext cx="1195675" cy="1324502"/>
            </a:xfrm>
            <a:prstGeom prst="rect">
              <a:avLst/>
            </a:prstGeom>
          </p:spPr>
        </p:pic>
      </p:grpSp>
      <p:grpSp>
        <p:nvGrpSpPr>
          <p:cNvPr id="3" name="Group 2"/>
          <p:cNvGrpSpPr/>
          <p:nvPr/>
        </p:nvGrpSpPr>
        <p:grpSpPr>
          <a:xfrm>
            <a:off x="8001001" y="4885868"/>
            <a:ext cx="2185857" cy="1464391"/>
            <a:chOff x="6477000" y="4885867"/>
            <a:chExt cx="2185857" cy="1464391"/>
          </a:xfrm>
        </p:grpSpPr>
        <p:sp>
          <p:nvSpPr>
            <p:cNvPr id="68" name="TextBox 67"/>
            <p:cNvSpPr txBox="1"/>
            <p:nvPr/>
          </p:nvSpPr>
          <p:spPr bwMode="auto">
            <a:xfrm>
              <a:off x="6829425" y="6042481"/>
              <a:ext cx="15568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400" dirty="0" err="1">
                  <a:latin typeface="Century Gothic" panose="020B0502020202020204" pitchFamily="34" charset="0"/>
                  <a:ea typeface="Arial Unicode MS" pitchFamily="34" charset="-128"/>
                  <a:cs typeface="Arial Unicode MS" pitchFamily="34" charset="-128"/>
                </a:rPr>
                <a:t>imidazopyridine</a:t>
              </a:r>
              <a:endParaRPr lang="en-US" sz="1400" dirty="0">
                <a:latin typeface="Century Gothic" panose="020B0502020202020204" pitchFamily="34" charset="0"/>
                <a:ea typeface="Arial Unicode MS" pitchFamily="34" charset="-128"/>
                <a:cs typeface="Arial Unicode MS" pitchFamily="34" charset="-128"/>
              </a:endParaRPr>
            </a:p>
          </p:txBody>
        </p:sp>
        <p:pic>
          <p:nvPicPr>
            <p:cNvPr id="105" name="Picture 10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77000" y="4885867"/>
              <a:ext cx="2185857" cy="1226266"/>
            </a:xfrm>
            <a:prstGeom prst="rect">
              <a:avLst/>
            </a:prstGeom>
          </p:spPr>
        </p:pic>
      </p:grpSp>
      <p:grpSp>
        <p:nvGrpSpPr>
          <p:cNvPr id="2" name="Group 1"/>
          <p:cNvGrpSpPr/>
          <p:nvPr/>
        </p:nvGrpSpPr>
        <p:grpSpPr>
          <a:xfrm>
            <a:off x="6477000" y="4627320"/>
            <a:ext cx="1585690" cy="1722939"/>
            <a:chOff x="4953000" y="4627319"/>
            <a:chExt cx="1585690" cy="1722939"/>
          </a:xfrm>
        </p:grpSpPr>
        <p:pic>
          <p:nvPicPr>
            <p:cNvPr id="101" name="Picture 10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31948" y="4627319"/>
              <a:ext cx="1195675" cy="1324502"/>
            </a:xfrm>
            <a:prstGeom prst="rect">
              <a:avLst/>
            </a:prstGeom>
          </p:spPr>
        </p:pic>
        <p:sp>
          <p:nvSpPr>
            <p:cNvPr id="126" name="TextBox 125"/>
            <p:cNvSpPr txBox="1"/>
            <p:nvPr/>
          </p:nvSpPr>
          <p:spPr bwMode="auto">
            <a:xfrm>
              <a:off x="4953000" y="6042481"/>
              <a:ext cx="15856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400" dirty="0">
                  <a:latin typeface="Century Gothic" panose="020B0502020202020204" pitchFamily="34" charset="0"/>
                  <a:ea typeface="Arial Unicode MS" pitchFamily="34" charset="-128"/>
                  <a:cs typeface="Arial Unicode MS" pitchFamily="34" charset="-128"/>
                </a:rPr>
                <a:t>benzodiazepine</a:t>
              </a:r>
            </a:p>
          </p:txBody>
        </p:sp>
      </p:grpSp>
      <p:sp>
        <p:nvSpPr>
          <p:cNvPr id="86" name="TextBox 81">
            <a:extLst>
              <a:ext uri="{FF2B5EF4-FFF2-40B4-BE49-F238E27FC236}">
                <a16:creationId xmlns:a16="http://schemas.microsoft.com/office/drawing/2014/main" id="{A4068608-5215-442B-8B96-09E4567B97F4}"/>
              </a:ext>
            </a:extLst>
          </p:cNvPr>
          <p:cNvSpPr txBox="1">
            <a:spLocks noChangeArrowheads="1"/>
          </p:cNvSpPr>
          <p:nvPr/>
        </p:nvSpPr>
        <p:spPr bwMode="auto">
          <a:xfrm>
            <a:off x="2595899" y="178324"/>
            <a:ext cx="64203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b="1" dirty="0">
                <a:latin typeface="Symbol" pitchFamily="18" charset="2"/>
                <a:ea typeface="Arial Unicode MS" pitchFamily="34" charset="-128"/>
                <a:cs typeface="Arial Unicode MS" pitchFamily="34" charset="-128"/>
              </a:rPr>
              <a:t>a</a:t>
            </a:r>
            <a:r>
              <a:rPr lang="en-US" sz="4000" dirty="0">
                <a:latin typeface="Arial Rounded MT Bold" pitchFamily="34" charset="0"/>
                <a:ea typeface="Arial Unicode MS" pitchFamily="34" charset="-128"/>
                <a:cs typeface="Arial Unicode MS" pitchFamily="34" charset="-128"/>
              </a:rPr>
              <a:t> </a:t>
            </a:r>
            <a:r>
              <a:rPr lang="en-US" sz="4000" dirty="0">
                <a:latin typeface="Century Gothic" panose="020B0502020202020204" pitchFamily="34" charset="0"/>
                <a:ea typeface="Arial Unicode MS" pitchFamily="34" charset="-128"/>
                <a:cs typeface="Arial Unicode MS" pitchFamily="34" charset="-128"/>
              </a:rPr>
              <a:t>Subunits and Selectivity</a:t>
            </a:r>
          </a:p>
        </p:txBody>
      </p:sp>
    </p:spTree>
    <p:extLst>
      <p:ext uri="{BB962C8B-B14F-4D97-AF65-F5344CB8AC3E}">
        <p14:creationId xmlns:p14="http://schemas.microsoft.com/office/powerpoint/2010/main" val="303967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5"/>
                                        </p:tgtEl>
                                        <p:attrNameLst>
                                          <p:attrName>ppt_w</p:attrName>
                                        </p:attrNameLst>
                                      </p:cBhvr>
                                      <p:tavLst>
                                        <p:tav tm="0">
                                          <p:val>
                                            <p:strVal val="ppt_w"/>
                                          </p:val>
                                        </p:tav>
                                        <p:tav tm="100000">
                                          <p:val>
                                            <p:fltVal val="0"/>
                                          </p:val>
                                        </p:tav>
                                      </p:tavLst>
                                    </p:anim>
                                    <p:anim calcmode="lin" valueType="num">
                                      <p:cBhvr>
                                        <p:cTn id="13" dur="1000"/>
                                        <p:tgtEl>
                                          <p:spTgt spid="5"/>
                                        </p:tgtEl>
                                        <p:attrNameLst>
                                          <p:attrName>ppt_h</p:attrName>
                                        </p:attrNameLst>
                                      </p:cBhvr>
                                      <p:tavLst>
                                        <p:tav tm="0">
                                          <p:val>
                                            <p:strVal val="ppt_h"/>
                                          </p:val>
                                        </p:tav>
                                        <p:tav tm="100000">
                                          <p:val>
                                            <p:fltVal val="0"/>
                                          </p:val>
                                        </p:tav>
                                      </p:tavLst>
                                    </p:anim>
                                    <p:anim calcmode="lin" valueType="num">
                                      <p:cBhvr>
                                        <p:cTn id="14" dur="1000"/>
                                        <p:tgtEl>
                                          <p:spTgt spid="5"/>
                                        </p:tgtEl>
                                        <p:attrNameLst>
                                          <p:attrName>style.rotation</p:attrName>
                                        </p:attrNameLst>
                                      </p:cBhvr>
                                      <p:tavLst>
                                        <p:tav tm="0">
                                          <p:val>
                                            <p:fltVal val="0"/>
                                          </p:val>
                                        </p:tav>
                                        <p:tav tm="100000">
                                          <p:val>
                                            <p:fltVal val="90"/>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6"/>
                                        </p:tgtEl>
                                        <p:attrNameLst>
                                          <p:attrName>ppt_w</p:attrName>
                                        </p:attrNameLst>
                                      </p:cBhvr>
                                      <p:tavLst>
                                        <p:tav tm="0">
                                          <p:val>
                                            <p:strVal val="ppt_w"/>
                                          </p:val>
                                        </p:tav>
                                        <p:tav tm="100000">
                                          <p:val>
                                            <p:fltVal val="0"/>
                                          </p:val>
                                        </p:tav>
                                      </p:tavLst>
                                    </p:anim>
                                    <p:anim calcmode="lin" valueType="num">
                                      <p:cBhvr>
                                        <p:cTn id="19" dur="1000"/>
                                        <p:tgtEl>
                                          <p:spTgt spid="6"/>
                                        </p:tgtEl>
                                        <p:attrNameLst>
                                          <p:attrName>ppt_h</p:attrName>
                                        </p:attrNameLst>
                                      </p:cBhvr>
                                      <p:tavLst>
                                        <p:tav tm="0">
                                          <p:val>
                                            <p:strVal val="ppt_h"/>
                                          </p:val>
                                        </p:tav>
                                        <p:tav tm="100000">
                                          <p:val>
                                            <p:fltVal val="0"/>
                                          </p:val>
                                        </p:tav>
                                      </p:tavLst>
                                    </p:anim>
                                    <p:anim calcmode="lin" valueType="num">
                                      <p:cBhvr>
                                        <p:cTn id="20" dur="1000"/>
                                        <p:tgtEl>
                                          <p:spTgt spid="6"/>
                                        </p:tgtEl>
                                        <p:attrNameLst>
                                          <p:attrName>style.rotation</p:attrName>
                                        </p:attrNameLst>
                                      </p:cBhvr>
                                      <p:tavLst>
                                        <p:tav tm="0">
                                          <p:val>
                                            <p:fltVal val="0"/>
                                          </p:val>
                                        </p:tav>
                                        <p:tav tm="100000">
                                          <p:val>
                                            <p:fltVal val="90"/>
                                          </p:val>
                                        </p:tav>
                                      </p:tavLst>
                                    </p:anim>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fade">
                                      <p:cBhvr>
                                        <p:cTn id="26" dur="500"/>
                                        <p:tgtEl>
                                          <p:spTgt spid="10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3"/>
                                        </p:tgtEl>
                                        <p:attrNameLst>
                                          <p:attrName>style.visibility</p:attrName>
                                        </p:attrNameLst>
                                      </p:cBhvr>
                                      <p:to>
                                        <p:strVal val="visible"/>
                                      </p:to>
                                    </p:set>
                                    <p:animEffect transition="in" filter="fade">
                                      <p:cBhvr>
                                        <p:cTn id="59" dur="500"/>
                                        <p:tgtEl>
                                          <p:spTgt spid="123"/>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1000" fill="hold"/>
                                        <p:tgtEl>
                                          <p:spTgt spid="5"/>
                                        </p:tgtEl>
                                        <p:attrNameLst>
                                          <p:attrName>ppt_w</p:attrName>
                                        </p:attrNameLst>
                                      </p:cBhvr>
                                      <p:tavLst>
                                        <p:tav tm="0">
                                          <p:val>
                                            <p:fltVal val="0"/>
                                          </p:val>
                                        </p:tav>
                                        <p:tav tm="100000">
                                          <p:val>
                                            <p:strVal val="#ppt_w"/>
                                          </p:val>
                                        </p:tav>
                                      </p:tavLst>
                                    </p:anim>
                                    <p:anim calcmode="lin" valueType="num">
                                      <p:cBhvr>
                                        <p:cTn id="65" dur="1000" fill="hold"/>
                                        <p:tgtEl>
                                          <p:spTgt spid="5"/>
                                        </p:tgtEl>
                                        <p:attrNameLst>
                                          <p:attrName>ppt_h</p:attrName>
                                        </p:attrNameLst>
                                      </p:cBhvr>
                                      <p:tavLst>
                                        <p:tav tm="0">
                                          <p:val>
                                            <p:fltVal val="0"/>
                                          </p:val>
                                        </p:tav>
                                        <p:tav tm="100000">
                                          <p:val>
                                            <p:strVal val="#ppt_h"/>
                                          </p:val>
                                        </p:tav>
                                      </p:tavLst>
                                    </p:anim>
                                    <p:anim calcmode="lin" valueType="num">
                                      <p:cBhvr>
                                        <p:cTn id="66" dur="1000" fill="hold"/>
                                        <p:tgtEl>
                                          <p:spTgt spid="5"/>
                                        </p:tgtEl>
                                        <p:attrNameLst>
                                          <p:attrName>style.rotation</p:attrName>
                                        </p:attrNameLst>
                                      </p:cBhvr>
                                      <p:tavLst>
                                        <p:tav tm="0">
                                          <p:val>
                                            <p:fltVal val="90"/>
                                          </p:val>
                                        </p:tav>
                                        <p:tav tm="100000">
                                          <p:val>
                                            <p:fltVal val="0"/>
                                          </p:val>
                                        </p:tav>
                                      </p:tavLst>
                                    </p:anim>
                                    <p:animEffect transition="in" filter="fade">
                                      <p:cBhvr>
                                        <p:cTn id="67" dur="1000"/>
                                        <p:tgtEl>
                                          <p:spTgt spid="5"/>
                                        </p:tgtEl>
                                      </p:cBhvr>
                                    </p:animEffect>
                                  </p:childTnLst>
                                </p:cTn>
                              </p:par>
                              <p:par>
                                <p:cTn id="68" presetID="31" presetClass="exit" presetSubtype="0" fill="hold" nodeType="withEffect">
                                  <p:stCondLst>
                                    <p:cond delay="0"/>
                                  </p:stCondLst>
                                  <p:childTnLst>
                                    <p:anim calcmode="lin" valueType="num">
                                      <p:cBhvr>
                                        <p:cTn id="69" dur="1000"/>
                                        <p:tgtEl>
                                          <p:spTgt spid="8"/>
                                        </p:tgtEl>
                                        <p:attrNameLst>
                                          <p:attrName>ppt_w</p:attrName>
                                        </p:attrNameLst>
                                      </p:cBhvr>
                                      <p:tavLst>
                                        <p:tav tm="0">
                                          <p:val>
                                            <p:strVal val="ppt_w"/>
                                          </p:val>
                                        </p:tav>
                                        <p:tav tm="100000">
                                          <p:val>
                                            <p:fltVal val="0"/>
                                          </p:val>
                                        </p:tav>
                                      </p:tavLst>
                                    </p:anim>
                                    <p:anim calcmode="lin" valueType="num">
                                      <p:cBhvr>
                                        <p:cTn id="70" dur="1000"/>
                                        <p:tgtEl>
                                          <p:spTgt spid="8"/>
                                        </p:tgtEl>
                                        <p:attrNameLst>
                                          <p:attrName>ppt_h</p:attrName>
                                        </p:attrNameLst>
                                      </p:cBhvr>
                                      <p:tavLst>
                                        <p:tav tm="0">
                                          <p:val>
                                            <p:strVal val="ppt_h"/>
                                          </p:val>
                                        </p:tav>
                                        <p:tav tm="100000">
                                          <p:val>
                                            <p:fltVal val="0"/>
                                          </p:val>
                                        </p:tav>
                                      </p:tavLst>
                                    </p:anim>
                                    <p:anim calcmode="lin" valueType="num">
                                      <p:cBhvr>
                                        <p:cTn id="71" dur="1000"/>
                                        <p:tgtEl>
                                          <p:spTgt spid="8"/>
                                        </p:tgtEl>
                                        <p:attrNameLst>
                                          <p:attrName>style.rotation</p:attrName>
                                        </p:attrNameLst>
                                      </p:cBhvr>
                                      <p:tavLst>
                                        <p:tav tm="0">
                                          <p:val>
                                            <p:fltVal val="0"/>
                                          </p:val>
                                        </p:tav>
                                        <p:tav tm="100000">
                                          <p:val>
                                            <p:fltVal val="90"/>
                                          </p:val>
                                        </p:tav>
                                      </p:tavLst>
                                    </p:anim>
                                    <p:animEffect transition="out" filter="fade">
                                      <p:cBhvr>
                                        <p:cTn id="72" dur="1000"/>
                                        <p:tgtEl>
                                          <p:spTgt spid="8"/>
                                        </p:tgtEl>
                                      </p:cBhvr>
                                    </p:animEffect>
                                    <p:set>
                                      <p:cBhvr>
                                        <p:cTn id="73" dur="1" fill="hold">
                                          <p:stCondLst>
                                            <p:cond delay="999"/>
                                          </p:stCondLst>
                                        </p:cTn>
                                        <p:tgtEl>
                                          <p:spTgt spid="8"/>
                                        </p:tgtEl>
                                        <p:attrNameLst>
                                          <p:attrName>style.visibility</p:attrName>
                                        </p:attrNameLst>
                                      </p:cBhvr>
                                      <p:to>
                                        <p:strVal val="hidden"/>
                                      </p:to>
                                    </p:set>
                                  </p:childTnLst>
                                </p:cTn>
                              </p:par>
                              <p:par>
                                <p:cTn id="74" presetID="31" presetClass="exit" presetSubtype="0" fill="hold" nodeType="withEffect">
                                  <p:stCondLst>
                                    <p:cond delay="0"/>
                                  </p:stCondLst>
                                  <p:childTnLst>
                                    <p:anim calcmode="lin" valueType="num">
                                      <p:cBhvr>
                                        <p:cTn id="75" dur="1000"/>
                                        <p:tgtEl>
                                          <p:spTgt spid="110"/>
                                        </p:tgtEl>
                                        <p:attrNameLst>
                                          <p:attrName>ppt_w</p:attrName>
                                        </p:attrNameLst>
                                      </p:cBhvr>
                                      <p:tavLst>
                                        <p:tav tm="0">
                                          <p:val>
                                            <p:strVal val="ppt_w"/>
                                          </p:val>
                                        </p:tav>
                                        <p:tav tm="100000">
                                          <p:val>
                                            <p:fltVal val="0"/>
                                          </p:val>
                                        </p:tav>
                                      </p:tavLst>
                                    </p:anim>
                                    <p:anim calcmode="lin" valueType="num">
                                      <p:cBhvr>
                                        <p:cTn id="76" dur="1000"/>
                                        <p:tgtEl>
                                          <p:spTgt spid="110"/>
                                        </p:tgtEl>
                                        <p:attrNameLst>
                                          <p:attrName>ppt_h</p:attrName>
                                        </p:attrNameLst>
                                      </p:cBhvr>
                                      <p:tavLst>
                                        <p:tav tm="0">
                                          <p:val>
                                            <p:strVal val="ppt_h"/>
                                          </p:val>
                                        </p:tav>
                                        <p:tav tm="100000">
                                          <p:val>
                                            <p:fltVal val="0"/>
                                          </p:val>
                                        </p:tav>
                                      </p:tavLst>
                                    </p:anim>
                                    <p:anim calcmode="lin" valueType="num">
                                      <p:cBhvr>
                                        <p:cTn id="77" dur="1000"/>
                                        <p:tgtEl>
                                          <p:spTgt spid="110"/>
                                        </p:tgtEl>
                                        <p:attrNameLst>
                                          <p:attrName>style.rotation</p:attrName>
                                        </p:attrNameLst>
                                      </p:cBhvr>
                                      <p:tavLst>
                                        <p:tav tm="0">
                                          <p:val>
                                            <p:fltVal val="0"/>
                                          </p:val>
                                        </p:tav>
                                        <p:tav tm="100000">
                                          <p:val>
                                            <p:fltVal val="90"/>
                                          </p:val>
                                        </p:tav>
                                      </p:tavLst>
                                    </p:anim>
                                    <p:animEffect transition="out" filter="fade">
                                      <p:cBhvr>
                                        <p:cTn id="78" dur="1000"/>
                                        <p:tgtEl>
                                          <p:spTgt spid="110"/>
                                        </p:tgtEl>
                                      </p:cBhvr>
                                    </p:animEffect>
                                    <p:set>
                                      <p:cBhvr>
                                        <p:cTn id="79" dur="1" fill="hold">
                                          <p:stCondLst>
                                            <p:cond delay="999"/>
                                          </p:stCondLst>
                                        </p:cTn>
                                        <p:tgtEl>
                                          <p:spTgt spid="110"/>
                                        </p:tgtEl>
                                        <p:attrNameLst>
                                          <p:attrName>style.visibility</p:attrName>
                                        </p:attrNameLst>
                                      </p:cBhvr>
                                      <p:to>
                                        <p:strVal val="hidden"/>
                                      </p:to>
                                    </p:set>
                                  </p:childTnLst>
                                </p:cTn>
                              </p:par>
                              <p:par>
                                <p:cTn id="80" presetID="31" presetClass="exit" presetSubtype="0" fill="hold" nodeType="withEffect">
                                  <p:stCondLst>
                                    <p:cond delay="0"/>
                                  </p:stCondLst>
                                  <p:childTnLst>
                                    <p:anim calcmode="lin" valueType="num">
                                      <p:cBhvr>
                                        <p:cTn id="81" dur="1000"/>
                                        <p:tgtEl>
                                          <p:spTgt spid="113"/>
                                        </p:tgtEl>
                                        <p:attrNameLst>
                                          <p:attrName>ppt_w</p:attrName>
                                        </p:attrNameLst>
                                      </p:cBhvr>
                                      <p:tavLst>
                                        <p:tav tm="0">
                                          <p:val>
                                            <p:strVal val="ppt_w"/>
                                          </p:val>
                                        </p:tav>
                                        <p:tav tm="100000">
                                          <p:val>
                                            <p:fltVal val="0"/>
                                          </p:val>
                                        </p:tav>
                                      </p:tavLst>
                                    </p:anim>
                                    <p:anim calcmode="lin" valueType="num">
                                      <p:cBhvr>
                                        <p:cTn id="82" dur="1000"/>
                                        <p:tgtEl>
                                          <p:spTgt spid="113"/>
                                        </p:tgtEl>
                                        <p:attrNameLst>
                                          <p:attrName>ppt_h</p:attrName>
                                        </p:attrNameLst>
                                      </p:cBhvr>
                                      <p:tavLst>
                                        <p:tav tm="0">
                                          <p:val>
                                            <p:strVal val="ppt_h"/>
                                          </p:val>
                                        </p:tav>
                                        <p:tav tm="100000">
                                          <p:val>
                                            <p:fltVal val="0"/>
                                          </p:val>
                                        </p:tav>
                                      </p:tavLst>
                                    </p:anim>
                                    <p:anim calcmode="lin" valueType="num">
                                      <p:cBhvr>
                                        <p:cTn id="83" dur="1000"/>
                                        <p:tgtEl>
                                          <p:spTgt spid="113"/>
                                        </p:tgtEl>
                                        <p:attrNameLst>
                                          <p:attrName>style.rotation</p:attrName>
                                        </p:attrNameLst>
                                      </p:cBhvr>
                                      <p:tavLst>
                                        <p:tav tm="0">
                                          <p:val>
                                            <p:fltVal val="0"/>
                                          </p:val>
                                        </p:tav>
                                        <p:tav tm="100000">
                                          <p:val>
                                            <p:fltVal val="90"/>
                                          </p:val>
                                        </p:tav>
                                      </p:tavLst>
                                    </p:anim>
                                    <p:animEffect transition="out" filter="fade">
                                      <p:cBhvr>
                                        <p:cTn id="84" dur="1000"/>
                                        <p:tgtEl>
                                          <p:spTgt spid="113"/>
                                        </p:tgtEl>
                                      </p:cBhvr>
                                    </p:animEffect>
                                    <p:set>
                                      <p:cBhvr>
                                        <p:cTn id="85" dur="1" fill="hold">
                                          <p:stCondLst>
                                            <p:cond delay="999"/>
                                          </p:stCondLst>
                                        </p:cTn>
                                        <p:tgtEl>
                                          <p:spTgt spid="113"/>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123"/>
                                        </p:tgtEl>
                                        <p:attrNameLst>
                                          <p:attrName>ppt_w</p:attrName>
                                        </p:attrNameLst>
                                      </p:cBhvr>
                                      <p:tavLst>
                                        <p:tav tm="0">
                                          <p:val>
                                            <p:strVal val="ppt_w"/>
                                          </p:val>
                                        </p:tav>
                                        <p:tav tm="100000">
                                          <p:val>
                                            <p:fltVal val="0"/>
                                          </p:val>
                                        </p:tav>
                                      </p:tavLst>
                                    </p:anim>
                                    <p:anim calcmode="lin" valueType="num">
                                      <p:cBhvr>
                                        <p:cTn id="88" dur="1000"/>
                                        <p:tgtEl>
                                          <p:spTgt spid="123"/>
                                        </p:tgtEl>
                                        <p:attrNameLst>
                                          <p:attrName>ppt_h</p:attrName>
                                        </p:attrNameLst>
                                      </p:cBhvr>
                                      <p:tavLst>
                                        <p:tav tm="0">
                                          <p:val>
                                            <p:strVal val="ppt_h"/>
                                          </p:val>
                                        </p:tav>
                                        <p:tav tm="100000">
                                          <p:val>
                                            <p:fltVal val="0"/>
                                          </p:val>
                                        </p:tav>
                                      </p:tavLst>
                                    </p:anim>
                                    <p:anim calcmode="lin" valueType="num">
                                      <p:cBhvr>
                                        <p:cTn id="89" dur="1000"/>
                                        <p:tgtEl>
                                          <p:spTgt spid="123"/>
                                        </p:tgtEl>
                                        <p:attrNameLst>
                                          <p:attrName>style.rotation</p:attrName>
                                        </p:attrNameLst>
                                      </p:cBhvr>
                                      <p:tavLst>
                                        <p:tav tm="0">
                                          <p:val>
                                            <p:fltVal val="0"/>
                                          </p:val>
                                        </p:tav>
                                        <p:tav tm="100000">
                                          <p:val>
                                            <p:fltVal val="90"/>
                                          </p:val>
                                        </p:tav>
                                      </p:tavLst>
                                    </p:anim>
                                    <p:animEffect transition="out" filter="fade">
                                      <p:cBhvr>
                                        <p:cTn id="90" dur="1000"/>
                                        <p:tgtEl>
                                          <p:spTgt spid="123"/>
                                        </p:tgtEl>
                                      </p:cBhvr>
                                    </p:animEffect>
                                    <p:set>
                                      <p:cBhvr>
                                        <p:cTn id="91" dur="1" fill="hold">
                                          <p:stCondLst>
                                            <p:cond delay="999"/>
                                          </p:stCondLst>
                                        </p:cTn>
                                        <p:tgtEl>
                                          <p:spTgt spid="123"/>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106"/>
                                        </p:tgtEl>
                                        <p:attrNameLst>
                                          <p:attrName>ppt_w</p:attrName>
                                        </p:attrNameLst>
                                      </p:cBhvr>
                                      <p:tavLst>
                                        <p:tav tm="0">
                                          <p:val>
                                            <p:strVal val="ppt_w"/>
                                          </p:val>
                                        </p:tav>
                                        <p:tav tm="100000">
                                          <p:val>
                                            <p:fltVal val="0"/>
                                          </p:val>
                                        </p:tav>
                                      </p:tavLst>
                                    </p:anim>
                                    <p:anim calcmode="lin" valueType="num">
                                      <p:cBhvr>
                                        <p:cTn id="94" dur="1000"/>
                                        <p:tgtEl>
                                          <p:spTgt spid="106"/>
                                        </p:tgtEl>
                                        <p:attrNameLst>
                                          <p:attrName>ppt_h</p:attrName>
                                        </p:attrNameLst>
                                      </p:cBhvr>
                                      <p:tavLst>
                                        <p:tav tm="0">
                                          <p:val>
                                            <p:strVal val="ppt_h"/>
                                          </p:val>
                                        </p:tav>
                                        <p:tav tm="100000">
                                          <p:val>
                                            <p:fltVal val="0"/>
                                          </p:val>
                                        </p:tav>
                                      </p:tavLst>
                                    </p:anim>
                                    <p:anim calcmode="lin" valueType="num">
                                      <p:cBhvr>
                                        <p:cTn id="95" dur="1000"/>
                                        <p:tgtEl>
                                          <p:spTgt spid="106"/>
                                        </p:tgtEl>
                                        <p:attrNameLst>
                                          <p:attrName>style.rotation</p:attrName>
                                        </p:attrNameLst>
                                      </p:cBhvr>
                                      <p:tavLst>
                                        <p:tav tm="0">
                                          <p:val>
                                            <p:fltVal val="0"/>
                                          </p:val>
                                        </p:tav>
                                        <p:tav tm="100000">
                                          <p:val>
                                            <p:fltVal val="90"/>
                                          </p:val>
                                        </p:tav>
                                      </p:tavLst>
                                    </p:anim>
                                    <p:animEffect transition="out" filter="fade">
                                      <p:cBhvr>
                                        <p:cTn id="96" dur="1000"/>
                                        <p:tgtEl>
                                          <p:spTgt spid="106"/>
                                        </p:tgtEl>
                                      </p:cBhvr>
                                    </p:animEffect>
                                    <p:set>
                                      <p:cBhvr>
                                        <p:cTn id="97" dur="1" fill="hold">
                                          <p:stCondLst>
                                            <p:cond delay="999"/>
                                          </p:stCondLst>
                                        </p:cTn>
                                        <p:tgtEl>
                                          <p:spTgt spid="106"/>
                                        </p:tgtEl>
                                        <p:attrNameLst>
                                          <p:attrName>style.visibility</p:attrName>
                                        </p:attrNameLst>
                                      </p:cBhvr>
                                      <p:to>
                                        <p:strVal val="hidden"/>
                                      </p:to>
                                    </p:set>
                                  </p:childTnLst>
                                </p:cTn>
                              </p:par>
                              <p:par>
                                <p:cTn id="98" presetID="31" presetClass="exit" presetSubtype="0" fill="hold" nodeType="withEffect">
                                  <p:stCondLst>
                                    <p:cond delay="0"/>
                                  </p:stCondLst>
                                  <p:childTnLst>
                                    <p:anim calcmode="lin" valueType="num">
                                      <p:cBhvr>
                                        <p:cTn id="99" dur="1000"/>
                                        <p:tgtEl>
                                          <p:spTgt spid="2"/>
                                        </p:tgtEl>
                                        <p:attrNameLst>
                                          <p:attrName>ppt_w</p:attrName>
                                        </p:attrNameLst>
                                      </p:cBhvr>
                                      <p:tavLst>
                                        <p:tav tm="0">
                                          <p:val>
                                            <p:strVal val="ppt_w"/>
                                          </p:val>
                                        </p:tav>
                                        <p:tav tm="100000">
                                          <p:val>
                                            <p:fltVal val="0"/>
                                          </p:val>
                                        </p:tav>
                                      </p:tavLst>
                                    </p:anim>
                                    <p:anim calcmode="lin" valueType="num">
                                      <p:cBhvr>
                                        <p:cTn id="100" dur="1000"/>
                                        <p:tgtEl>
                                          <p:spTgt spid="2"/>
                                        </p:tgtEl>
                                        <p:attrNameLst>
                                          <p:attrName>ppt_h</p:attrName>
                                        </p:attrNameLst>
                                      </p:cBhvr>
                                      <p:tavLst>
                                        <p:tav tm="0">
                                          <p:val>
                                            <p:strVal val="ppt_h"/>
                                          </p:val>
                                        </p:tav>
                                        <p:tav tm="100000">
                                          <p:val>
                                            <p:fltVal val="0"/>
                                          </p:val>
                                        </p:tav>
                                      </p:tavLst>
                                    </p:anim>
                                    <p:anim calcmode="lin" valueType="num">
                                      <p:cBhvr>
                                        <p:cTn id="101" dur="1000"/>
                                        <p:tgtEl>
                                          <p:spTgt spid="2"/>
                                        </p:tgtEl>
                                        <p:attrNameLst>
                                          <p:attrName>style.rotation</p:attrName>
                                        </p:attrNameLst>
                                      </p:cBhvr>
                                      <p:tavLst>
                                        <p:tav tm="0">
                                          <p:val>
                                            <p:fltVal val="0"/>
                                          </p:val>
                                        </p:tav>
                                        <p:tav tm="100000">
                                          <p:val>
                                            <p:fltVal val="90"/>
                                          </p:val>
                                        </p:tav>
                                      </p:tavLst>
                                    </p:anim>
                                    <p:animEffect transition="out" filter="fade">
                                      <p:cBhvr>
                                        <p:cTn id="102" dur="1000"/>
                                        <p:tgtEl>
                                          <p:spTgt spid="2"/>
                                        </p:tgtEl>
                                      </p:cBhvr>
                                    </p:animEffect>
                                    <p:set>
                                      <p:cBhvr>
                                        <p:cTn id="103" dur="1" fill="hold">
                                          <p:stCondLst>
                                            <p:cond delay="999"/>
                                          </p:stCondLst>
                                        </p:cTn>
                                        <p:tgtEl>
                                          <p:spTgt spid="2"/>
                                        </p:tgtEl>
                                        <p:attrNameLst>
                                          <p:attrName>style.visibility</p:attrName>
                                        </p:attrNameLst>
                                      </p:cBhvr>
                                      <p:to>
                                        <p:strVal val="hidden"/>
                                      </p:to>
                                    </p:set>
                                  </p:childTnLst>
                                </p:cTn>
                              </p:par>
                              <p:par>
                                <p:cTn id="104" presetID="31" presetClass="exit" presetSubtype="0" fill="hold" nodeType="withEffect">
                                  <p:stCondLst>
                                    <p:cond delay="0"/>
                                  </p:stCondLst>
                                  <p:childTnLst>
                                    <p:anim calcmode="lin" valueType="num">
                                      <p:cBhvr>
                                        <p:cTn id="105" dur="1000"/>
                                        <p:tgtEl>
                                          <p:spTgt spid="73"/>
                                        </p:tgtEl>
                                        <p:attrNameLst>
                                          <p:attrName>ppt_w</p:attrName>
                                        </p:attrNameLst>
                                      </p:cBhvr>
                                      <p:tavLst>
                                        <p:tav tm="0">
                                          <p:val>
                                            <p:strVal val="ppt_w"/>
                                          </p:val>
                                        </p:tav>
                                        <p:tav tm="100000">
                                          <p:val>
                                            <p:fltVal val="0"/>
                                          </p:val>
                                        </p:tav>
                                      </p:tavLst>
                                    </p:anim>
                                    <p:anim calcmode="lin" valueType="num">
                                      <p:cBhvr>
                                        <p:cTn id="106" dur="1000"/>
                                        <p:tgtEl>
                                          <p:spTgt spid="73"/>
                                        </p:tgtEl>
                                        <p:attrNameLst>
                                          <p:attrName>ppt_h</p:attrName>
                                        </p:attrNameLst>
                                      </p:cBhvr>
                                      <p:tavLst>
                                        <p:tav tm="0">
                                          <p:val>
                                            <p:strVal val="ppt_h"/>
                                          </p:val>
                                        </p:tav>
                                        <p:tav tm="100000">
                                          <p:val>
                                            <p:fltVal val="0"/>
                                          </p:val>
                                        </p:tav>
                                      </p:tavLst>
                                    </p:anim>
                                    <p:anim calcmode="lin" valueType="num">
                                      <p:cBhvr>
                                        <p:cTn id="107" dur="1000"/>
                                        <p:tgtEl>
                                          <p:spTgt spid="73"/>
                                        </p:tgtEl>
                                        <p:attrNameLst>
                                          <p:attrName>style.rotation</p:attrName>
                                        </p:attrNameLst>
                                      </p:cBhvr>
                                      <p:tavLst>
                                        <p:tav tm="0">
                                          <p:val>
                                            <p:fltVal val="0"/>
                                          </p:val>
                                        </p:tav>
                                        <p:tav tm="100000">
                                          <p:val>
                                            <p:fltVal val="90"/>
                                          </p:val>
                                        </p:tav>
                                      </p:tavLst>
                                    </p:anim>
                                    <p:animEffect transition="out" filter="fade">
                                      <p:cBhvr>
                                        <p:cTn id="108" dur="1000"/>
                                        <p:tgtEl>
                                          <p:spTgt spid="73"/>
                                        </p:tgtEl>
                                      </p:cBhvr>
                                    </p:animEffect>
                                    <p:set>
                                      <p:cBhvr>
                                        <p:cTn id="109" dur="1" fill="hold">
                                          <p:stCondLst>
                                            <p:cond delay="999"/>
                                          </p:stCondLst>
                                        </p:cTn>
                                        <p:tgtEl>
                                          <p:spTgt spid="73"/>
                                        </p:tgtEl>
                                        <p:attrNameLst>
                                          <p:attrName>style.visibility</p:attrName>
                                        </p:attrNameLst>
                                      </p:cBhvr>
                                      <p:to>
                                        <p:strVal val="hidden"/>
                                      </p:to>
                                    </p:set>
                                  </p:childTnLst>
                                </p:cTn>
                              </p:par>
                              <p:par>
                                <p:cTn id="110" presetID="31" presetClass="exit" presetSubtype="0" fill="hold" nodeType="withEffect">
                                  <p:stCondLst>
                                    <p:cond delay="0"/>
                                  </p:stCondLst>
                                  <p:childTnLst>
                                    <p:anim calcmode="lin" valueType="num">
                                      <p:cBhvr>
                                        <p:cTn id="111" dur="1000"/>
                                        <p:tgtEl>
                                          <p:spTgt spid="102"/>
                                        </p:tgtEl>
                                        <p:attrNameLst>
                                          <p:attrName>ppt_w</p:attrName>
                                        </p:attrNameLst>
                                      </p:cBhvr>
                                      <p:tavLst>
                                        <p:tav tm="0">
                                          <p:val>
                                            <p:strVal val="ppt_w"/>
                                          </p:val>
                                        </p:tav>
                                        <p:tav tm="100000">
                                          <p:val>
                                            <p:fltVal val="0"/>
                                          </p:val>
                                        </p:tav>
                                      </p:tavLst>
                                    </p:anim>
                                    <p:anim calcmode="lin" valueType="num">
                                      <p:cBhvr>
                                        <p:cTn id="112" dur="1000"/>
                                        <p:tgtEl>
                                          <p:spTgt spid="102"/>
                                        </p:tgtEl>
                                        <p:attrNameLst>
                                          <p:attrName>ppt_h</p:attrName>
                                        </p:attrNameLst>
                                      </p:cBhvr>
                                      <p:tavLst>
                                        <p:tav tm="0">
                                          <p:val>
                                            <p:strVal val="ppt_h"/>
                                          </p:val>
                                        </p:tav>
                                        <p:tav tm="100000">
                                          <p:val>
                                            <p:fltVal val="0"/>
                                          </p:val>
                                        </p:tav>
                                      </p:tavLst>
                                    </p:anim>
                                    <p:anim calcmode="lin" valueType="num">
                                      <p:cBhvr>
                                        <p:cTn id="113" dur="1000"/>
                                        <p:tgtEl>
                                          <p:spTgt spid="102"/>
                                        </p:tgtEl>
                                        <p:attrNameLst>
                                          <p:attrName>style.rotation</p:attrName>
                                        </p:attrNameLst>
                                      </p:cBhvr>
                                      <p:tavLst>
                                        <p:tav tm="0">
                                          <p:val>
                                            <p:fltVal val="0"/>
                                          </p:val>
                                        </p:tav>
                                        <p:tav tm="100000">
                                          <p:val>
                                            <p:fltVal val="90"/>
                                          </p:val>
                                        </p:tav>
                                      </p:tavLst>
                                    </p:anim>
                                    <p:animEffect transition="out" filter="fade">
                                      <p:cBhvr>
                                        <p:cTn id="114" dur="1000"/>
                                        <p:tgtEl>
                                          <p:spTgt spid="102"/>
                                        </p:tgtEl>
                                      </p:cBhvr>
                                    </p:animEffect>
                                    <p:set>
                                      <p:cBhvr>
                                        <p:cTn id="115" dur="1" fill="hold">
                                          <p:stCondLst>
                                            <p:cond delay="999"/>
                                          </p:stCondLst>
                                        </p:cTn>
                                        <p:tgtEl>
                                          <p:spTgt spid="102"/>
                                        </p:tgtEl>
                                        <p:attrNameLst>
                                          <p:attrName>style.visibility</p:attrName>
                                        </p:attrNameLst>
                                      </p:cBhvr>
                                      <p:to>
                                        <p:strVal val="hidden"/>
                                      </p:to>
                                    </p:set>
                                  </p:childTnLst>
                                </p:cTn>
                              </p:par>
                              <p:par>
                                <p:cTn id="116" presetID="31" presetClass="exit" presetSubtype="0" fill="hold" nodeType="withEffect">
                                  <p:stCondLst>
                                    <p:cond delay="0"/>
                                  </p:stCondLst>
                                  <p:childTnLst>
                                    <p:anim calcmode="lin" valueType="num">
                                      <p:cBhvr>
                                        <p:cTn id="117" dur="1000"/>
                                        <p:tgtEl>
                                          <p:spTgt spid="3"/>
                                        </p:tgtEl>
                                        <p:attrNameLst>
                                          <p:attrName>ppt_w</p:attrName>
                                        </p:attrNameLst>
                                      </p:cBhvr>
                                      <p:tavLst>
                                        <p:tav tm="0">
                                          <p:val>
                                            <p:strVal val="ppt_w"/>
                                          </p:val>
                                        </p:tav>
                                        <p:tav tm="100000">
                                          <p:val>
                                            <p:fltVal val="0"/>
                                          </p:val>
                                        </p:tav>
                                      </p:tavLst>
                                    </p:anim>
                                    <p:anim calcmode="lin" valueType="num">
                                      <p:cBhvr>
                                        <p:cTn id="118" dur="1000"/>
                                        <p:tgtEl>
                                          <p:spTgt spid="3"/>
                                        </p:tgtEl>
                                        <p:attrNameLst>
                                          <p:attrName>ppt_h</p:attrName>
                                        </p:attrNameLst>
                                      </p:cBhvr>
                                      <p:tavLst>
                                        <p:tav tm="0">
                                          <p:val>
                                            <p:strVal val="ppt_h"/>
                                          </p:val>
                                        </p:tav>
                                        <p:tav tm="100000">
                                          <p:val>
                                            <p:fltVal val="0"/>
                                          </p:val>
                                        </p:tav>
                                      </p:tavLst>
                                    </p:anim>
                                    <p:anim calcmode="lin" valueType="num">
                                      <p:cBhvr>
                                        <p:cTn id="119" dur="1000"/>
                                        <p:tgtEl>
                                          <p:spTgt spid="3"/>
                                        </p:tgtEl>
                                        <p:attrNameLst>
                                          <p:attrName>style.rotation</p:attrName>
                                        </p:attrNameLst>
                                      </p:cBhvr>
                                      <p:tavLst>
                                        <p:tav tm="0">
                                          <p:val>
                                            <p:fltVal val="0"/>
                                          </p:val>
                                        </p:tav>
                                        <p:tav tm="100000">
                                          <p:val>
                                            <p:fltVal val="90"/>
                                          </p:val>
                                        </p:tav>
                                      </p:tavLst>
                                    </p:anim>
                                    <p:animEffect transition="out" filter="fade">
                                      <p:cBhvr>
                                        <p:cTn id="120" dur="1000"/>
                                        <p:tgtEl>
                                          <p:spTgt spid="3"/>
                                        </p:tgtEl>
                                      </p:cBhvr>
                                    </p:animEffect>
                                    <p:set>
                                      <p:cBhvr>
                                        <p:cTn id="121" dur="1" fill="hold">
                                          <p:stCondLst>
                                            <p:cond delay="999"/>
                                          </p:stCondLst>
                                        </p:cTn>
                                        <p:tgtEl>
                                          <p:spTgt spid="3"/>
                                        </p:tgtEl>
                                        <p:attrNameLst>
                                          <p:attrName>style.visibility</p:attrName>
                                        </p:attrNameLst>
                                      </p:cBhvr>
                                      <p:to>
                                        <p:strVal val="hidden"/>
                                      </p:to>
                                    </p:set>
                                  </p:childTnLst>
                                </p:cTn>
                              </p:par>
                              <p:par>
                                <p:cTn id="122" presetID="31" presetClass="exit" presetSubtype="0" fill="hold" grpId="1" nodeType="withEffect">
                                  <p:stCondLst>
                                    <p:cond delay="0"/>
                                  </p:stCondLst>
                                  <p:childTnLst>
                                    <p:anim calcmode="lin" valueType="num">
                                      <p:cBhvr>
                                        <p:cTn id="123" dur="1000"/>
                                        <p:tgtEl>
                                          <p:spTgt spid="72"/>
                                        </p:tgtEl>
                                        <p:attrNameLst>
                                          <p:attrName>ppt_w</p:attrName>
                                        </p:attrNameLst>
                                      </p:cBhvr>
                                      <p:tavLst>
                                        <p:tav tm="0">
                                          <p:val>
                                            <p:strVal val="ppt_w"/>
                                          </p:val>
                                        </p:tav>
                                        <p:tav tm="100000">
                                          <p:val>
                                            <p:fltVal val="0"/>
                                          </p:val>
                                        </p:tav>
                                      </p:tavLst>
                                    </p:anim>
                                    <p:anim calcmode="lin" valueType="num">
                                      <p:cBhvr>
                                        <p:cTn id="124" dur="1000"/>
                                        <p:tgtEl>
                                          <p:spTgt spid="72"/>
                                        </p:tgtEl>
                                        <p:attrNameLst>
                                          <p:attrName>ppt_h</p:attrName>
                                        </p:attrNameLst>
                                      </p:cBhvr>
                                      <p:tavLst>
                                        <p:tav tm="0">
                                          <p:val>
                                            <p:strVal val="ppt_h"/>
                                          </p:val>
                                        </p:tav>
                                        <p:tav tm="100000">
                                          <p:val>
                                            <p:fltVal val="0"/>
                                          </p:val>
                                        </p:tav>
                                      </p:tavLst>
                                    </p:anim>
                                    <p:anim calcmode="lin" valueType="num">
                                      <p:cBhvr>
                                        <p:cTn id="125" dur="1000"/>
                                        <p:tgtEl>
                                          <p:spTgt spid="72"/>
                                        </p:tgtEl>
                                        <p:attrNameLst>
                                          <p:attrName>style.rotation</p:attrName>
                                        </p:attrNameLst>
                                      </p:cBhvr>
                                      <p:tavLst>
                                        <p:tav tm="0">
                                          <p:val>
                                            <p:fltVal val="0"/>
                                          </p:val>
                                        </p:tav>
                                        <p:tav tm="100000">
                                          <p:val>
                                            <p:fltVal val="90"/>
                                          </p:val>
                                        </p:tav>
                                      </p:tavLst>
                                    </p:anim>
                                    <p:animEffect transition="out" filter="fade">
                                      <p:cBhvr>
                                        <p:cTn id="126" dur="1000"/>
                                        <p:tgtEl>
                                          <p:spTgt spid="72"/>
                                        </p:tgtEl>
                                      </p:cBhvr>
                                    </p:animEffect>
                                    <p:set>
                                      <p:cBhvr>
                                        <p:cTn id="127" dur="1" fill="hold">
                                          <p:stCondLst>
                                            <p:cond delay="999"/>
                                          </p:stCondLst>
                                        </p:cTn>
                                        <p:tgtEl>
                                          <p:spTgt spid="72"/>
                                        </p:tgtEl>
                                        <p:attrNameLst>
                                          <p:attrName>style.visibility</p:attrName>
                                        </p:attrNameLst>
                                      </p:cBhvr>
                                      <p:to>
                                        <p:strVal val="hidden"/>
                                      </p:to>
                                    </p:set>
                                  </p:childTnLst>
                                </p:cTn>
                              </p:par>
                            </p:childTnLst>
                          </p:cTn>
                        </p:par>
                        <p:par>
                          <p:cTn id="128" fill="hold">
                            <p:stCondLst>
                              <p:cond delay="1000"/>
                            </p:stCondLst>
                            <p:childTnLst>
                              <p:par>
                                <p:cTn id="129" presetID="10" presetClass="entr" presetSubtype="0" fill="hold" grpId="0" nodeType="afterEffect">
                                  <p:stCondLst>
                                    <p:cond delay="0"/>
                                  </p:stCondLst>
                                  <p:childTnLst>
                                    <p:set>
                                      <p:cBhvr>
                                        <p:cTn id="130" dur="1" fill="hold">
                                          <p:stCondLst>
                                            <p:cond delay="0"/>
                                          </p:stCondLst>
                                        </p:cTn>
                                        <p:tgtEl>
                                          <p:spTgt spid="136"/>
                                        </p:tgtEl>
                                        <p:attrNameLst>
                                          <p:attrName>style.visibility</p:attrName>
                                        </p:attrNameLst>
                                      </p:cBhvr>
                                      <p:to>
                                        <p:strVal val="visible"/>
                                      </p:to>
                                    </p:set>
                                    <p:animEffect transition="in" filter="fade">
                                      <p:cBhvr>
                                        <p:cTn id="131" dur="500"/>
                                        <p:tgtEl>
                                          <p:spTgt spid="136"/>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40"/>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72" grpId="0"/>
      <p:bldP spid="72"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825752" y="612648"/>
            <a:ext cx="7845552" cy="4553712"/>
          </a:xfrm>
          <a:prstGeom prst="rect">
            <a:avLst/>
          </a:prstGeom>
        </p:spPr>
      </p:pic>
      <p:sp>
        <p:nvSpPr>
          <p:cNvPr id="72" name="TextBox 71"/>
          <p:cNvSpPr txBox="1"/>
          <p:nvPr/>
        </p:nvSpPr>
        <p:spPr bwMode="auto">
          <a:xfrm>
            <a:off x="5326910" y="2703838"/>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3" name="TextBox 72"/>
          <p:cNvSpPr txBox="1"/>
          <p:nvPr/>
        </p:nvSpPr>
        <p:spPr bwMode="auto">
          <a:xfrm>
            <a:off x="6096000" y="3217492"/>
            <a:ext cx="410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a</a:t>
            </a:r>
          </a:p>
        </p:txBody>
      </p:sp>
      <p:sp>
        <p:nvSpPr>
          <p:cNvPr id="74" name="TextBox 73"/>
          <p:cNvSpPr txBox="1"/>
          <p:nvPr/>
        </p:nvSpPr>
        <p:spPr bwMode="auto">
          <a:xfrm>
            <a:off x="5546222" y="3251676"/>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5" name="TextBox 74"/>
          <p:cNvSpPr txBox="1"/>
          <p:nvPr/>
        </p:nvSpPr>
        <p:spPr bwMode="auto">
          <a:xfrm>
            <a:off x="6332310" y="2734654"/>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solidFill>
                  <a:schemeClr val="bg1"/>
                </a:solidFill>
                <a:latin typeface="Symbol" pitchFamily="18" charset="2"/>
                <a:ea typeface="Arial Unicode MS" pitchFamily="34" charset="-128"/>
                <a:cs typeface="Arial Unicode MS" pitchFamily="34" charset="-128"/>
              </a:rPr>
              <a:t>b</a:t>
            </a:r>
          </a:p>
        </p:txBody>
      </p:sp>
      <p:sp>
        <p:nvSpPr>
          <p:cNvPr id="76" name="TextBox 75"/>
          <p:cNvSpPr txBox="1"/>
          <p:nvPr/>
        </p:nvSpPr>
        <p:spPr bwMode="auto">
          <a:xfrm>
            <a:off x="5867400" y="2345822"/>
            <a:ext cx="332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p>
        </p:txBody>
      </p:sp>
      <p:grpSp>
        <p:nvGrpSpPr>
          <p:cNvPr id="102" name="Group 101"/>
          <p:cNvGrpSpPr/>
          <p:nvPr/>
        </p:nvGrpSpPr>
        <p:grpSpPr>
          <a:xfrm>
            <a:off x="3496124" y="1304926"/>
            <a:ext cx="5085900" cy="3552825"/>
            <a:chOff x="1972124" y="1304925"/>
            <a:chExt cx="5085900" cy="3552825"/>
          </a:xfrm>
        </p:grpSpPr>
        <p:sp>
          <p:nvSpPr>
            <p:cNvPr id="103" name="Rectangle 102"/>
            <p:cNvSpPr/>
            <p:nvPr/>
          </p:nvSpPr>
          <p:spPr>
            <a:xfrm>
              <a:off x="1972124" y="1304925"/>
              <a:ext cx="496207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981200" y="4629150"/>
              <a:ext cx="49620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5400000">
              <a:off x="387842" y="2974932"/>
              <a:ext cx="3358616" cy="151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rot="5400000">
              <a:off x="5269179" y="2941370"/>
              <a:ext cx="3358616"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4160168" y="2590800"/>
            <a:ext cx="1021433" cy="747210"/>
            <a:chOff x="2438400" y="1828800"/>
            <a:chExt cx="1021433" cy="747210"/>
          </a:xfrm>
        </p:grpSpPr>
        <p:sp>
          <p:nvSpPr>
            <p:cNvPr id="98" name="TextBox 97"/>
            <p:cNvSpPr txBox="1"/>
            <p:nvPr/>
          </p:nvSpPr>
          <p:spPr bwMode="auto">
            <a:xfrm>
              <a:off x="2517652" y="1828800"/>
              <a:ext cx="862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err="1">
                  <a:solidFill>
                    <a:schemeClr val="bg1"/>
                  </a:solidFill>
                  <a:latin typeface="Arial Rounded MT Bold" pitchFamily="34" charset="0"/>
                  <a:ea typeface="Arial Unicode MS" pitchFamily="34" charset="-128"/>
                  <a:cs typeface="Arial Unicode MS" pitchFamily="34" charset="-128"/>
                </a:rPr>
                <a:t>benzo</a:t>
              </a:r>
              <a:endParaRPr lang="en-US" dirty="0">
                <a:solidFill>
                  <a:schemeClr val="bg1"/>
                </a:solidFill>
                <a:latin typeface="Arial Rounded MT Bold" pitchFamily="34" charset="0"/>
                <a:ea typeface="Arial Unicode MS" pitchFamily="34" charset="-128"/>
                <a:cs typeface="Arial Unicode MS" pitchFamily="34" charset="-128"/>
              </a:endParaRPr>
            </a:p>
          </p:txBody>
        </p:sp>
        <p:sp>
          <p:nvSpPr>
            <p:cNvPr id="99" name="TextBox 98"/>
            <p:cNvSpPr txBox="1"/>
            <p:nvPr/>
          </p:nvSpPr>
          <p:spPr bwMode="auto">
            <a:xfrm>
              <a:off x="2438400" y="2016178"/>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00" name="TextBox 99"/>
            <p:cNvSpPr txBox="1"/>
            <p:nvPr/>
          </p:nvSpPr>
          <p:spPr bwMode="auto">
            <a:xfrm>
              <a:off x="2653202" y="2206678"/>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09" name="Freeform 108"/>
          <p:cNvSpPr/>
          <p:nvPr/>
        </p:nvSpPr>
        <p:spPr>
          <a:xfrm>
            <a:off x="4635659" y="2392428"/>
            <a:ext cx="882492" cy="29362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 name="connsiteX0" fmla="*/ 0 w 617950"/>
              <a:gd name="connsiteY0" fmla="*/ 0 h 264099"/>
              <a:gd name="connsiteX1" fmla="*/ 514192 w 617950"/>
              <a:gd name="connsiteY1" fmla="*/ 215901 h 264099"/>
              <a:gd name="connsiteX0" fmla="*/ 0 w 693748"/>
              <a:gd name="connsiteY0" fmla="*/ 38099 h 185631"/>
              <a:gd name="connsiteX1" fmla="*/ 596742 w 693748"/>
              <a:gd name="connsiteY1" fmla="*/ 0 h 185631"/>
              <a:gd name="connsiteX0" fmla="*/ 0 w 692846"/>
              <a:gd name="connsiteY0" fmla="*/ 123729 h 123729"/>
              <a:gd name="connsiteX1" fmla="*/ 596742 w 692846"/>
              <a:gd name="connsiteY1" fmla="*/ 85630 h 123729"/>
              <a:gd name="connsiteX0" fmla="*/ 0 w 722268"/>
              <a:gd name="connsiteY0" fmla="*/ 184149 h 184149"/>
              <a:gd name="connsiteX1" fmla="*/ 628492 w 722268"/>
              <a:gd name="connsiteY1" fmla="*/ 0 h 184149"/>
              <a:gd name="connsiteX0" fmla="*/ 0 w 628492"/>
              <a:gd name="connsiteY0" fmla="*/ 290240 h 290240"/>
              <a:gd name="connsiteX1" fmla="*/ 628492 w 628492"/>
              <a:gd name="connsiteY1" fmla="*/ 106091 h 290240"/>
              <a:gd name="connsiteX0" fmla="*/ 0 w 863442"/>
              <a:gd name="connsiteY0" fmla="*/ 244730 h 244730"/>
              <a:gd name="connsiteX1" fmla="*/ 863442 w 863442"/>
              <a:gd name="connsiteY1" fmla="*/ 130431 h 244730"/>
              <a:gd name="connsiteX0" fmla="*/ 0 w 863442"/>
              <a:gd name="connsiteY0" fmla="*/ 268875 h 268875"/>
              <a:gd name="connsiteX1" fmla="*/ 863442 w 863442"/>
              <a:gd name="connsiteY1" fmla="*/ 154576 h 268875"/>
              <a:gd name="connsiteX0" fmla="*/ 0 w 882492"/>
              <a:gd name="connsiteY0" fmla="*/ 293623 h 293623"/>
              <a:gd name="connsiteX1" fmla="*/ 882492 w 882492"/>
              <a:gd name="connsiteY1" fmla="*/ 141224 h 293623"/>
            </a:gdLst>
            <a:ahLst/>
            <a:cxnLst>
              <a:cxn ang="0">
                <a:pos x="connsiteX0" y="connsiteY0"/>
              </a:cxn>
              <a:cxn ang="0">
                <a:pos x="connsiteX1" y="connsiteY1"/>
              </a:cxn>
            </a:cxnLst>
            <a:rect l="l" t="t" r="r" b="b"/>
            <a:pathLst>
              <a:path w="882492" h="293623">
                <a:moveTo>
                  <a:pt x="0" y="293623"/>
                </a:moveTo>
                <a:cubicBezTo>
                  <a:pt x="-264" y="200"/>
                  <a:pt x="480167" y="-113675"/>
                  <a:pt x="882492" y="141224"/>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0" name="Group 109"/>
          <p:cNvGrpSpPr/>
          <p:nvPr/>
        </p:nvGrpSpPr>
        <p:grpSpPr>
          <a:xfrm>
            <a:off x="7410451" y="2365322"/>
            <a:ext cx="1021433" cy="747210"/>
            <a:chOff x="5886450" y="2365322"/>
            <a:chExt cx="1021433" cy="747210"/>
          </a:xfrm>
        </p:grpSpPr>
        <p:sp>
          <p:nvSpPr>
            <p:cNvPr id="113" name="TextBox 112"/>
            <p:cNvSpPr txBox="1"/>
            <p:nvPr/>
          </p:nvSpPr>
          <p:spPr bwMode="auto">
            <a:xfrm>
              <a:off x="5972178" y="2365322"/>
              <a:ext cx="849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GABA</a:t>
              </a:r>
            </a:p>
          </p:txBody>
        </p:sp>
        <p:sp>
          <p:nvSpPr>
            <p:cNvPr id="114" name="TextBox 113"/>
            <p:cNvSpPr txBox="1"/>
            <p:nvPr/>
          </p:nvSpPr>
          <p:spPr bwMode="auto">
            <a:xfrm>
              <a:off x="5886450" y="2552700"/>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binding</a:t>
              </a:r>
            </a:p>
          </p:txBody>
        </p:sp>
        <p:sp>
          <p:nvSpPr>
            <p:cNvPr id="116" name="TextBox 115"/>
            <p:cNvSpPr txBox="1"/>
            <p:nvPr/>
          </p:nvSpPr>
          <p:spPr bwMode="auto">
            <a:xfrm>
              <a:off x="6101252" y="2743200"/>
              <a:ext cx="59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site</a:t>
              </a:r>
            </a:p>
          </p:txBody>
        </p:sp>
      </p:grpSp>
      <p:sp>
        <p:nvSpPr>
          <p:cNvPr id="118" name="Freeform 117"/>
          <p:cNvSpPr/>
          <p:nvPr/>
        </p:nvSpPr>
        <p:spPr>
          <a:xfrm>
            <a:off x="6809217" y="3035118"/>
            <a:ext cx="1092521" cy="273133"/>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 name="connsiteX0" fmla="*/ 1066165 w 1068445"/>
              <a:gd name="connsiteY0" fmla="*/ 0 h 421481"/>
              <a:gd name="connsiteX1" fmla="*/ 0 w 1068445"/>
              <a:gd name="connsiteY1" fmla="*/ 421481 h 421481"/>
              <a:gd name="connsiteX0" fmla="*/ 1044733 w 1047093"/>
              <a:gd name="connsiteY0" fmla="*/ 0 h 133350"/>
              <a:gd name="connsiteX1" fmla="*/ 0 w 1047093"/>
              <a:gd name="connsiteY1" fmla="*/ 133350 h 133350"/>
              <a:gd name="connsiteX0" fmla="*/ 1044733 w 1046592"/>
              <a:gd name="connsiteY0" fmla="*/ 0 h 133350"/>
              <a:gd name="connsiteX1" fmla="*/ 0 w 1046592"/>
              <a:gd name="connsiteY1" fmla="*/ 133350 h 133350"/>
              <a:gd name="connsiteX0" fmla="*/ 1044733 w 1044897"/>
              <a:gd name="connsiteY0" fmla="*/ 0 h 133350"/>
              <a:gd name="connsiteX1" fmla="*/ 0 w 1044897"/>
              <a:gd name="connsiteY1" fmla="*/ 133350 h 133350"/>
              <a:gd name="connsiteX0" fmla="*/ 1020921 w 1021091"/>
              <a:gd name="connsiteY0" fmla="*/ 0 h 169069"/>
              <a:gd name="connsiteX1" fmla="*/ 0 w 1021091"/>
              <a:gd name="connsiteY1" fmla="*/ 169069 h 169069"/>
              <a:gd name="connsiteX0" fmla="*/ 1092358 w 1092512"/>
              <a:gd name="connsiteY0" fmla="*/ 0 h 228601"/>
              <a:gd name="connsiteX1" fmla="*/ 0 w 1092512"/>
              <a:gd name="connsiteY1" fmla="*/ 228601 h 228601"/>
              <a:gd name="connsiteX0" fmla="*/ 1092358 w 1092521"/>
              <a:gd name="connsiteY0" fmla="*/ 0 h 273133"/>
              <a:gd name="connsiteX1" fmla="*/ 0 w 1092521"/>
              <a:gd name="connsiteY1" fmla="*/ 228601 h 273133"/>
            </a:gdLst>
            <a:ahLst/>
            <a:cxnLst>
              <a:cxn ang="0">
                <a:pos x="connsiteX0" y="connsiteY0"/>
              </a:cxn>
              <a:cxn ang="0">
                <a:pos x="connsiteX1" y="connsiteY1"/>
              </a:cxn>
            </a:cxnLst>
            <a:rect l="l" t="t" r="r" b="b"/>
            <a:pathLst>
              <a:path w="1092521" h="273133">
                <a:moveTo>
                  <a:pt x="1092358" y="0"/>
                </a:moveTo>
                <a:cubicBezTo>
                  <a:pt x="1104794" y="316177"/>
                  <a:pt x="404125" y="303902"/>
                  <a:pt x="0" y="228601"/>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3431142" y="4343400"/>
            <a:ext cx="5019226" cy="2261136"/>
            <a:chOff x="1981200" y="4210050"/>
            <a:chExt cx="5019226" cy="2261136"/>
          </a:xfrm>
        </p:grpSpPr>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568" y="4419600"/>
              <a:ext cx="1447800" cy="1447800"/>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9168" y="4495800"/>
              <a:ext cx="1447800" cy="1447800"/>
            </a:xfrm>
            <a:prstGeom prst="rect">
              <a:avLst/>
            </a:prstGeom>
          </p:spPr>
        </p:pic>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5709" y="4419600"/>
              <a:ext cx="1447800" cy="1447800"/>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309" y="4495800"/>
              <a:ext cx="1447800" cy="1447800"/>
            </a:xfrm>
            <a:prstGeom prst="rect">
              <a:avLst/>
            </a:prstGeom>
          </p:spPr>
        </p:pic>
        <p:grpSp>
          <p:nvGrpSpPr>
            <p:cNvPr id="63" name="Group 62"/>
            <p:cNvGrpSpPr/>
            <p:nvPr/>
          </p:nvGrpSpPr>
          <p:grpSpPr>
            <a:xfrm>
              <a:off x="2114550" y="4210050"/>
              <a:ext cx="2057400" cy="1752600"/>
              <a:chOff x="-381000" y="4191000"/>
              <a:chExt cx="2057400" cy="1752600"/>
            </a:xfrm>
          </p:grpSpPr>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191000"/>
                <a:ext cx="1447800" cy="1447800"/>
              </a:xfrm>
              <a:prstGeom prst="rect">
                <a:avLst/>
              </a:prstGeom>
            </p:spPr>
          </p:pic>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267200"/>
                <a:ext cx="1447800" cy="1447800"/>
              </a:xfrm>
              <a:prstGeom prst="rect">
                <a:avLst/>
              </a:prstGeom>
            </p:spPr>
          </p:pic>
          <p:grpSp>
            <p:nvGrpSpPr>
              <p:cNvPr id="81" name="Group 80"/>
              <p:cNvGrpSpPr/>
              <p:nvPr/>
            </p:nvGrpSpPr>
            <p:grpSpPr>
              <a:xfrm>
                <a:off x="-381000" y="4343400"/>
                <a:ext cx="1752600" cy="1600200"/>
                <a:chOff x="-381000" y="4343400"/>
                <a:chExt cx="1752600" cy="1600200"/>
              </a:xfrm>
            </p:grpSpPr>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343400"/>
                  <a:ext cx="1447800" cy="1447800"/>
                </a:xfrm>
                <a:prstGeom prst="rect">
                  <a:avLst/>
                </a:prstGeom>
              </p:spPr>
            </p:pic>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419600"/>
                  <a:ext cx="1447800" cy="1447800"/>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4495800"/>
                  <a:ext cx="1447800" cy="1447800"/>
                </a:xfrm>
                <a:prstGeom prst="rect">
                  <a:avLst/>
                </a:prstGeom>
              </p:spPr>
            </p:pic>
          </p:grpSp>
        </p:grpSp>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4591223"/>
              <a:ext cx="1447800" cy="1447800"/>
            </a:xfrm>
            <a:prstGeom prst="rect">
              <a:avLst/>
            </a:prstGeom>
          </p:spPr>
        </p:pic>
        <p:sp>
          <p:nvSpPr>
            <p:cNvPr id="65" name="TextBox 64"/>
            <p:cNvSpPr txBox="1"/>
            <p:nvPr/>
          </p:nvSpPr>
          <p:spPr bwMode="auto">
            <a:xfrm>
              <a:off x="2549729" y="5586096"/>
              <a:ext cx="8258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a</a:t>
              </a:r>
              <a:r>
                <a:rPr lang="en-US" sz="3200" baseline="-25000" dirty="0">
                  <a:latin typeface="Arial Rounded MT Bold" pitchFamily="34" charset="0"/>
                  <a:ea typeface="Arial Unicode MS" pitchFamily="34" charset="-128"/>
                  <a:cs typeface="Arial Unicode MS" pitchFamily="34" charset="-128"/>
                </a:rPr>
                <a:t>1-6</a:t>
              </a:r>
            </a:p>
          </p:txBody>
        </p:sp>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0909" y="4591223"/>
              <a:ext cx="1447800" cy="1447800"/>
            </a:xfrm>
            <a:prstGeom prst="rect">
              <a:avLst/>
            </a:prstGeom>
          </p:spPr>
        </p:pic>
        <p:sp>
          <p:nvSpPr>
            <p:cNvPr id="67" name="TextBox 66"/>
            <p:cNvSpPr txBox="1"/>
            <p:nvPr/>
          </p:nvSpPr>
          <p:spPr bwMode="auto">
            <a:xfrm>
              <a:off x="3767302" y="5611734"/>
              <a:ext cx="797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b</a:t>
              </a:r>
              <a:r>
                <a:rPr lang="en-US" sz="3200" baseline="-25000" dirty="0">
                  <a:latin typeface="Arial Rounded MT Bold" pitchFamily="34" charset="0"/>
                  <a:ea typeface="Arial Unicode MS" pitchFamily="34" charset="-128"/>
                  <a:cs typeface="Arial Unicode MS" pitchFamily="34" charset="-128"/>
                </a:rPr>
                <a:t>1-3</a:t>
              </a:r>
            </a:p>
          </p:txBody>
        </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6768" y="4591223"/>
              <a:ext cx="1447800" cy="1447800"/>
            </a:xfrm>
            <a:prstGeom prst="rect">
              <a:avLst/>
            </a:prstGeom>
          </p:spPr>
        </p:pic>
        <p:sp>
          <p:nvSpPr>
            <p:cNvPr id="69" name="TextBox 68"/>
            <p:cNvSpPr txBox="1"/>
            <p:nvPr/>
          </p:nvSpPr>
          <p:spPr bwMode="auto">
            <a:xfrm>
              <a:off x="4968619" y="5586096"/>
              <a:ext cx="75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g</a:t>
              </a:r>
              <a:r>
                <a:rPr lang="en-US" sz="3200" baseline="-25000" dirty="0">
                  <a:latin typeface="Arial Rounded MT Bold" pitchFamily="34" charset="0"/>
                  <a:ea typeface="Arial Unicode MS" pitchFamily="34" charset="-128"/>
                  <a:cs typeface="Arial Unicode MS" pitchFamily="34" charset="-128"/>
                </a:rPr>
                <a:t>1-3</a:t>
              </a:r>
            </a:p>
          </p:txBody>
        </p:sp>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626" y="4591223"/>
              <a:ext cx="1447800" cy="1447800"/>
            </a:xfrm>
            <a:prstGeom prst="rect">
              <a:avLst/>
            </a:prstGeom>
          </p:spPr>
        </p:pic>
        <p:sp>
          <p:nvSpPr>
            <p:cNvPr id="71" name="TextBox 70"/>
            <p:cNvSpPr txBox="1"/>
            <p:nvPr/>
          </p:nvSpPr>
          <p:spPr bwMode="auto">
            <a:xfrm>
              <a:off x="6177614" y="5645918"/>
              <a:ext cx="36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800" b="1" dirty="0">
                  <a:latin typeface="Symbol" pitchFamily="18" charset="2"/>
                  <a:ea typeface="Arial Unicode MS" pitchFamily="34" charset="-128"/>
                  <a:cs typeface="Arial Unicode MS" pitchFamily="34" charset="-128"/>
                </a:rPr>
                <a:t>d</a:t>
              </a:r>
            </a:p>
          </p:txBody>
        </p:sp>
        <p:sp>
          <p:nvSpPr>
            <p:cNvPr id="77" name="TextBox 76"/>
            <p:cNvSpPr txBox="1"/>
            <p:nvPr/>
          </p:nvSpPr>
          <p:spPr bwMode="auto">
            <a:xfrm>
              <a:off x="3954568" y="6071076"/>
              <a:ext cx="116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dirty="0">
                  <a:latin typeface="Century Gothic" panose="020B0502020202020204" pitchFamily="34" charset="0"/>
                  <a:ea typeface="Arial Unicode MS" pitchFamily="34" charset="-128"/>
                  <a:cs typeface="Arial Unicode MS" pitchFamily="34" charset="-128"/>
                </a:rPr>
                <a:t>subunits</a:t>
              </a:r>
            </a:p>
          </p:txBody>
        </p:sp>
      </p:grpSp>
      <p:grpSp>
        <p:nvGrpSpPr>
          <p:cNvPr id="86" name="Group 85"/>
          <p:cNvGrpSpPr/>
          <p:nvPr/>
        </p:nvGrpSpPr>
        <p:grpSpPr>
          <a:xfrm>
            <a:off x="8537448" y="4808110"/>
            <a:ext cx="1871521" cy="1729851"/>
            <a:chOff x="7013448" y="4808109"/>
            <a:chExt cx="1871521" cy="1729851"/>
          </a:xfrm>
        </p:grpSpPr>
        <p:pic>
          <p:nvPicPr>
            <p:cNvPr id="111" name="Picture 110"/>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7013448" y="5102352"/>
              <a:ext cx="1856232" cy="1435608"/>
            </a:xfrm>
            <a:prstGeom prst="rect">
              <a:avLst/>
            </a:prstGeom>
          </p:spPr>
        </p:pic>
        <p:sp>
          <p:nvSpPr>
            <p:cNvPr id="112" name="TextBox 83"/>
            <p:cNvSpPr txBox="1">
              <a:spLocks noChangeArrowheads="1"/>
            </p:cNvSpPr>
            <p:nvPr/>
          </p:nvSpPr>
          <p:spPr bwMode="auto">
            <a:xfrm>
              <a:off x="7067811" y="4808109"/>
              <a:ext cx="1664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Century Gothic" panose="020B0502020202020204" pitchFamily="34" charset="0"/>
                  <a:ea typeface="Arial Unicode MS" pitchFamily="34" charset="-128"/>
                  <a:cs typeface="Arial Unicode MS" pitchFamily="34" charset="-128"/>
                </a:rPr>
                <a:t>Inhibitory Current</a:t>
              </a:r>
            </a:p>
          </p:txBody>
        </p:sp>
        <p:sp>
          <p:nvSpPr>
            <p:cNvPr id="115" name="TextBox 83"/>
            <p:cNvSpPr txBox="1">
              <a:spLocks noChangeArrowheads="1"/>
            </p:cNvSpPr>
            <p:nvPr/>
          </p:nvSpPr>
          <p:spPr bwMode="auto">
            <a:xfrm>
              <a:off x="7052416" y="5008192"/>
              <a:ext cx="18325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solidFill>
                    <a:srgbClr val="FF0000"/>
                  </a:solidFill>
                  <a:latin typeface="Century Gothic" panose="020B0502020202020204" pitchFamily="34" charset="0"/>
                  <a:ea typeface="Arial Unicode MS" pitchFamily="34" charset="-128"/>
                  <a:cs typeface="Arial Unicode MS" pitchFamily="34" charset="-128"/>
                </a:rPr>
                <a:t>+ </a:t>
              </a:r>
              <a:r>
                <a:rPr lang="en-US" sz="1400" dirty="0" err="1">
                  <a:solidFill>
                    <a:srgbClr val="FF0000"/>
                  </a:solidFill>
                  <a:latin typeface="Century Gothic" panose="020B0502020202020204" pitchFamily="34" charset="0"/>
                  <a:ea typeface="Arial Unicode MS" pitchFamily="34" charset="-128"/>
                  <a:cs typeface="Arial Unicode MS" pitchFamily="34" charset="-128"/>
                </a:rPr>
                <a:t>benzodiazapene</a:t>
              </a:r>
              <a:endParaRPr lang="en-US" sz="1400" dirty="0">
                <a:solidFill>
                  <a:srgbClr val="FF0000"/>
                </a:solidFill>
                <a:latin typeface="Century Gothic" panose="020B0502020202020204" pitchFamily="34" charset="0"/>
                <a:ea typeface="Arial Unicode MS" pitchFamily="34" charset="-128"/>
                <a:cs typeface="Arial Unicode MS" pitchFamily="34" charset="-128"/>
              </a:endParaRPr>
            </a:p>
          </p:txBody>
        </p:sp>
        <p:sp>
          <p:nvSpPr>
            <p:cNvPr id="117" name="TextBox 83"/>
            <p:cNvSpPr txBox="1">
              <a:spLocks noChangeArrowheads="1"/>
            </p:cNvSpPr>
            <p:nvPr/>
          </p:nvSpPr>
          <p:spPr bwMode="auto">
            <a:xfrm>
              <a:off x="8220293" y="5469810"/>
              <a:ext cx="5437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20 </a:t>
              </a:r>
              <a:r>
                <a:rPr lang="en-US" sz="1000" dirty="0" err="1">
                  <a:latin typeface="Arial Rounded MT Bold" pitchFamily="34" charset="0"/>
                  <a:ea typeface="Arial Unicode MS" pitchFamily="34" charset="-128"/>
                  <a:cs typeface="Arial Unicode MS" pitchFamily="34" charset="-128"/>
                </a:rPr>
                <a:t>pA</a:t>
              </a:r>
              <a:endParaRPr lang="en-US" sz="1000" dirty="0">
                <a:latin typeface="Arial Rounded MT Bold" pitchFamily="34" charset="0"/>
                <a:ea typeface="Arial Unicode MS" pitchFamily="34" charset="-128"/>
                <a:cs typeface="Arial Unicode MS" pitchFamily="34" charset="-128"/>
              </a:endParaRPr>
            </a:p>
          </p:txBody>
        </p:sp>
        <p:sp>
          <p:nvSpPr>
            <p:cNvPr id="121" name="TextBox 83"/>
            <p:cNvSpPr txBox="1">
              <a:spLocks noChangeArrowheads="1"/>
            </p:cNvSpPr>
            <p:nvPr/>
          </p:nvSpPr>
          <p:spPr bwMode="auto">
            <a:xfrm>
              <a:off x="8180697" y="5727700"/>
              <a:ext cx="6303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000" dirty="0">
                  <a:latin typeface="Arial Rounded MT Bold" pitchFamily="34" charset="0"/>
                  <a:ea typeface="Arial Unicode MS" pitchFamily="34" charset="-128"/>
                  <a:cs typeface="Arial Unicode MS" pitchFamily="34" charset="-128"/>
                </a:rPr>
                <a:t>100 </a:t>
              </a:r>
              <a:r>
                <a:rPr lang="en-US" sz="1000" dirty="0" err="1">
                  <a:latin typeface="Arial Rounded MT Bold" pitchFamily="34" charset="0"/>
                  <a:ea typeface="Arial Unicode MS" pitchFamily="34" charset="-128"/>
                  <a:cs typeface="Arial Unicode MS" pitchFamily="34" charset="-128"/>
                </a:rPr>
                <a:t>ms</a:t>
              </a:r>
              <a:endParaRPr lang="en-US" sz="1000" dirty="0">
                <a:latin typeface="Arial Rounded MT Bold" pitchFamily="34" charset="0"/>
                <a:ea typeface="Arial Unicode MS" pitchFamily="34" charset="-128"/>
                <a:cs typeface="Arial Unicode MS" pitchFamily="34" charset="-128"/>
              </a:endParaRPr>
            </a:p>
          </p:txBody>
        </p:sp>
      </p:grpSp>
      <p:sp>
        <p:nvSpPr>
          <p:cNvPr id="78" name="Oval 77"/>
          <p:cNvSpPr/>
          <p:nvPr/>
        </p:nvSpPr>
        <p:spPr>
          <a:xfrm>
            <a:off x="5876932" y="2895600"/>
            <a:ext cx="285745" cy="266697"/>
          </a:xfrm>
          <a:prstGeom prst="ellipse">
            <a:avLst/>
          </a:prstGeom>
          <a:gradFill flip="none" rotWithShape="1">
            <a:gsLst>
              <a:gs pos="0">
                <a:schemeClr val="tx1"/>
              </a:gs>
              <a:gs pos="40000">
                <a:schemeClr val="bg1">
                  <a:lumMod val="53000"/>
                </a:schemeClr>
              </a:gs>
            </a:gsLst>
            <a:path path="circle">
              <a:fillToRect l="50000" t="50000" r="50000" b="50000"/>
            </a:path>
            <a:tileRect/>
          </a:gradFill>
          <a:ln>
            <a:noFill/>
          </a:ln>
          <a:scene3d>
            <a:camera prst="orthographicFront"/>
            <a:lightRig rig="threePt" dir="t"/>
          </a:scene3d>
          <a:sp3d extrusionH="1270000">
            <a:bevelT w="209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5753100" y="1489115"/>
            <a:ext cx="2662478" cy="3050025"/>
            <a:chOff x="4229100" y="1489114"/>
            <a:chExt cx="2662478" cy="3050025"/>
          </a:xfrm>
        </p:grpSpPr>
        <p:sp>
          <p:nvSpPr>
            <p:cNvPr id="91" name="TextBox 90"/>
            <p:cNvSpPr txBox="1"/>
            <p:nvPr/>
          </p:nvSpPr>
          <p:spPr bwMode="auto">
            <a:xfrm>
              <a:off x="5212946" y="1489114"/>
              <a:ext cx="133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5 subunits</a:t>
              </a:r>
            </a:p>
          </p:txBody>
        </p:sp>
        <p:sp>
          <p:nvSpPr>
            <p:cNvPr id="92" name="TextBox 91"/>
            <p:cNvSpPr txBox="1"/>
            <p:nvPr/>
          </p:nvSpPr>
          <p:spPr bwMode="auto">
            <a:xfrm>
              <a:off x="4229100" y="4169807"/>
              <a:ext cx="167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solidFill>
                    <a:schemeClr val="bg1"/>
                  </a:solidFill>
                  <a:latin typeface="Arial Rounded MT Bold" pitchFamily="34" charset="0"/>
                  <a:ea typeface="Arial Unicode MS" pitchFamily="34" charset="-128"/>
                  <a:cs typeface="Arial Unicode MS" pitchFamily="34" charset="-128"/>
                </a:rPr>
                <a:t>chloride pore</a:t>
              </a:r>
            </a:p>
          </p:txBody>
        </p:sp>
        <p:sp>
          <p:nvSpPr>
            <p:cNvPr id="93" name="Freeform 92"/>
            <p:cNvSpPr/>
            <p:nvPr/>
          </p:nvSpPr>
          <p:spPr>
            <a:xfrm>
              <a:off x="5362007" y="2025371"/>
              <a:ext cx="485505" cy="809625"/>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84150 w 307452"/>
                <a:gd name="connsiteY0" fmla="*/ 0 h 619125"/>
                <a:gd name="connsiteX1" fmla="*/ 0 w 307452"/>
                <a:gd name="connsiteY1" fmla="*/ 619125 h 619125"/>
                <a:gd name="connsiteX0" fmla="*/ 374650 w 413921"/>
                <a:gd name="connsiteY0" fmla="*/ 0 h 779145"/>
                <a:gd name="connsiteX1" fmla="*/ 0 w 413921"/>
                <a:gd name="connsiteY1" fmla="*/ 779145 h 779145"/>
                <a:gd name="connsiteX0" fmla="*/ 466090 w 485505"/>
                <a:gd name="connsiteY0" fmla="*/ 0 h 809625"/>
                <a:gd name="connsiteX1" fmla="*/ 0 w 485505"/>
                <a:gd name="connsiteY1" fmla="*/ 809625 h 809625"/>
              </a:gdLst>
              <a:ahLst/>
              <a:cxnLst>
                <a:cxn ang="0">
                  <a:pos x="connsiteX0" y="connsiteY0"/>
                </a:cxn>
                <a:cxn ang="0">
                  <a:pos x="connsiteX1" y="connsiteY1"/>
                </a:cxn>
              </a:cxnLst>
              <a:rect l="l" t="t" r="r" b="b"/>
              <a:pathLst>
                <a:path w="485505" h="809625">
                  <a:moveTo>
                    <a:pt x="466090" y="0"/>
                  </a:moveTo>
                  <a:cubicBezTo>
                    <a:pt x="509482" y="156633"/>
                    <a:pt x="525568" y="801582"/>
                    <a:pt x="0" y="809625"/>
                  </a:cubicBezTo>
                </a:path>
              </a:pathLst>
            </a:cu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4500579" y="3672444"/>
              <a:ext cx="553320" cy="544512"/>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1120376 w 1121203"/>
                <a:gd name="connsiteY0" fmla="*/ 87592 h 125553"/>
                <a:gd name="connsiteX1" fmla="*/ 161526 w 1121203"/>
                <a:gd name="connsiteY1" fmla="*/ 65367 h 125553"/>
                <a:gd name="connsiteX0" fmla="*/ 893846 w 894814"/>
                <a:gd name="connsiteY0" fmla="*/ 643342 h 660336"/>
                <a:gd name="connsiteX1" fmla="*/ 182646 w 894814"/>
                <a:gd name="connsiteY1" fmla="*/ 30567 h 660336"/>
                <a:gd name="connsiteX0" fmla="*/ 999931 w 1000827"/>
                <a:gd name="connsiteY0" fmla="*/ 911169 h 924722"/>
                <a:gd name="connsiteX1" fmla="*/ 172049 w 1000827"/>
                <a:gd name="connsiteY1" fmla="*/ 24550 h 924722"/>
                <a:gd name="connsiteX0" fmla="*/ 827882 w 830125"/>
                <a:gd name="connsiteY0" fmla="*/ 886619 h 917147"/>
                <a:gd name="connsiteX1" fmla="*/ 0 w 830125"/>
                <a:gd name="connsiteY1" fmla="*/ 0 h 917147"/>
                <a:gd name="connsiteX0" fmla="*/ 894557 w 896586"/>
                <a:gd name="connsiteY0" fmla="*/ 948532 h 976338"/>
                <a:gd name="connsiteX1" fmla="*/ 0 w 896586"/>
                <a:gd name="connsiteY1" fmla="*/ 0 h 976338"/>
                <a:gd name="connsiteX0" fmla="*/ 894557 w 894811"/>
                <a:gd name="connsiteY0" fmla="*/ 948532 h 948532"/>
                <a:gd name="connsiteX1" fmla="*/ 0 w 894811"/>
                <a:gd name="connsiteY1" fmla="*/ 0 h 948532"/>
                <a:gd name="connsiteX0" fmla="*/ 1249363 w 1249527"/>
                <a:gd name="connsiteY0" fmla="*/ 1027113 h 1027113"/>
                <a:gd name="connsiteX1" fmla="*/ 0 w 1249527"/>
                <a:gd name="connsiteY1" fmla="*/ 0 h 1027113"/>
                <a:gd name="connsiteX0" fmla="*/ 1168400 w 1168579"/>
                <a:gd name="connsiteY0" fmla="*/ 1069975 h 1069975"/>
                <a:gd name="connsiteX1" fmla="*/ 0 w 1168579"/>
                <a:gd name="connsiteY1" fmla="*/ 0 h 1069975"/>
                <a:gd name="connsiteX0" fmla="*/ 1168400 w 1168648"/>
                <a:gd name="connsiteY0" fmla="*/ 1069975 h 1069975"/>
                <a:gd name="connsiteX1" fmla="*/ 0 w 1168648"/>
                <a:gd name="connsiteY1" fmla="*/ 0 h 1069975"/>
                <a:gd name="connsiteX0" fmla="*/ 1175543 w 1175789"/>
                <a:gd name="connsiteY0" fmla="*/ 1055688 h 1055688"/>
                <a:gd name="connsiteX1" fmla="*/ 0 w 1175789"/>
                <a:gd name="connsiteY1" fmla="*/ 0 h 1055688"/>
                <a:gd name="connsiteX0" fmla="*/ 1175543 w 1175865"/>
                <a:gd name="connsiteY0" fmla="*/ 1055688 h 1055688"/>
                <a:gd name="connsiteX1" fmla="*/ 0 w 1175865"/>
                <a:gd name="connsiteY1" fmla="*/ 0 h 1055688"/>
                <a:gd name="connsiteX0" fmla="*/ 1092199 w 1092583"/>
                <a:gd name="connsiteY0" fmla="*/ 1029495 h 1029495"/>
                <a:gd name="connsiteX1" fmla="*/ 0 w 1092583"/>
                <a:gd name="connsiteY1" fmla="*/ 0 h 1029495"/>
                <a:gd name="connsiteX0" fmla="*/ 1092199 w 1092199"/>
                <a:gd name="connsiteY0" fmla="*/ 1029495 h 1029495"/>
                <a:gd name="connsiteX1" fmla="*/ 0 w 1092199"/>
                <a:gd name="connsiteY1" fmla="*/ 0 h 1029495"/>
                <a:gd name="connsiteX0" fmla="*/ 1101724 w 1101724"/>
                <a:gd name="connsiteY0" fmla="*/ 1053307 h 1053307"/>
                <a:gd name="connsiteX1" fmla="*/ 0 w 1101724"/>
                <a:gd name="connsiteY1" fmla="*/ 0 h 1053307"/>
                <a:gd name="connsiteX0" fmla="*/ 1101724 w 1101724"/>
                <a:gd name="connsiteY0" fmla="*/ 1053307 h 1053307"/>
                <a:gd name="connsiteX1" fmla="*/ 0 w 1101724"/>
                <a:gd name="connsiteY1" fmla="*/ 0 h 1053307"/>
                <a:gd name="connsiteX0" fmla="*/ 663574 w 663574"/>
                <a:gd name="connsiteY0" fmla="*/ 838995 h 838995"/>
                <a:gd name="connsiteX1" fmla="*/ 0 w 663574"/>
                <a:gd name="connsiteY1" fmla="*/ 0 h 838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30237 w 630237"/>
                <a:gd name="connsiteY0" fmla="*/ 457995 h 457995"/>
                <a:gd name="connsiteX1" fmla="*/ 0 w 630237"/>
                <a:gd name="connsiteY1" fmla="*/ 0 h 457995"/>
                <a:gd name="connsiteX0" fmla="*/ 617537 w 617537"/>
                <a:gd name="connsiteY0" fmla="*/ 537370 h 537370"/>
                <a:gd name="connsiteX1" fmla="*/ 0 w 617537"/>
                <a:gd name="connsiteY1" fmla="*/ 0 h 537370"/>
                <a:gd name="connsiteX0" fmla="*/ 617537 w 617537"/>
                <a:gd name="connsiteY0" fmla="*/ 537370 h 537370"/>
                <a:gd name="connsiteX1" fmla="*/ 0 w 617537"/>
                <a:gd name="connsiteY1" fmla="*/ 0 h 537370"/>
                <a:gd name="connsiteX0" fmla="*/ 1208087 w 1208087"/>
                <a:gd name="connsiteY0" fmla="*/ 153988 h 153988"/>
                <a:gd name="connsiteX1" fmla="*/ 0 w 1208087"/>
                <a:gd name="connsiteY1" fmla="*/ 0 h 153988"/>
                <a:gd name="connsiteX0" fmla="*/ 427037 w 462875"/>
                <a:gd name="connsiteY0" fmla="*/ 332582 h 332582"/>
                <a:gd name="connsiteX1" fmla="*/ 0 w 462875"/>
                <a:gd name="connsiteY1" fmla="*/ 0 h 332582"/>
                <a:gd name="connsiteX0" fmla="*/ 427037 w 427037"/>
                <a:gd name="connsiteY0" fmla="*/ 332582 h 332582"/>
                <a:gd name="connsiteX1" fmla="*/ 0 w 427037"/>
                <a:gd name="connsiteY1" fmla="*/ 0 h 332582"/>
                <a:gd name="connsiteX0" fmla="*/ 427901 w 427901"/>
                <a:gd name="connsiteY0" fmla="*/ 332582 h 332582"/>
                <a:gd name="connsiteX1" fmla="*/ 864 w 427901"/>
                <a:gd name="connsiteY1" fmla="*/ 0 h 332582"/>
                <a:gd name="connsiteX0" fmla="*/ 439746 w 439746"/>
                <a:gd name="connsiteY0" fmla="*/ 363538 h 363538"/>
                <a:gd name="connsiteX1" fmla="*/ 803 w 439746"/>
                <a:gd name="connsiteY1" fmla="*/ 0 h 363538"/>
                <a:gd name="connsiteX0" fmla="*/ 437377 w 437377"/>
                <a:gd name="connsiteY0" fmla="*/ 351631 h 351631"/>
                <a:gd name="connsiteX1" fmla="*/ 816 w 437377"/>
                <a:gd name="connsiteY1" fmla="*/ 0 h 351631"/>
                <a:gd name="connsiteX0" fmla="*/ 436571 w 436571"/>
                <a:gd name="connsiteY0" fmla="*/ 351631 h 351631"/>
                <a:gd name="connsiteX1" fmla="*/ 10 w 436571"/>
                <a:gd name="connsiteY1" fmla="*/ 0 h 351631"/>
                <a:gd name="connsiteX0" fmla="*/ 467525 w 467525"/>
                <a:gd name="connsiteY0" fmla="*/ 515937 h 515937"/>
                <a:gd name="connsiteX1" fmla="*/ 8 w 467525"/>
                <a:gd name="connsiteY1" fmla="*/ 0 h 515937"/>
                <a:gd name="connsiteX0" fmla="*/ 467520 w 467520"/>
                <a:gd name="connsiteY0" fmla="*/ 515937 h 515937"/>
                <a:gd name="connsiteX1" fmla="*/ 3 w 467520"/>
                <a:gd name="connsiteY1" fmla="*/ 0 h 515937"/>
                <a:gd name="connsiteX0" fmla="*/ 565151 w 565151"/>
                <a:gd name="connsiteY0" fmla="*/ 565943 h 565943"/>
                <a:gd name="connsiteX1" fmla="*/ 3 w 565151"/>
                <a:gd name="connsiteY1" fmla="*/ 0 h 565943"/>
                <a:gd name="connsiteX0" fmla="*/ 565151 w 565227"/>
                <a:gd name="connsiteY0" fmla="*/ 565943 h 565943"/>
                <a:gd name="connsiteX1" fmla="*/ 3 w 565227"/>
                <a:gd name="connsiteY1" fmla="*/ 0 h 565943"/>
                <a:gd name="connsiteX0" fmla="*/ 565148 w 565224"/>
                <a:gd name="connsiteY0" fmla="*/ 565943 h 565943"/>
                <a:gd name="connsiteX1" fmla="*/ 0 w 565224"/>
                <a:gd name="connsiteY1" fmla="*/ 0 h 565943"/>
                <a:gd name="connsiteX0" fmla="*/ 553242 w 553320"/>
                <a:gd name="connsiteY0" fmla="*/ 544512 h 544512"/>
                <a:gd name="connsiteX1" fmla="*/ 0 w 553320"/>
                <a:gd name="connsiteY1" fmla="*/ 0 h 544512"/>
              </a:gdLst>
              <a:ahLst/>
              <a:cxnLst>
                <a:cxn ang="0">
                  <a:pos x="connsiteX0" y="connsiteY0"/>
                </a:cxn>
                <a:cxn ang="0">
                  <a:pos x="connsiteX1" y="connsiteY1"/>
                </a:cxn>
              </a:cxnLst>
              <a:rect l="l" t="t" r="r" b="b"/>
              <a:pathLst>
                <a:path w="553320" h="544512">
                  <a:moveTo>
                    <a:pt x="553242" y="544512"/>
                  </a:moveTo>
                  <a:cubicBezTo>
                    <a:pt x="560915" y="374913"/>
                    <a:pt x="1059" y="395817"/>
                    <a:pt x="0" y="0"/>
                  </a:cubicBezTo>
                </a:path>
              </a:pathLst>
            </a:cu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4491108" y="3043239"/>
              <a:ext cx="9357" cy="640556"/>
            </a:xfrm>
            <a:custGeom>
              <a:avLst/>
              <a:gdLst>
                <a:gd name="connsiteX0" fmla="*/ 0 w 611703"/>
                <a:gd name="connsiteY0" fmla="*/ 0 h 668126"/>
                <a:gd name="connsiteX1" fmla="*/ 609600 w 611703"/>
                <a:gd name="connsiteY1" fmla="*/ 638175 h 668126"/>
                <a:gd name="connsiteX2" fmla="*/ 161925 w 611703"/>
                <a:gd name="connsiteY2" fmla="*/ 504825 h 668126"/>
                <a:gd name="connsiteX0" fmla="*/ 228600 w 472546"/>
                <a:gd name="connsiteY0" fmla="*/ 0 h 606981"/>
                <a:gd name="connsiteX1" fmla="*/ 447675 w 472546"/>
                <a:gd name="connsiteY1" fmla="*/ 581025 h 606981"/>
                <a:gd name="connsiteX2" fmla="*/ 0 w 472546"/>
                <a:gd name="connsiteY2" fmla="*/ 447675 h 606981"/>
                <a:gd name="connsiteX0" fmla="*/ 228600 w 228600"/>
                <a:gd name="connsiteY0" fmla="*/ 0 h 447675"/>
                <a:gd name="connsiteX1" fmla="*/ 0 w 228600"/>
                <a:gd name="connsiteY1" fmla="*/ 447675 h 447675"/>
                <a:gd name="connsiteX0" fmla="*/ 0 w 130175"/>
                <a:gd name="connsiteY0" fmla="*/ 0 h 469900"/>
                <a:gd name="connsiteX1" fmla="*/ 130175 w 130175"/>
                <a:gd name="connsiteY1" fmla="*/ 469900 h 469900"/>
                <a:gd name="connsiteX0" fmla="*/ 20461 w 150636"/>
                <a:gd name="connsiteY0" fmla="*/ 0 h 469900"/>
                <a:gd name="connsiteX1" fmla="*/ 150636 w 150636"/>
                <a:gd name="connsiteY1" fmla="*/ 469900 h 469900"/>
                <a:gd name="connsiteX0" fmla="*/ 284062 w 286658"/>
                <a:gd name="connsiteY0" fmla="*/ 0 h 501650"/>
                <a:gd name="connsiteX1" fmla="*/ 77687 w 286658"/>
                <a:gd name="connsiteY1" fmla="*/ 501650 h 501650"/>
                <a:gd name="connsiteX0" fmla="*/ 455265 w 456748"/>
                <a:gd name="connsiteY0" fmla="*/ 0 h 501650"/>
                <a:gd name="connsiteX1" fmla="*/ 248890 w 456748"/>
                <a:gd name="connsiteY1" fmla="*/ 501650 h 501650"/>
                <a:gd name="connsiteX0" fmla="*/ 465719 w 467182"/>
                <a:gd name="connsiteY0" fmla="*/ 0 h 555625"/>
                <a:gd name="connsiteX1" fmla="*/ 246644 w 467182"/>
                <a:gd name="connsiteY1" fmla="*/ 555625 h 555625"/>
                <a:gd name="connsiteX0" fmla="*/ 437074 w 438593"/>
                <a:gd name="connsiteY0" fmla="*/ 0 h 619125"/>
                <a:gd name="connsiteX1" fmla="*/ 252924 w 438593"/>
                <a:gd name="connsiteY1" fmla="*/ 619125 h 619125"/>
                <a:gd name="connsiteX0" fmla="*/ 574314 w 575604"/>
                <a:gd name="connsiteY0" fmla="*/ 0 h 161925"/>
                <a:gd name="connsiteX1" fmla="*/ 225858 w 575604"/>
                <a:gd name="connsiteY1" fmla="*/ 161925 h 161925"/>
                <a:gd name="connsiteX0" fmla="*/ 610185 w 610185"/>
                <a:gd name="connsiteY0" fmla="*/ 65030 h 226955"/>
                <a:gd name="connsiteX1" fmla="*/ 261729 w 610185"/>
                <a:gd name="connsiteY1" fmla="*/ 226955 h 226955"/>
                <a:gd name="connsiteX0" fmla="*/ 645063 w 645063"/>
                <a:gd name="connsiteY0" fmla="*/ 78392 h 195073"/>
                <a:gd name="connsiteX1" fmla="*/ 253745 w 645063"/>
                <a:gd name="connsiteY1" fmla="*/ 195073 h 195073"/>
                <a:gd name="connsiteX0" fmla="*/ 619826 w 619826"/>
                <a:gd name="connsiteY0" fmla="*/ 205953 h 205953"/>
                <a:gd name="connsiteX1" fmla="*/ 259464 w 619826"/>
                <a:gd name="connsiteY1" fmla="*/ 96415 h 205953"/>
                <a:gd name="connsiteX0" fmla="*/ 360362 w 360362"/>
                <a:gd name="connsiteY0" fmla="*/ 109538 h 109538"/>
                <a:gd name="connsiteX1" fmla="*/ 0 w 360362"/>
                <a:gd name="connsiteY1" fmla="*/ 0 h 109538"/>
                <a:gd name="connsiteX0" fmla="*/ 441325 w 441325"/>
                <a:gd name="connsiteY0" fmla="*/ 228600 h 228600"/>
                <a:gd name="connsiteX1" fmla="*/ 0 w 441325"/>
                <a:gd name="connsiteY1" fmla="*/ 0 h 228600"/>
                <a:gd name="connsiteX0" fmla="*/ 441325 w 441325"/>
                <a:gd name="connsiteY0" fmla="*/ 228600 h 228600"/>
                <a:gd name="connsiteX1" fmla="*/ 0 w 441325"/>
                <a:gd name="connsiteY1" fmla="*/ 0 h 228600"/>
                <a:gd name="connsiteX0" fmla="*/ 477043 w 477043"/>
                <a:gd name="connsiteY0" fmla="*/ 259556 h 259556"/>
                <a:gd name="connsiteX1" fmla="*/ 0 w 477043"/>
                <a:gd name="connsiteY1" fmla="*/ 0 h 259556"/>
                <a:gd name="connsiteX0" fmla="*/ 505618 w 505618"/>
                <a:gd name="connsiteY0" fmla="*/ 269081 h 269081"/>
                <a:gd name="connsiteX1" fmla="*/ 0 w 505618"/>
                <a:gd name="connsiteY1" fmla="*/ 0 h 269081"/>
                <a:gd name="connsiteX0" fmla="*/ 66331 w 143730"/>
                <a:gd name="connsiteY0" fmla="*/ 695325 h 695325"/>
                <a:gd name="connsiteX1" fmla="*/ 94113 w 143730"/>
                <a:gd name="connsiteY1" fmla="*/ 0 h 695325"/>
                <a:gd name="connsiteX0" fmla="*/ 75880 w 89362"/>
                <a:gd name="connsiteY0" fmla="*/ 597694 h 597694"/>
                <a:gd name="connsiteX1" fmla="*/ 32225 w 89362"/>
                <a:gd name="connsiteY1" fmla="*/ 0 h 597694"/>
                <a:gd name="connsiteX0" fmla="*/ 119989 w 119989"/>
                <a:gd name="connsiteY0" fmla="*/ 597694 h 597694"/>
                <a:gd name="connsiteX1" fmla="*/ 76334 w 119989"/>
                <a:gd name="connsiteY1" fmla="*/ 0 h 597694"/>
                <a:gd name="connsiteX0" fmla="*/ 113354 w 113354"/>
                <a:gd name="connsiteY0" fmla="*/ 597694 h 597694"/>
                <a:gd name="connsiteX1" fmla="*/ 69699 w 113354"/>
                <a:gd name="connsiteY1" fmla="*/ 0 h 597694"/>
                <a:gd name="connsiteX0" fmla="*/ 114128 w 114128"/>
                <a:gd name="connsiteY0" fmla="*/ 671513 h 671513"/>
                <a:gd name="connsiteX1" fmla="*/ 68092 w 114128"/>
                <a:gd name="connsiteY1" fmla="*/ 0 h 671513"/>
                <a:gd name="connsiteX0" fmla="*/ 116514 w 116514"/>
                <a:gd name="connsiteY0" fmla="*/ 695325 h 695325"/>
                <a:gd name="connsiteX1" fmla="*/ 63334 w 116514"/>
                <a:gd name="connsiteY1" fmla="*/ 0 h 695325"/>
                <a:gd name="connsiteX0" fmla="*/ 160766 w 160766"/>
                <a:gd name="connsiteY0" fmla="*/ 862013 h 862013"/>
                <a:gd name="connsiteX1" fmla="*/ 12336 w 160766"/>
                <a:gd name="connsiteY1" fmla="*/ 0 h 862013"/>
                <a:gd name="connsiteX0" fmla="*/ 157729 w 157729"/>
                <a:gd name="connsiteY0" fmla="*/ 862013 h 862013"/>
                <a:gd name="connsiteX1" fmla="*/ 9299 w 157729"/>
                <a:gd name="connsiteY1" fmla="*/ 0 h 862013"/>
                <a:gd name="connsiteX0" fmla="*/ 101246 w 101246"/>
                <a:gd name="connsiteY0" fmla="*/ 635794 h 635794"/>
                <a:gd name="connsiteX1" fmla="*/ 93310 w 101246"/>
                <a:gd name="connsiteY1" fmla="*/ 0 h 635794"/>
                <a:gd name="connsiteX0" fmla="*/ 18698 w 18698"/>
                <a:gd name="connsiteY0" fmla="*/ 635794 h 635794"/>
                <a:gd name="connsiteX1" fmla="*/ 10762 w 18698"/>
                <a:gd name="connsiteY1" fmla="*/ 0 h 635794"/>
                <a:gd name="connsiteX0" fmla="*/ 16488 w 19295"/>
                <a:gd name="connsiteY0" fmla="*/ 621506 h 621506"/>
                <a:gd name="connsiteX1" fmla="*/ 18077 w 19295"/>
                <a:gd name="connsiteY1" fmla="*/ 0 h 621506"/>
                <a:gd name="connsiteX0" fmla="*/ 12325 w 15364"/>
                <a:gd name="connsiteY0" fmla="*/ 621506 h 621506"/>
                <a:gd name="connsiteX1" fmla="*/ 13914 w 15364"/>
                <a:gd name="connsiteY1" fmla="*/ 0 h 621506"/>
                <a:gd name="connsiteX0" fmla="*/ 10744 w 23070"/>
                <a:gd name="connsiteY0" fmla="*/ 638175 h 638175"/>
                <a:gd name="connsiteX1" fmla="*/ 21858 w 23070"/>
                <a:gd name="connsiteY1" fmla="*/ 0 h 638175"/>
                <a:gd name="connsiteX0" fmla="*/ 0 w 14002"/>
                <a:gd name="connsiteY0" fmla="*/ 638175 h 638175"/>
                <a:gd name="connsiteX1" fmla="*/ 11114 w 14002"/>
                <a:gd name="connsiteY1" fmla="*/ 0 h 638175"/>
                <a:gd name="connsiteX0" fmla="*/ 15080 w 15675"/>
                <a:gd name="connsiteY0" fmla="*/ 640556 h 640556"/>
                <a:gd name="connsiteX1" fmla="*/ 0 w 15675"/>
                <a:gd name="connsiteY1" fmla="*/ 0 h 640556"/>
                <a:gd name="connsiteX0" fmla="*/ 7936 w 9357"/>
                <a:gd name="connsiteY0" fmla="*/ 640556 h 640556"/>
                <a:gd name="connsiteX1" fmla="*/ 0 w 9357"/>
                <a:gd name="connsiteY1" fmla="*/ 0 h 640556"/>
              </a:gdLst>
              <a:ahLst/>
              <a:cxnLst>
                <a:cxn ang="0">
                  <a:pos x="connsiteX0" y="connsiteY0"/>
                </a:cxn>
                <a:cxn ang="0">
                  <a:pos x="connsiteX1" y="connsiteY1"/>
                </a:cxn>
              </a:cxnLst>
              <a:rect l="l" t="t" r="r" b="b"/>
              <a:pathLst>
                <a:path w="9357" h="640556">
                  <a:moveTo>
                    <a:pt x="7936" y="640556"/>
                  </a:moveTo>
                  <a:cubicBezTo>
                    <a:pt x="10847" y="399521"/>
                    <a:pt x="9789" y="257704"/>
                    <a:pt x="0" y="0"/>
                  </a:cubicBezTo>
                </a:path>
              </a:pathLst>
            </a:custGeom>
            <a:ln w="28575">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bwMode="auto">
            <a:xfrm>
              <a:off x="4868524" y="1687561"/>
              <a:ext cx="2023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dirty="0">
                  <a:solidFill>
                    <a:schemeClr val="bg1"/>
                  </a:solidFill>
                  <a:latin typeface="Arial Rounded MT Bold" pitchFamily="34" charset="0"/>
                  <a:ea typeface="Arial Unicode MS" pitchFamily="34" charset="-128"/>
                  <a:cs typeface="Arial Unicode MS" pitchFamily="34" charset="-128"/>
                </a:rPr>
                <a:t>(i.e. </a:t>
              </a:r>
              <a:r>
                <a:rPr lang="en-US" dirty="0" err="1">
                  <a:solidFill>
                    <a:schemeClr val="bg1"/>
                  </a:solidFill>
                  <a:latin typeface="Arial Rounded MT Bold" pitchFamily="34" charset="0"/>
                  <a:ea typeface="Arial Unicode MS" pitchFamily="34" charset="-128"/>
                  <a:cs typeface="Arial Unicode MS" pitchFamily="34" charset="-128"/>
                </a:rPr>
                <a:t>pentameric</a:t>
              </a:r>
              <a:r>
                <a:rPr lang="en-US" dirty="0">
                  <a:solidFill>
                    <a:schemeClr val="bg1"/>
                  </a:solidFill>
                  <a:latin typeface="Arial Rounded MT Bold" pitchFamily="34" charset="0"/>
                  <a:ea typeface="Arial Unicode MS" pitchFamily="34" charset="-128"/>
                  <a:cs typeface="Arial Unicode MS" pitchFamily="34" charset="-128"/>
                </a:rPr>
                <a:t>)</a:t>
              </a:r>
              <a:endParaRPr lang="en-US" dirty="0">
                <a:latin typeface="Arial Rounded MT Bold" pitchFamily="34" charset="0"/>
                <a:ea typeface="Arial Unicode MS" pitchFamily="34" charset="-128"/>
                <a:cs typeface="Arial Unicode MS" pitchFamily="34" charset="-128"/>
              </a:endParaRPr>
            </a:p>
          </p:txBody>
        </p:sp>
      </p:grpSp>
      <p:grpSp>
        <p:nvGrpSpPr>
          <p:cNvPr id="85" name="Group 84">
            <a:extLst>
              <a:ext uri="{FF2B5EF4-FFF2-40B4-BE49-F238E27FC236}">
                <a16:creationId xmlns:a16="http://schemas.microsoft.com/office/drawing/2014/main" id="{4B0E5B25-7F16-4872-B556-CB6EE7BA8544}"/>
              </a:ext>
            </a:extLst>
          </p:cNvPr>
          <p:cNvGrpSpPr/>
          <p:nvPr/>
        </p:nvGrpSpPr>
        <p:grpSpPr>
          <a:xfrm>
            <a:off x="3751076" y="177285"/>
            <a:ext cx="4357283" cy="1165741"/>
            <a:chOff x="2876550" y="304800"/>
            <a:chExt cx="4357283" cy="1165741"/>
          </a:xfrm>
        </p:grpSpPr>
        <p:sp>
          <p:nvSpPr>
            <p:cNvPr id="101" name="TextBox 81">
              <a:extLst>
                <a:ext uri="{FF2B5EF4-FFF2-40B4-BE49-F238E27FC236}">
                  <a16:creationId xmlns:a16="http://schemas.microsoft.com/office/drawing/2014/main" id="{2FE03759-F383-4DD2-A877-65318D1A4A9E}"/>
                </a:ext>
              </a:extLst>
            </p:cNvPr>
            <p:cNvSpPr txBox="1">
              <a:spLocks noChangeArrowheads="1"/>
            </p:cNvSpPr>
            <p:nvPr/>
          </p:nvSpPr>
          <p:spPr bwMode="auto">
            <a:xfrm>
              <a:off x="2876550" y="304800"/>
              <a:ext cx="4357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GABA</a:t>
              </a:r>
              <a:r>
                <a:rPr lang="en-US" sz="4000" baseline="-25000" dirty="0">
                  <a:latin typeface="Century Gothic" panose="020B0502020202020204" pitchFamily="34" charset="0"/>
                  <a:ea typeface="Arial Unicode MS" pitchFamily="34" charset="-128"/>
                  <a:cs typeface="Arial Unicode MS" pitchFamily="34" charset="-128"/>
                </a:rPr>
                <a:t>A </a:t>
              </a:r>
              <a:r>
                <a:rPr lang="en-US" sz="4000" dirty="0">
                  <a:latin typeface="Century Gothic" panose="020B0502020202020204" pitchFamily="34" charset="0"/>
                  <a:ea typeface="Arial Unicode MS" pitchFamily="34" charset="-128"/>
                  <a:cs typeface="Arial Unicode MS" pitchFamily="34" charset="-128"/>
                </a:rPr>
                <a:t>Receptor</a:t>
              </a:r>
            </a:p>
          </p:txBody>
        </p:sp>
        <p:sp>
          <p:nvSpPr>
            <p:cNvPr id="107" name="TextBox 81">
              <a:extLst>
                <a:ext uri="{FF2B5EF4-FFF2-40B4-BE49-F238E27FC236}">
                  <a16:creationId xmlns:a16="http://schemas.microsoft.com/office/drawing/2014/main" id="{2D267A7C-C4C7-4CBE-8601-4A12CC0DF014}"/>
                </a:ext>
              </a:extLst>
            </p:cNvPr>
            <p:cNvSpPr txBox="1">
              <a:spLocks noChangeArrowheads="1"/>
            </p:cNvSpPr>
            <p:nvPr/>
          </p:nvSpPr>
          <p:spPr bwMode="auto">
            <a:xfrm>
              <a:off x="3266676" y="762655"/>
              <a:ext cx="34916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(from above)</a:t>
              </a:r>
            </a:p>
          </p:txBody>
        </p:sp>
      </p:grpSp>
    </p:spTree>
    <p:extLst>
      <p:ext uri="{BB962C8B-B14F-4D97-AF65-F5344CB8AC3E}">
        <p14:creationId xmlns:p14="http://schemas.microsoft.com/office/powerpoint/2010/main" val="249433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BCD72A-064D-4C15-A125-A6DF590B0D77}"/>
              </a:ext>
            </a:extLst>
          </p:cNvPr>
          <p:cNvSpPr txBox="1"/>
          <p:nvPr/>
        </p:nvSpPr>
        <p:spPr>
          <a:xfrm>
            <a:off x="5112397" y="593668"/>
            <a:ext cx="1967205" cy="707886"/>
          </a:xfrm>
          <a:prstGeom prst="rect">
            <a:avLst/>
          </a:prstGeom>
          <a:noFill/>
        </p:spPr>
        <p:txBody>
          <a:bodyPr wrap="none" rtlCol="0">
            <a:spAutoFit/>
          </a:bodyPr>
          <a:lstStyle/>
          <a:p>
            <a:r>
              <a:rPr lang="en-US" sz="4000" dirty="0">
                <a:latin typeface="Century Gothic" panose="020B0502020202020204" pitchFamily="34" charset="0"/>
              </a:rPr>
              <a:t>Outline</a:t>
            </a:r>
          </a:p>
        </p:txBody>
      </p:sp>
      <p:grpSp>
        <p:nvGrpSpPr>
          <p:cNvPr id="8" name="Group 7">
            <a:extLst>
              <a:ext uri="{FF2B5EF4-FFF2-40B4-BE49-F238E27FC236}">
                <a16:creationId xmlns:a16="http://schemas.microsoft.com/office/drawing/2014/main" id="{6A8959AE-E6F4-4CC5-BB1D-DF5A668FFE7F}"/>
              </a:ext>
            </a:extLst>
          </p:cNvPr>
          <p:cNvGrpSpPr/>
          <p:nvPr/>
        </p:nvGrpSpPr>
        <p:grpSpPr>
          <a:xfrm>
            <a:off x="2802825" y="1929873"/>
            <a:ext cx="10660647" cy="400110"/>
            <a:chOff x="971180" y="1748637"/>
            <a:chExt cx="10660647" cy="400110"/>
          </a:xfrm>
        </p:grpSpPr>
        <p:sp>
          <p:nvSpPr>
            <p:cNvPr id="6" name="Oval 5">
              <a:extLst>
                <a:ext uri="{FF2B5EF4-FFF2-40B4-BE49-F238E27FC236}">
                  <a16:creationId xmlns:a16="http://schemas.microsoft.com/office/drawing/2014/main" id="{051860C6-168F-4118-97DE-866EAD6EC0B4}"/>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5194CE-61E5-44DF-8155-6B06975EA732}"/>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Gap Junctions: direct electrical connections.</a:t>
              </a:r>
            </a:p>
          </p:txBody>
        </p:sp>
      </p:grpSp>
      <p:grpSp>
        <p:nvGrpSpPr>
          <p:cNvPr id="9" name="Group 8">
            <a:extLst>
              <a:ext uri="{FF2B5EF4-FFF2-40B4-BE49-F238E27FC236}">
                <a16:creationId xmlns:a16="http://schemas.microsoft.com/office/drawing/2014/main" id="{CCD85825-0B05-43C5-9E51-97A613406E3E}"/>
              </a:ext>
            </a:extLst>
          </p:cNvPr>
          <p:cNvGrpSpPr/>
          <p:nvPr/>
        </p:nvGrpSpPr>
        <p:grpSpPr>
          <a:xfrm>
            <a:off x="2802825" y="2301644"/>
            <a:ext cx="10660647" cy="400110"/>
            <a:chOff x="971180" y="1748637"/>
            <a:chExt cx="10660647" cy="400110"/>
          </a:xfrm>
        </p:grpSpPr>
        <p:sp>
          <p:nvSpPr>
            <p:cNvPr id="10" name="Oval 9">
              <a:extLst>
                <a:ext uri="{FF2B5EF4-FFF2-40B4-BE49-F238E27FC236}">
                  <a16:creationId xmlns:a16="http://schemas.microsoft.com/office/drawing/2014/main" id="{6844020F-AF29-4682-9736-8B0ED63039B6}"/>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3AA99F-F193-409E-ADB3-22081F3278E6}"/>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Chemical Transmission.</a:t>
              </a:r>
            </a:p>
          </p:txBody>
        </p:sp>
      </p:grpSp>
      <p:grpSp>
        <p:nvGrpSpPr>
          <p:cNvPr id="15" name="Group 14">
            <a:extLst>
              <a:ext uri="{FF2B5EF4-FFF2-40B4-BE49-F238E27FC236}">
                <a16:creationId xmlns:a16="http://schemas.microsoft.com/office/drawing/2014/main" id="{EBD7E1E3-D349-4FAF-A6A9-2B0D2D7C7F78}"/>
              </a:ext>
            </a:extLst>
          </p:cNvPr>
          <p:cNvGrpSpPr/>
          <p:nvPr/>
        </p:nvGrpSpPr>
        <p:grpSpPr>
          <a:xfrm>
            <a:off x="3174800" y="2680087"/>
            <a:ext cx="9617331" cy="338554"/>
            <a:chOff x="1347277" y="2680087"/>
            <a:chExt cx="9617331" cy="338554"/>
          </a:xfrm>
        </p:grpSpPr>
        <p:sp>
          <p:nvSpPr>
            <p:cNvPr id="13" name="TextBox 12">
              <a:extLst>
                <a:ext uri="{FF2B5EF4-FFF2-40B4-BE49-F238E27FC236}">
                  <a16:creationId xmlns:a16="http://schemas.microsoft.com/office/drawing/2014/main" id="{DCE7A156-613F-4921-AB9D-28F61564E2B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Ionotropic VS Metabotropic</a:t>
              </a:r>
            </a:p>
          </p:txBody>
        </p:sp>
        <p:sp>
          <p:nvSpPr>
            <p:cNvPr id="14" name="Oval 13">
              <a:extLst>
                <a:ext uri="{FF2B5EF4-FFF2-40B4-BE49-F238E27FC236}">
                  <a16:creationId xmlns:a16="http://schemas.microsoft.com/office/drawing/2014/main" id="{FD0F22F6-6262-4FAB-9E77-64A244AAD26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E099D9C-C53C-48F6-9C2A-40904897A6DB}"/>
              </a:ext>
            </a:extLst>
          </p:cNvPr>
          <p:cNvGrpSpPr/>
          <p:nvPr/>
        </p:nvGrpSpPr>
        <p:grpSpPr>
          <a:xfrm>
            <a:off x="3174800" y="3071389"/>
            <a:ext cx="9617331" cy="338554"/>
            <a:chOff x="1347277" y="2680087"/>
            <a:chExt cx="9617331" cy="338554"/>
          </a:xfrm>
        </p:grpSpPr>
        <p:sp>
          <p:nvSpPr>
            <p:cNvPr id="17" name="TextBox 16">
              <a:extLst>
                <a:ext uri="{FF2B5EF4-FFF2-40B4-BE49-F238E27FC236}">
                  <a16:creationId xmlns:a16="http://schemas.microsoft.com/office/drawing/2014/main" id="{0C695796-60B8-44E1-94FB-9C228D7D3DF2}"/>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The Neuromuscular Junction (NMJ): cholinergic transmission</a:t>
              </a:r>
            </a:p>
          </p:txBody>
        </p:sp>
        <p:sp>
          <p:nvSpPr>
            <p:cNvPr id="18" name="Oval 17">
              <a:extLst>
                <a:ext uri="{FF2B5EF4-FFF2-40B4-BE49-F238E27FC236}">
                  <a16:creationId xmlns:a16="http://schemas.microsoft.com/office/drawing/2014/main" id="{D9751ACF-C845-4C46-95C1-4EFB26EB993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9BCEA08-0CEC-42EC-8CB7-3D2105C70C37}"/>
              </a:ext>
            </a:extLst>
          </p:cNvPr>
          <p:cNvGrpSpPr/>
          <p:nvPr/>
        </p:nvGrpSpPr>
        <p:grpSpPr>
          <a:xfrm>
            <a:off x="3174800" y="3469989"/>
            <a:ext cx="9617331" cy="338554"/>
            <a:chOff x="1347277" y="2680087"/>
            <a:chExt cx="9617331" cy="338554"/>
          </a:xfrm>
        </p:grpSpPr>
        <p:sp>
          <p:nvSpPr>
            <p:cNvPr id="20" name="TextBox 19">
              <a:extLst>
                <a:ext uri="{FF2B5EF4-FFF2-40B4-BE49-F238E27FC236}">
                  <a16:creationId xmlns:a16="http://schemas.microsoft.com/office/drawing/2014/main" id="{0D297FA5-D2EE-4190-84E4-E664BDD78B6D}"/>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Central synapses</a:t>
              </a:r>
            </a:p>
          </p:txBody>
        </p:sp>
        <p:sp>
          <p:nvSpPr>
            <p:cNvPr id="21" name="Oval 20">
              <a:extLst>
                <a:ext uri="{FF2B5EF4-FFF2-40B4-BE49-F238E27FC236}">
                  <a16:creationId xmlns:a16="http://schemas.microsoft.com/office/drawing/2014/main" id="{BEB8B8F0-7D57-47FC-AC3F-6EA7F9AB21F1}"/>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BB11DDF-6A90-4B21-BBBE-ABFACC716D9B}"/>
              </a:ext>
            </a:extLst>
          </p:cNvPr>
          <p:cNvGrpSpPr/>
          <p:nvPr/>
        </p:nvGrpSpPr>
        <p:grpSpPr>
          <a:xfrm>
            <a:off x="3529025" y="3817693"/>
            <a:ext cx="9617331" cy="338554"/>
            <a:chOff x="1347277" y="2680087"/>
            <a:chExt cx="9617331" cy="338554"/>
          </a:xfrm>
        </p:grpSpPr>
        <p:sp>
          <p:nvSpPr>
            <p:cNvPr id="23" name="TextBox 22">
              <a:extLst>
                <a:ext uri="{FF2B5EF4-FFF2-40B4-BE49-F238E27FC236}">
                  <a16:creationId xmlns:a16="http://schemas.microsoft.com/office/drawing/2014/main" id="{C3C4194A-1E01-4E74-8BD9-6A838AD47F47}"/>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Excitatory transmission</a:t>
              </a:r>
            </a:p>
          </p:txBody>
        </p:sp>
        <p:sp>
          <p:nvSpPr>
            <p:cNvPr id="24" name="Oval 23">
              <a:extLst>
                <a:ext uri="{FF2B5EF4-FFF2-40B4-BE49-F238E27FC236}">
                  <a16:creationId xmlns:a16="http://schemas.microsoft.com/office/drawing/2014/main" id="{457DCBBE-24E3-4E89-845E-15EB05BAE8E9}"/>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19E0365-D89E-40ED-A0ED-96CE145E7BA4}"/>
              </a:ext>
            </a:extLst>
          </p:cNvPr>
          <p:cNvGrpSpPr/>
          <p:nvPr/>
        </p:nvGrpSpPr>
        <p:grpSpPr>
          <a:xfrm>
            <a:off x="3529025" y="4187328"/>
            <a:ext cx="9617331" cy="338554"/>
            <a:chOff x="1347277" y="2680087"/>
            <a:chExt cx="9617331" cy="338554"/>
          </a:xfrm>
        </p:grpSpPr>
        <p:sp>
          <p:nvSpPr>
            <p:cNvPr id="26" name="TextBox 25">
              <a:extLst>
                <a:ext uri="{FF2B5EF4-FFF2-40B4-BE49-F238E27FC236}">
                  <a16:creationId xmlns:a16="http://schemas.microsoft.com/office/drawing/2014/main" id="{CDF1F601-DBEF-4830-8865-9217040851A3}"/>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Inhibitory transmission</a:t>
              </a:r>
            </a:p>
          </p:txBody>
        </p:sp>
        <p:sp>
          <p:nvSpPr>
            <p:cNvPr id="27" name="Oval 26">
              <a:extLst>
                <a:ext uri="{FF2B5EF4-FFF2-40B4-BE49-F238E27FC236}">
                  <a16:creationId xmlns:a16="http://schemas.microsoft.com/office/drawing/2014/main" id="{74498F38-0D21-42BB-A30E-3072D9D1B37C}"/>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88A784C-6816-4C18-97B4-2CBE7A08DDCE}"/>
              </a:ext>
            </a:extLst>
          </p:cNvPr>
          <p:cNvGrpSpPr/>
          <p:nvPr/>
        </p:nvGrpSpPr>
        <p:grpSpPr>
          <a:xfrm>
            <a:off x="3529025" y="4538503"/>
            <a:ext cx="9617331" cy="338554"/>
            <a:chOff x="1347277" y="2680087"/>
            <a:chExt cx="9617331" cy="338554"/>
          </a:xfrm>
        </p:grpSpPr>
        <p:sp>
          <p:nvSpPr>
            <p:cNvPr id="29" name="TextBox 28">
              <a:extLst>
                <a:ext uri="{FF2B5EF4-FFF2-40B4-BE49-F238E27FC236}">
                  <a16:creationId xmlns:a16="http://schemas.microsoft.com/office/drawing/2014/main" id="{09E897A2-EC4B-4B51-8A4A-7397CFD83BD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Neuroactive peptides</a:t>
              </a:r>
            </a:p>
          </p:txBody>
        </p:sp>
        <p:sp>
          <p:nvSpPr>
            <p:cNvPr id="30" name="Oval 29">
              <a:extLst>
                <a:ext uri="{FF2B5EF4-FFF2-40B4-BE49-F238E27FC236}">
                  <a16:creationId xmlns:a16="http://schemas.microsoft.com/office/drawing/2014/main" id="{59D9A662-371D-4C9C-8FA6-A8F2646565F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34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anim calcmode="lin" valueType="num">
                                      <p:cBhvr>
                                        <p:cTn id="8" dur="2000" fill="hold"/>
                                        <p:tgtEl>
                                          <p:spTgt spid="28"/>
                                        </p:tgtEl>
                                        <p:attrNameLst>
                                          <p:attrName>style.rotation</p:attrName>
                                        </p:attrNameLst>
                                      </p:cBhvr>
                                      <p:tavLst>
                                        <p:tav tm="0">
                                          <p:val>
                                            <p:fltVal val="720"/>
                                          </p:val>
                                        </p:tav>
                                        <p:tav tm="100000">
                                          <p:val>
                                            <p:fltVal val="0"/>
                                          </p:val>
                                        </p:tav>
                                      </p:tavLst>
                                    </p:anim>
                                    <p:anim calcmode="lin" valueType="num">
                                      <p:cBhvr>
                                        <p:cTn id="9" dur="2000" fill="hold"/>
                                        <p:tgtEl>
                                          <p:spTgt spid="28"/>
                                        </p:tgtEl>
                                        <p:attrNameLst>
                                          <p:attrName>ppt_h</p:attrName>
                                        </p:attrNameLst>
                                      </p:cBhvr>
                                      <p:tavLst>
                                        <p:tav tm="0">
                                          <p:val>
                                            <p:fltVal val="0"/>
                                          </p:val>
                                        </p:tav>
                                        <p:tav tm="100000">
                                          <p:val>
                                            <p:strVal val="#ppt_h"/>
                                          </p:val>
                                        </p:tav>
                                      </p:tavLst>
                                    </p:anim>
                                    <p:anim calcmode="lin" valueType="num">
                                      <p:cBhvr>
                                        <p:cTn id="10" dur="2000" fill="hold"/>
                                        <p:tgtEl>
                                          <p:spTgt spid="2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EB4BDC-2AAE-4E7D-9314-A0A810D88167}"/>
              </a:ext>
            </a:extLst>
          </p:cNvPr>
          <p:cNvGrpSpPr/>
          <p:nvPr/>
        </p:nvGrpSpPr>
        <p:grpSpPr>
          <a:xfrm>
            <a:off x="1336882" y="1726673"/>
            <a:ext cx="10660647" cy="400110"/>
            <a:chOff x="971180" y="1748637"/>
            <a:chExt cx="10660647" cy="400110"/>
          </a:xfrm>
        </p:grpSpPr>
        <p:sp>
          <p:nvSpPr>
            <p:cNvPr id="4" name="Oval 3">
              <a:extLst>
                <a:ext uri="{FF2B5EF4-FFF2-40B4-BE49-F238E27FC236}">
                  <a16:creationId xmlns:a16="http://schemas.microsoft.com/office/drawing/2014/main" id="{3D0FB0A4-5B50-4490-BCE0-172ACC3FAFC5}"/>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E407E6-F9DA-4DFB-8396-A0A837D44608}"/>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Neuropeptides are packaged into large dense-core vesicles.</a:t>
              </a:r>
            </a:p>
          </p:txBody>
        </p:sp>
      </p:grpSp>
      <p:pic>
        <p:nvPicPr>
          <p:cNvPr id="1026" name="Picture 2" descr="Image result for dense core vesicles EM">
            <a:extLst>
              <a:ext uri="{FF2B5EF4-FFF2-40B4-BE49-F238E27FC236}">
                <a16:creationId xmlns:a16="http://schemas.microsoft.com/office/drawing/2014/main" id="{AC1AA77C-12D9-4E4E-A536-1E3685142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342" y="2437532"/>
            <a:ext cx="3673658" cy="24957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ense core vesicles EM">
            <a:extLst>
              <a:ext uri="{FF2B5EF4-FFF2-40B4-BE49-F238E27FC236}">
                <a16:creationId xmlns:a16="http://schemas.microsoft.com/office/drawing/2014/main" id="{0116A680-3C5D-486D-A209-4C291C6AC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354" y="2437532"/>
            <a:ext cx="2495755" cy="24957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1">
            <a:extLst>
              <a:ext uri="{FF2B5EF4-FFF2-40B4-BE49-F238E27FC236}">
                <a16:creationId xmlns:a16="http://schemas.microsoft.com/office/drawing/2014/main" id="{A0FE2040-A09A-4B71-80DB-CBA0A0749117}"/>
              </a:ext>
            </a:extLst>
          </p:cNvPr>
          <p:cNvSpPr txBox="1">
            <a:spLocks noChangeArrowheads="1"/>
          </p:cNvSpPr>
          <p:nvPr/>
        </p:nvSpPr>
        <p:spPr bwMode="auto">
          <a:xfrm>
            <a:off x="4761583" y="490323"/>
            <a:ext cx="23294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Peptides</a:t>
            </a:r>
          </a:p>
        </p:txBody>
      </p:sp>
    </p:spTree>
    <p:extLst>
      <p:ext uri="{BB962C8B-B14F-4D97-AF65-F5344CB8AC3E}">
        <p14:creationId xmlns:p14="http://schemas.microsoft.com/office/powerpoint/2010/main" val="320043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ssolv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DDB8D-46FC-4EB6-8BEA-07FC7CF9F780}"/>
              </a:ext>
            </a:extLst>
          </p:cNvPr>
          <p:cNvPicPr>
            <a:picLocks noChangeAspect="1"/>
          </p:cNvPicPr>
          <p:nvPr/>
        </p:nvPicPr>
        <p:blipFill rotWithShape="1">
          <a:blip r:embed="rId3">
            <a:extLst>
              <a:ext uri="{28A0092B-C50C-407E-A947-70E740481C1C}">
                <a14:useLocalDpi xmlns:a14="http://schemas.microsoft.com/office/drawing/2010/main" val="0"/>
              </a:ext>
            </a:extLst>
          </a:blip>
          <a:srcRect b="23381"/>
          <a:stretch/>
        </p:blipFill>
        <p:spPr>
          <a:xfrm>
            <a:off x="2848440" y="1126987"/>
            <a:ext cx="6495119" cy="4245113"/>
          </a:xfrm>
          <a:prstGeom prst="rect">
            <a:avLst/>
          </a:prstGeom>
        </p:spPr>
      </p:pic>
      <p:sp>
        <p:nvSpPr>
          <p:cNvPr id="4" name="TextBox 3">
            <a:extLst>
              <a:ext uri="{FF2B5EF4-FFF2-40B4-BE49-F238E27FC236}">
                <a16:creationId xmlns:a16="http://schemas.microsoft.com/office/drawing/2014/main" id="{9888F908-667C-4F29-96EF-80B478A645F2}"/>
              </a:ext>
            </a:extLst>
          </p:cNvPr>
          <p:cNvSpPr txBox="1"/>
          <p:nvPr/>
        </p:nvSpPr>
        <p:spPr>
          <a:xfrm>
            <a:off x="2389688" y="419101"/>
            <a:ext cx="7192995" cy="707886"/>
          </a:xfrm>
          <a:prstGeom prst="rect">
            <a:avLst/>
          </a:prstGeom>
          <a:noFill/>
        </p:spPr>
        <p:txBody>
          <a:bodyPr wrap="none" rtlCol="0">
            <a:spAutoFit/>
          </a:bodyPr>
          <a:lstStyle/>
          <a:p>
            <a:r>
              <a:rPr lang="en-US" sz="4000" dirty="0">
                <a:latin typeface="Century Gothic" panose="020B0502020202020204" pitchFamily="34" charset="0"/>
              </a:rPr>
              <a:t>Electrical: The Gap Junction</a:t>
            </a:r>
          </a:p>
        </p:txBody>
      </p:sp>
    </p:spTree>
    <p:extLst>
      <p:ext uri="{BB962C8B-B14F-4D97-AF65-F5344CB8AC3E}">
        <p14:creationId xmlns:p14="http://schemas.microsoft.com/office/powerpoint/2010/main" val="421991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1">
            <a:extLst>
              <a:ext uri="{FF2B5EF4-FFF2-40B4-BE49-F238E27FC236}">
                <a16:creationId xmlns:a16="http://schemas.microsoft.com/office/drawing/2014/main" id="{92DACCB1-7049-4CFE-A2B1-DB508D28BB52}"/>
              </a:ext>
            </a:extLst>
          </p:cNvPr>
          <p:cNvSpPr txBox="1">
            <a:spLocks noChangeArrowheads="1"/>
          </p:cNvSpPr>
          <p:nvPr/>
        </p:nvSpPr>
        <p:spPr bwMode="auto">
          <a:xfrm>
            <a:off x="4761583" y="490323"/>
            <a:ext cx="23294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Peptides</a:t>
            </a:r>
          </a:p>
        </p:txBody>
      </p:sp>
      <p:grpSp>
        <p:nvGrpSpPr>
          <p:cNvPr id="3" name="Group 2">
            <a:extLst>
              <a:ext uri="{FF2B5EF4-FFF2-40B4-BE49-F238E27FC236}">
                <a16:creationId xmlns:a16="http://schemas.microsoft.com/office/drawing/2014/main" id="{2CEB4BDC-2AAE-4E7D-9314-A0A810D88167}"/>
              </a:ext>
            </a:extLst>
          </p:cNvPr>
          <p:cNvGrpSpPr/>
          <p:nvPr/>
        </p:nvGrpSpPr>
        <p:grpSpPr>
          <a:xfrm>
            <a:off x="1336882" y="1726673"/>
            <a:ext cx="10660647" cy="400110"/>
            <a:chOff x="971180" y="1748637"/>
            <a:chExt cx="10660647" cy="400110"/>
          </a:xfrm>
        </p:grpSpPr>
        <p:sp>
          <p:nvSpPr>
            <p:cNvPr id="4" name="Oval 3">
              <a:extLst>
                <a:ext uri="{FF2B5EF4-FFF2-40B4-BE49-F238E27FC236}">
                  <a16:creationId xmlns:a16="http://schemas.microsoft.com/office/drawing/2014/main" id="{3D0FB0A4-5B50-4490-BCE0-172ACC3FAFC5}"/>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E407E6-F9DA-4DFB-8396-A0A837D44608}"/>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Neuropeptides are packaged into large dense-core vesicles.</a:t>
              </a:r>
            </a:p>
          </p:txBody>
        </p:sp>
      </p:grpSp>
      <p:grpSp>
        <p:nvGrpSpPr>
          <p:cNvPr id="8" name="Group 7">
            <a:extLst>
              <a:ext uri="{FF2B5EF4-FFF2-40B4-BE49-F238E27FC236}">
                <a16:creationId xmlns:a16="http://schemas.microsoft.com/office/drawing/2014/main" id="{85722B26-4554-42A0-A165-6E0E0AA127F1}"/>
              </a:ext>
            </a:extLst>
          </p:cNvPr>
          <p:cNvGrpSpPr/>
          <p:nvPr/>
        </p:nvGrpSpPr>
        <p:grpSpPr>
          <a:xfrm>
            <a:off x="1336882" y="2835709"/>
            <a:ext cx="10660647" cy="400110"/>
            <a:chOff x="971180" y="1748637"/>
            <a:chExt cx="10660647" cy="400110"/>
          </a:xfrm>
        </p:grpSpPr>
        <p:sp>
          <p:nvSpPr>
            <p:cNvPr id="9" name="Oval 8">
              <a:extLst>
                <a:ext uri="{FF2B5EF4-FFF2-40B4-BE49-F238E27FC236}">
                  <a16:creationId xmlns:a16="http://schemas.microsoft.com/office/drawing/2014/main" id="{035FA102-F713-43BE-8740-A6536A42853D}"/>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99E4037-6E9A-403C-ACEA-7A6A072258BD}"/>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Released by exocytosis, similar to that observed in secretory glands.</a:t>
              </a:r>
            </a:p>
          </p:txBody>
        </p:sp>
      </p:grpSp>
      <p:grpSp>
        <p:nvGrpSpPr>
          <p:cNvPr id="11" name="Group 10">
            <a:extLst>
              <a:ext uri="{FF2B5EF4-FFF2-40B4-BE49-F238E27FC236}">
                <a16:creationId xmlns:a16="http://schemas.microsoft.com/office/drawing/2014/main" id="{508ADDED-86B0-42CF-A6EE-B118EB3EC6F7}"/>
              </a:ext>
            </a:extLst>
          </p:cNvPr>
          <p:cNvGrpSpPr/>
          <p:nvPr/>
        </p:nvGrpSpPr>
        <p:grpSpPr>
          <a:xfrm>
            <a:off x="1700225" y="2116527"/>
            <a:ext cx="9617331" cy="338554"/>
            <a:chOff x="1347277" y="2680087"/>
            <a:chExt cx="9617331" cy="338554"/>
          </a:xfrm>
        </p:grpSpPr>
        <p:sp>
          <p:nvSpPr>
            <p:cNvPr id="12" name="TextBox 11">
              <a:extLst>
                <a:ext uri="{FF2B5EF4-FFF2-40B4-BE49-F238E27FC236}">
                  <a16:creationId xmlns:a16="http://schemas.microsoft.com/office/drawing/2014/main" id="{6E09DA0C-369A-450E-A868-DFD5AACDC362}"/>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LDVs can contain both small-molecule transmitters </a:t>
              </a:r>
              <a:r>
                <a:rPr lang="en-US" sz="1600" i="1" dirty="0">
                  <a:latin typeface="Century Gothic" panose="020B0502020202020204" pitchFamily="34" charset="0"/>
                </a:rPr>
                <a:t>and</a:t>
              </a:r>
              <a:r>
                <a:rPr lang="en-US" sz="1600" dirty="0">
                  <a:latin typeface="Century Gothic" panose="020B0502020202020204" pitchFamily="34" charset="0"/>
                </a:rPr>
                <a:t> peptides.</a:t>
              </a:r>
            </a:p>
          </p:txBody>
        </p:sp>
        <p:sp>
          <p:nvSpPr>
            <p:cNvPr id="13" name="Oval 12">
              <a:extLst>
                <a:ext uri="{FF2B5EF4-FFF2-40B4-BE49-F238E27FC236}">
                  <a16:creationId xmlns:a16="http://schemas.microsoft.com/office/drawing/2014/main" id="{D05D0522-F0AF-4F09-8148-D4C3D5E331A6}"/>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4FFF712-89E1-40F8-85C1-EF5157D5F40B}"/>
              </a:ext>
            </a:extLst>
          </p:cNvPr>
          <p:cNvGrpSpPr/>
          <p:nvPr/>
        </p:nvGrpSpPr>
        <p:grpSpPr>
          <a:xfrm>
            <a:off x="1700225" y="2406509"/>
            <a:ext cx="9617331" cy="338554"/>
            <a:chOff x="1347277" y="2680087"/>
            <a:chExt cx="9617331" cy="338554"/>
          </a:xfrm>
        </p:grpSpPr>
        <p:sp>
          <p:nvSpPr>
            <p:cNvPr id="15" name="TextBox 14">
              <a:extLst>
                <a:ext uri="{FF2B5EF4-FFF2-40B4-BE49-F238E27FC236}">
                  <a16:creationId xmlns:a16="http://schemas.microsoft.com/office/drawing/2014/main" id="{5BA8C853-638D-45A2-BA21-A52AEAAE913E}"/>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Most neurons contain both small-molecule transmitters &amp; peptides.</a:t>
              </a:r>
            </a:p>
          </p:txBody>
        </p:sp>
        <p:sp>
          <p:nvSpPr>
            <p:cNvPr id="16" name="Oval 15">
              <a:extLst>
                <a:ext uri="{FF2B5EF4-FFF2-40B4-BE49-F238E27FC236}">
                  <a16:creationId xmlns:a16="http://schemas.microsoft.com/office/drawing/2014/main" id="{0C797CB9-2480-49EC-B982-B83FDC8B811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61141C82-35A6-4AE7-9045-C6A356BAC6C0}"/>
              </a:ext>
            </a:extLst>
          </p:cNvPr>
          <p:cNvGrpSpPr/>
          <p:nvPr/>
        </p:nvGrpSpPr>
        <p:grpSpPr>
          <a:xfrm>
            <a:off x="1336882" y="3381237"/>
            <a:ext cx="10660647" cy="400110"/>
            <a:chOff x="971180" y="1748637"/>
            <a:chExt cx="10660647" cy="400110"/>
          </a:xfrm>
        </p:grpSpPr>
        <p:sp>
          <p:nvSpPr>
            <p:cNvPr id="18" name="Oval 17">
              <a:extLst>
                <a:ext uri="{FF2B5EF4-FFF2-40B4-BE49-F238E27FC236}">
                  <a16:creationId xmlns:a16="http://schemas.microsoft.com/office/drawing/2014/main" id="{78AB4C1E-90C4-496C-9816-9B2E3ABD12DB}"/>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EB99BD-5933-4121-991C-204F828E7D82}"/>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Peptides derived from secretory proteins formed in the cell body.</a:t>
              </a:r>
            </a:p>
          </p:txBody>
        </p:sp>
      </p:grpSp>
      <p:grpSp>
        <p:nvGrpSpPr>
          <p:cNvPr id="23" name="Group 22">
            <a:extLst>
              <a:ext uri="{FF2B5EF4-FFF2-40B4-BE49-F238E27FC236}">
                <a16:creationId xmlns:a16="http://schemas.microsoft.com/office/drawing/2014/main" id="{23D87036-0B2F-461A-B750-3A52C9BB3597}"/>
              </a:ext>
            </a:extLst>
          </p:cNvPr>
          <p:cNvGrpSpPr/>
          <p:nvPr/>
        </p:nvGrpSpPr>
        <p:grpSpPr>
          <a:xfrm>
            <a:off x="1700225" y="4425809"/>
            <a:ext cx="9617331" cy="338554"/>
            <a:chOff x="1347277" y="2680087"/>
            <a:chExt cx="9617331" cy="338554"/>
          </a:xfrm>
        </p:grpSpPr>
        <p:sp>
          <p:nvSpPr>
            <p:cNvPr id="24" name="TextBox 23">
              <a:extLst>
                <a:ext uri="{FF2B5EF4-FFF2-40B4-BE49-F238E27FC236}">
                  <a16:creationId xmlns:a16="http://schemas.microsoft.com/office/drawing/2014/main" id="{33430282-B036-4C1D-8ECD-72D369BB5BF2}"/>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Small-molecule transmitters: synthetic enzymes found in cytoplasm (generally).</a:t>
              </a:r>
            </a:p>
          </p:txBody>
        </p:sp>
        <p:sp>
          <p:nvSpPr>
            <p:cNvPr id="25" name="Oval 24">
              <a:extLst>
                <a:ext uri="{FF2B5EF4-FFF2-40B4-BE49-F238E27FC236}">
                  <a16:creationId xmlns:a16="http://schemas.microsoft.com/office/drawing/2014/main" id="{4800772B-B2DF-4429-88C6-6978A797EF71}"/>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464CAE09-2A82-4B12-A81A-ABAF37CFFDC0}"/>
              </a:ext>
            </a:extLst>
          </p:cNvPr>
          <p:cNvGrpSpPr/>
          <p:nvPr/>
        </p:nvGrpSpPr>
        <p:grpSpPr>
          <a:xfrm>
            <a:off x="1986645" y="4764363"/>
            <a:ext cx="9617331" cy="584775"/>
            <a:chOff x="1347277" y="2680087"/>
            <a:chExt cx="9617331" cy="584775"/>
          </a:xfrm>
        </p:grpSpPr>
        <p:sp>
          <p:nvSpPr>
            <p:cNvPr id="27" name="TextBox 26">
              <a:extLst>
                <a:ext uri="{FF2B5EF4-FFF2-40B4-BE49-F238E27FC236}">
                  <a16:creationId xmlns:a16="http://schemas.microsoft.com/office/drawing/2014/main" id="{1ACB6F37-5AEE-4EF4-A676-36D1FE842FCB}"/>
                </a:ext>
              </a:extLst>
            </p:cNvPr>
            <p:cNvSpPr txBox="1"/>
            <p:nvPr/>
          </p:nvSpPr>
          <p:spPr>
            <a:xfrm>
              <a:off x="1460412" y="2680087"/>
              <a:ext cx="9504196" cy="584775"/>
            </a:xfrm>
            <a:prstGeom prst="rect">
              <a:avLst/>
            </a:prstGeom>
            <a:noFill/>
          </p:spPr>
          <p:txBody>
            <a:bodyPr wrap="square" rtlCol="0">
              <a:spAutoFit/>
            </a:bodyPr>
            <a:lstStyle/>
            <a:p>
              <a:r>
                <a:rPr lang="en-US" sz="1600" dirty="0">
                  <a:latin typeface="Century Gothic" panose="020B0502020202020204" pitchFamily="34" charset="0"/>
                </a:rPr>
                <a:t>Therefore, small-molecule transmitters can be formed in all parts of the neuron, importantly, the terminal.</a:t>
              </a:r>
            </a:p>
          </p:txBody>
        </p:sp>
        <p:sp>
          <p:nvSpPr>
            <p:cNvPr id="28" name="Oval 27">
              <a:extLst>
                <a:ext uri="{FF2B5EF4-FFF2-40B4-BE49-F238E27FC236}">
                  <a16:creationId xmlns:a16="http://schemas.microsoft.com/office/drawing/2014/main" id="{FA7CB2A7-E6EF-4F49-8583-D8BF292B785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E5C21E8E-EE41-41ED-9779-1124C1FB3547}"/>
              </a:ext>
            </a:extLst>
          </p:cNvPr>
          <p:cNvGrpSpPr/>
          <p:nvPr/>
        </p:nvGrpSpPr>
        <p:grpSpPr>
          <a:xfrm>
            <a:off x="1700225" y="3789355"/>
            <a:ext cx="9617331" cy="584775"/>
            <a:chOff x="1347277" y="2680087"/>
            <a:chExt cx="9617331" cy="584775"/>
          </a:xfrm>
        </p:grpSpPr>
        <p:sp>
          <p:nvSpPr>
            <p:cNvPr id="30" name="TextBox 29">
              <a:extLst>
                <a:ext uri="{FF2B5EF4-FFF2-40B4-BE49-F238E27FC236}">
                  <a16:creationId xmlns:a16="http://schemas.microsoft.com/office/drawing/2014/main" id="{8E958F23-B8EB-4A67-8159-C2D6CE32A46F}"/>
                </a:ext>
              </a:extLst>
            </p:cNvPr>
            <p:cNvSpPr txBox="1"/>
            <p:nvPr/>
          </p:nvSpPr>
          <p:spPr>
            <a:xfrm>
              <a:off x="1460412" y="2680087"/>
              <a:ext cx="9504196" cy="584775"/>
            </a:xfrm>
            <a:prstGeom prst="rect">
              <a:avLst/>
            </a:prstGeom>
            <a:noFill/>
          </p:spPr>
          <p:txBody>
            <a:bodyPr wrap="square" rtlCol="0">
              <a:spAutoFit/>
            </a:bodyPr>
            <a:lstStyle/>
            <a:p>
              <a:r>
                <a:rPr lang="en-US" sz="1600" dirty="0">
                  <a:latin typeface="Century Gothic" panose="020B0502020202020204" pitchFamily="34" charset="0"/>
                </a:rPr>
                <a:t>Processed in ER/Golgi. Leave Golgi in secretory granules that become LDVs that travel to terminal via axonal transport.</a:t>
              </a:r>
            </a:p>
          </p:txBody>
        </p:sp>
        <p:sp>
          <p:nvSpPr>
            <p:cNvPr id="31" name="Oval 30">
              <a:extLst>
                <a:ext uri="{FF2B5EF4-FFF2-40B4-BE49-F238E27FC236}">
                  <a16:creationId xmlns:a16="http://schemas.microsoft.com/office/drawing/2014/main" id="{706169F5-9D8B-4DE1-84C4-6A4C156AF036}"/>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514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1">
            <a:extLst>
              <a:ext uri="{FF2B5EF4-FFF2-40B4-BE49-F238E27FC236}">
                <a16:creationId xmlns:a16="http://schemas.microsoft.com/office/drawing/2014/main" id="{F6AA135F-5CF6-4057-8558-8936FAD8A91C}"/>
              </a:ext>
            </a:extLst>
          </p:cNvPr>
          <p:cNvSpPr txBox="1">
            <a:spLocks noChangeArrowheads="1"/>
          </p:cNvSpPr>
          <p:nvPr/>
        </p:nvSpPr>
        <p:spPr bwMode="auto">
          <a:xfrm>
            <a:off x="4761583" y="490323"/>
            <a:ext cx="23294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Peptides</a:t>
            </a:r>
          </a:p>
        </p:txBody>
      </p:sp>
      <p:grpSp>
        <p:nvGrpSpPr>
          <p:cNvPr id="13" name="Group 12">
            <a:extLst>
              <a:ext uri="{FF2B5EF4-FFF2-40B4-BE49-F238E27FC236}">
                <a16:creationId xmlns:a16="http://schemas.microsoft.com/office/drawing/2014/main" id="{7D81B186-3B96-4123-863C-C6D7A0F30A2B}"/>
              </a:ext>
            </a:extLst>
          </p:cNvPr>
          <p:cNvGrpSpPr/>
          <p:nvPr/>
        </p:nvGrpSpPr>
        <p:grpSpPr>
          <a:xfrm>
            <a:off x="601374" y="1326355"/>
            <a:ext cx="10989252" cy="4939364"/>
            <a:chOff x="-4038600" y="0"/>
            <a:chExt cx="18078450" cy="6858000"/>
          </a:xfrm>
        </p:grpSpPr>
        <p:pic>
          <p:nvPicPr>
            <p:cNvPr id="6" name="Picture 5">
              <a:extLst>
                <a:ext uri="{FF2B5EF4-FFF2-40B4-BE49-F238E27FC236}">
                  <a16:creationId xmlns:a16="http://schemas.microsoft.com/office/drawing/2014/main" id="{61BAD147-36B0-444B-B705-E531F611BADA}"/>
                </a:ext>
              </a:extLst>
            </p:cNvPr>
            <p:cNvPicPr>
              <a:picLocks noChangeAspect="1"/>
            </p:cNvPicPr>
            <p:nvPr/>
          </p:nvPicPr>
          <p:blipFill rotWithShape="1">
            <a:blip r:embed="rId2">
              <a:extLst>
                <a:ext uri="{28A0092B-C50C-407E-A947-70E740481C1C}">
                  <a14:useLocalDpi xmlns:a14="http://schemas.microsoft.com/office/drawing/2010/main" val="0"/>
                </a:ext>
              </a:extLst>
            </a:blip>
            <a:srcRect l="16266" r="21264"/>
            <a:stretch/>
          </p:blipFill>
          <p:spPr>
            <a:xfrm>
              <a:off x="2286000" y="0"/>
              <a:ext cx="5715000" cy="6858000"/>
            </a:xfrm>
            <a:prstGeom prst="rect">
              <a:avLst/>
            </a:prstGeom>
          </p:spPr>
        </p:pic>
        <p:pic>
          <p:nvPicPr>
            <p:cNvPr id="8" name="Picture 7">
              <a:extLst>
                <a:ext uri="{FF2B5EF4-FFF2-40B4-BE49-F238E27FC236}">
                  <a16:creationId xmlns:a16="http://schemas.microsoft.com/office/drawing/2014/main" id="{25DD26B9-443F-4F85-9EC3-EBFE9086F7C6}"/>
                </a:ext>
              </a:extLst>
            </p:cNvPr>
            <p:cNvPicPr>
              <a:picLocks noChangeAspect="1"/>
            </p:cNvPicPr>
            <p:nvPr/>
          </p:nvPicPr>
          <p:blipFill rotWithShape="1">
            <a:blip r:embed="rId3">
              <a:extLst>
                <a:ext uri="{28A0092B-C50C-407E-A947-70E740481C1C}">
                  <a14:useLocalDpi xmlns:a14="http://schemas.microsoft.com/office/drawing/2010/main" val="0"/>
                </a:ext>
              </a:extLst>
            </a:blip>
            <a:srcRect l="15146" r="17803"/>
            <a:stretch/>
          </p:blipFill>
          <p:spPr>
            <a:xfrm>
              <a:off x="-4038600" y="0"/>
              <a:ext cx="6134100" cy="6858000"/>
            </a:xfrm>
            <a:prstGeom prst="rect">
              <a:avLst/>
            </a:prstGeom>
          </p:spPr>
        </p:pic>
        <p:pic>
          <p:nvPicPr>
            <p:cNvPr id="12" name="Picture 11">
              <a:extLst>
                <a:ext uri="{FF2B5EF4-FFF2-40B4-BE49-F238E27FC236}">
                  <a16:creationId xmlns:a16="http://schemas.microsoft.com/office/drawing/2014/main" id="{5E0E6832-09FC-4BEA-8851-5784412C1371}"/>
                </a:ext>
              </a:extLst>
            </p:cNvPr>
            <p:cNvPicPr>
              <a:picLocks noChangeAspect="1"/>
            </p:cNvPicPr>
            <p:nvPr/>
          </p:nvPicPr>
          <p:blipFill rotWithShape="1">
            <a:blip r:embed="rId4">
              <a:extLst>
                <a:ext uri="{28A0092B-C50C-407E-A947-70E740481C1C}">
                  <a14:useLocalDpi xmlns:a14="http://schemas.microsoft.com/office/drawing/2010/main" val="0"/>
                </a:ext>
              </a:extLst>
            </a:blip>
            <a:srcRect l="15850" r="20223"/>
            <a:stretch/>
          </p:blipFill>
          <p:spPr>
            <a:xfrm>
              <a:off x="8191500" y="0"/>
              <a:ext cx="5848350" cy="6858000"/>
            </a:xfrm>
            <a:prstGeom prst="rect">
              <a:avLst/>
            </a:prstGeom>
          </p:spPr>
        </p:pic>
      </p:grpSp>
    </p:spTree>
    <p:extLst>
      <p:ext uri="{BB962C8B-B14F-4D97-AF65-F5344CB8AC3E}">
        <p14:creationId xmlns:p14="http://schemas.microsoft.com/office/powerpoint/2010/main" val="308147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BCD72A-064D-4C15-A125-A6DF590B0D77}"/>
              </a:ext>
            </a:extLst>
          </p:cNvPr>
          <p:cNvSpPr txBox="1"/>
          <p:nvPr/>
        </p:nvSpPr>
        <p:spPr>
          <a:xfrm>
            <a:off x="5112397" y="593668"/>
            <a:ext cx="1967205" cy="707886"/>
          </a:xfrm>
          <a:prstGeom prst="rect">
            <a:avLst/>
          </a:prstGeom>
          <a:noFill/>
        </p:spPr>
        <p:txBody>
          <a:bodyPr wrap="none" rtlCol="0">
            <a:spAutoFit/>
          </a:bodyPr>
          <a:lstStyle/>
          <a:p>
            <a:r>
              <a:rPr lang="en-US" sz="4000" dirty="0">
                <a:latin typeface="Century Gothic" panose="020B0502020202020204" pitchFamily="34" charset="0"/>
              </a:rPr>
              <a:t>Outline</a:t>
            </a:r>
          </a:p>
        </p:txBody>
      </p:sp>
      <p:grpSp>
        <p:nvGrpSpPr>
          <p:cNvPr id="8" name="Group 7">
            <a:extLst>
              <a:ext uri="{FF2B5EF4-FFF2-40B4-BE49-F238E27FC236}">
                <a16:creationId xmlns:a16="http://schemas.microsoft.com/office/drawing/2014/main" id="{6A8959AE-E6F4-4CC5-BB1D-DF5A668FFE7F}"/>
              </a:ext>
            </a:extLst>
          </p:cNvPr>
          <p:cNvGrpSpPr/>
          <p:nvPr/>
        </p:nvGrpSpPr>
        <p:grpSpPr>
          <a:xfrm>
            <a:off x="2802825" y="1929873"/>
            <a:ext cx="10660647" cy="400110"/>
            <a:chOff x="971180" y="1748637"/>
            <a:chExt cx="10660647" cy="400110"/>
          </a:xfrm>
        </p:grpSpPr>
        <p:sp>
          <p:nvSpPr>
            <p:cNvPr id="6" name="Oval 5">
              <a:extLst>
                <a:ext uri="{FF2B5EF4-FFF2-40B4-BE49-F238E27FC236}">
                  <a16:creationId xmlns:a16="http://schemas.microsoft.com/office/drawing/2014/main" id="{051860C6-168F-4118-97DE-866EAD6EC0B4}"/>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5194CE-61E5-44DF-8155-6B06975EA732}"/>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Gap Junctions: direct electrical connections.</a:t>
              </a:r>
            </a:p>
          </p:txBody>
        </p:sp>
      </p:grpSp>
      <p:grpSp>
        <p:nvGrpSpPr>
          <p:cNvPr id="9" name="Group 8">
            <a:extLst>
              <a:ext uri="{FF2B5EF4-FFF2-40B4-BE49-F238E27FC236}">
                <a16:creationId xmlns:a16="http://schemas.microsoft.com/office/drawing/2014/main" id="{CCD85825-0B05-43C5-9E51-97A613406E3E}"/>
              </a:ext>
            </a:extLst>
          </p:cNvPr>
          <p:cNvGrpSpPr/>
          <p:nvPr/>
        </p:nvGrpSpPr>
        <p:grpSpPr>
          <a:xfrm>
            <a:off x="2802825" y="2301644"/>
            <a:ext cx="10660647" cy="400110"/>
            <a:chOff x="971180" y="1748637"/>
            <a:chExt cx="10660647" cy="400110"/>
          </a:xfrm>
        </p:grpSpPr>
        <p:sp>
          <p:nvSpPr>
            <p:cNvPr id="10" name="Oval 9">
              <a:extLst>
                <a:ext uri="{FF2B5EF4-FFF2-40B4-BE49-F238E27FC236}">
                  <a16:creationId xmlns:a16="http://schemas.microsoft.com/office/drawing/2014/main" id="{6844020F-AF29-4682-9736-8B0ED63039B6}"/>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3AA99F-F193-409E-ADB3-22081F3278E6}"/>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Chemical Transmission.</a:t>
              </a:r>
            </a:p>
          </p:txBody>
        </p:sp>
      </p:grpSp>
      <p:grpSp>
        <p:nvGrpSpPr>
          <p:cNvPr id="15" name="Group 14">
            <a:extLst>
              <a:ext uri="{FF2B5EF4-FFF2-40B4-BE49-F238E27FC236}">
                <a16:creationId xmlns:a16="http://schemas.microsoft.com/office/drawing/2014/main" id="{EBD7E1E3-D349-4FAF-A6A9-2B0D2D7C7F78}"/>
              </a:ext>
            </a:extLst>
          </p:cNvPr>
          <p:cNvGrpSpPr/>
          <p:nvPr/>
        </p:nvGrpSpPr>
        <p:grpSpPr>
          <a:xfrm>
            <a:off x="3174800" y="2680087"/>
            <a:ext cx="9617331" cy="338554"/>
            <a:chOff x="1347277" y="2680087"/>
            <a:chExt cx="9617331" cy="338554"/>
          </a:xfrm>
        </p:grpSpPr>
        <p:sp>
          <p:nvSpPr>
            <p:cNvPr id="13" name="TextBox 12">
              <a:extLst>
                <a:ext uri="{FF2B5EF4-FFF2-40B4-BE49-F238E27FC236}">
                  <a16:creationId xmlns:a16="http://schemas.microsoft.com/office/drawing/2014/main" id="{DCE7A156-613F-4921-AB9D-28F61564E2B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Ionotropic VS Metabotropic</a:t>
              </a:r>
            </a:p>
          </p:txBody>
        </p:sp>
        <p:sp>
          <p:nvSpPr>
            <p:cNvPr id="14" name="Oval 13">
              <a:extLst>
                <a:ext uri="{FF2B5EF4-FFF2-40B4-BE49-F238E27FC236}">
                  <a16:creationId xmlns:a16="http://schemas.microsoft.com/office/drawing/2014/main" id="{FD0F22F6-6262-4FAB-9E77-64A244AAD26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E099D9C-C53C-48F6-9C2A-40904897A6DB}"/>
              </a:ext>
            </a:extLst>
          </p:cNvPr>
          <p:cNvGrpSpPr/>
          <p:nvPr/>
        </p:nvGrpSpPr>
        <p:grpSpPr>
          <a:xfrm>
            <a:off x="3174800" y="3071389"/>
            <a:ext cx="9617331" cy="338554"/>
            <a:chOff x="1347277" y="2680087"/>
            <a:chExt cx="9617331" cy="338554"/>
          </a:xfrm>
        </p:grpSpPr>
        <p:sp>
          <p:nvSpPr>
            <p:cNvPr id="17" name="TextBox 16">
              <a:extLst>
                <a:ext uri="{FF2B5EF4-FFF2-40B4-BE49-F238E27FC236}">
                  <a16:creationId xmlns:a16="http://schemas.microsoft.com/office/drawing/2014/main" id="{0C695796-60B8-44E1-94FB-9C228D7D3DF2}"/>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The Neuromuscular Junction (NMJ): cholinergic transmission</a:t>
              </a:r>
            </a:p>
          </p:txBody>
        </p:sp>
        <p:sp>
          <p:nvSpPr>
            <p:cNvPr id="18" name="Oval 17">
              <a:extLst>
                <a:ext uri="{FF2B5EF4-FFF2-40B4-BE49-F238E27FC236}">
                  <a16:creationId xmlns:a16="http://schemas.microsoft.com/office/drawing/2014/main" id="{D9751ACF-C845-4C46-95C1-4EFB26EB993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9BCEA08-0CEC-42EC-8CB7-3D2105C70C37}"/>
              </a:ext>
            </a:extLst>
          </p:cNvPr>
          <p:cNvGrpSpPr/>
          <p:nvPr/>
        </p:nvGrpSpPr>
        <p:grpSpPr>
          <a:xfrm>
            <a:off x="3174800" y="3469989"/>
            <a:ext cx="9617331" cy="338554"/>
            <a:chOff x="1347277" y="2680087"/>
            <a:chExt cx="9617331" cy="338554"/>
          </a:xfrm>
        </p:grpSpPr>
        <p:sp>
          <p:nvSpPr>
            <p:cNvPr id="20" name="TextBox 19">
              <a:extLst>
                <a:ext uri="{FF2B5EF4-FFF2-40B4-BE49-F238E27FC236}">
                  <a16:creationId xmlns:a16="http://schemas.microsoft.com/office/drawing/2014/main" id="{0D297FA5-D2EE-4190-84E4-E664BDD78B6D}"/>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Central synapses</a:t>
              </a:r>
            </a:p>
          </p:txBody>
        </p:sp>
        <p:sp>
          <p:nvSpPr>
            <p:cNvPr id="21" name="Oval 20">
              <a:extLst>
                <a:ext uri="{FF2B5EF4-FFF2-40B4-BE49-F238E27FC236}">
                  <a16:creationId xmlns:a16="http://schemas.microsoft.com/office/drawing/2014/main" id="{BEB8B8F0-7D57-47FC-AC3F-6EA7F9AB21F1}"/>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BB11DDF-6A90-4B21-BBBE-ABFACC716D9B}"/>
              </a:ext>
            </a:extLst>
          </p:cNvPr>
          <p:cNvGrpSpPr/>
          <p:nvPr/>
        </p:nvGrpSpPr>
        <p:grpSpPr>
          <a:xfrm>
            <a:off x="3529025" y="3817693"/>
            <a:ext cx="9617331" cy="338554"/>
            <a:chOff x="1347277" y="2680087"/>
            <a:chExt cx="9617331" cy="338554"/>
          </a:xfrm>
        </p:grpSpPr>
        <p:sp>
          <p:nvSpPr>
            <p:cNvPr id="23" name="TextBox 22">
              <a:extLst>
                <a:ext uri="{FF2B5EF4-FFF2-40B4-BE49-F238E27FC236}">
                  <a16:creationId xmlns:a16="http://schemas.microsoft.com/office/drawing/2014/main" id="{C3C4194A-1E01-4E74-8BD9-6A838AD47F47}"/>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Excitatory transmission</a:t>
              </a:r>
            </a:p>
          </p:txBody>
        </p:sp>
        <p:sp>
          <p:nvSpPr>
            <p:cNvPr id="24" name="Oval 23">
              <a:extLst>
                <a:ext uri="{FF2B5EF4-FFF2-40B4-BE49-F238E27FC236}">
                  <a16:creationId xmlns:a16="http://schemas.microsoft.com/office/drawing/2014/main" id="{457DCBBE-24E3-4E89-845E-15EB05BAE8E9}"/>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19E0365-D89E-40ED-A0ED-96CE145E7BA4}"/>
              </a:ext>
            </a:extLst>
          </p:cNvPr>
          <p:cNvGrpSpPr/>
          <p:nvPr/>
        </p:nvGrpSpPr>
        <p:grpSpPr>
          <a:xfrm>
            <a:off x="3529025" y="4187328"/>
            <a:ext cx="9617331" cy="338554"/>
            <a:chOff x="1347277" y="2680087"/>
            <a:chExt cx="9617331" cy="338554"/>
          </a:xfrm>
        </p:grpSpPr>
        <p:sp>
          <p:nvSpPr>
            <p:cNvPr id="26" name="TextBox 25">
              <a:extLst>
                <a:ext uri="{FF2B5EF4-FFF2-40B4-BE49-F238E27FC236}">
                  <a16:creationId xmlns:a16="http://schemas.microsoft.com/office/drawing/2014/main" id="{CDF1F601-DBEF-4830-8865-9217040851A3}"/>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Inhibitory transmission</a:t>
              </a:r>
            </a:p>
          </p:txBody>
        </p:sp>
        <p:sp>
          <p:nvSpPr>
            <p:cNvPr id="27" name="Oval 26">
              <a:extLst>
                <a:ext uri="{FF2B5EF4-FFF2-40B4-BE49-F238E27FC236}">
                  <a16:creationId xmlns:a16="http://schemas.microsoft.com/office/drawing/2014/main" id="{74498F38-0D21-42BB-A30E-3072D9D1B37C}"/>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88A784C-6816-4C18-97B4-2CBE7A08DDCE}"/>
              </a:ext>
            </a:extLst>
          </p:cNvPr>
          <p:cNvGrpSpPr/>
          <p:nvPr/>
        </p:nvGrpSpPr>
        <p:grpSpPr>
          <a:xfrm>
            <a:off x="3529025" y="4538503"/>
            <a:ext cx="9617331" cy="338554"/>
            <a:chOff x="1347277" y="2680087"/>
            <a:chExt cx="9617331" cy="338554"/>
          </a:xfrm>
        </p:grpSpPr>
        <p:sp>
          <p:nvSpPr>
            <p:cNvPr id="29" name="TextBox 28">
              <a:extLst>
                <a:ext uri="{FF2B5EF4-FFF2-40B4-BE49-F238E27FC236}">
                  <a16:creationId xmlns:a16="http://schemas.microsoft.com/office/drawing/2014/main" id="{09E897A2-EC4B-4B51-8A4A-7397CFD83BD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Neuroactive peptides</a:t>
              </a:r>
            </a:p>
          </p:txBody>
        </p:sp>
        <p:sp>
          <p:nvSpPr>
            <p:cNvPr id="30" name="Oval 29">
              <a:extLst>
                <a:ext uri="{FF2B5EF4-FFF2-40B4-BE49-F238E27FC236}">
                  <a16:creationId xmlns:a16="http://schemas.microsoft.com/office/drawing/2014/main" id="{59D9A662-371D-4C9C-8FA6-A8F2646565F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AECA0B6F-2F61-4C4A-8A25-D76430C62471}"/>
              </a:ext>
            </a:extLst>
          </p:cNvPr>
          <p:cNvGrpSpPr/>
          <p:nvPr/>
        </p:nvGrpSpPr>
        <p:grpSpPr>
          <a:xfrm>
            <a:off x="3529025" y="4933632"/>
            <a:ext cx="9617331" cy="338554"/>
            <a:chOff x="1347277" y="2680087"/>
            <a:chExt cx="9617331" cy="338554"/>
          </a:xfrm>
        </p:grpSpPr>
        <p:sp>
          <p:nvSpPr>
            <p:cNvPr id="32" name="TextBox 31">
              <a:extLst>
                <a:ext uri="{FF2B5EF4-FFF2-40B4-BE49-F238E27FC236}">
                  <a16:creationId xmlns:a16="http://schemas.microsoft.com/office/drawing/2014/main" id="{D5B56AF4-50C1-473A-B7E3-A76912C932A4}"/>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Transcellular </a:t>
              </a:r>
            </a:p>
          </p:txBody>
        </p:sp>
        <p:sp>
          <p:nvSpPr>
            <p:cNvPr id="33" name="Oval 32">
              <a:extLst>
                <a:ext uri="{FF2B5EF4-FFF2-40B4-BE49-F238E27FC236}">
                  <a16:creationId xmlns:a16="http://schemas.microsoft.com/office/drawing/2014/main" id="{B3F91802-2857-4A04-BE05-20C3E1FE9D85}"/>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813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style.rotation</p:attrName>
                                        </p:attrNameLst>
                                      </p:cBhvr>
                                      <p:tavLst>
                                        <p:tav tm="0">
                                          <p:val>
                                            <p:fltVal val="720"/>
                                          </p:val>
                                        </p:tav>
                                        <p:tav tm="100000">
                                          <p:val>
                                            <p:fltVal val="0"/>
                                          </p:val>
                                        </p:tav>
                                      </p:tavLst>
                                    </p:anim>
                                    <p:anim calcmode="lin" valueType="num">
                                      <p:cBhvr>
                                        <p:cTn id="9" dur="2000" fill="hold"/>
                                        <p:tgtEl>
                                          <p:spTgt spid="31"/>
                                        </p:tgtEl>
                                        <p:attrNameLst>
                                          <p:attrName>ppt_h</p:attrName>
                                        </p:attrNameLst>
                                      </p:cBhvr>
                                      <p:tavLst>
                                        <p:tav tm="0">
                                          <p:val>
                                            <p:fltVal val="0"/>
                                          </p:val>
                                        </p:tav>
                                        <p:tav tm="100000">
                                          <p:val>
                                            <p:strVal val="#ppt_h"/>
                                          </p:val>
                                        </p:tav>
                                      </p:tavLst>
                                    </p:anim>
                                    <p:anim calcmode="lin" valueType="num">
                                      <p:cBhvr>
                                        <p:cTn id="10" dur="200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1">
            <a:extLst>
              <a:ext uri="{FF2B5EF4-FFF2-40B4-BE49-F238E27FC236}">
                <a16:creationId xmlns:a16="http://schemas.microsoft.com/office/drawing/2014/main" id="{113EC3F8-811F-4C73-BFA6-24C1A62CECD3}"/>
              </a:ext>
            </a:extLst>
          </p:cNvPr>
          <p:cNvSpPr txBox="1">
            <a:spLocks noChangeArrowheads="1"/>
          </p:cNvSpPr>
          <p:nvPr/>
        </p:nvSpPr>
        <p:spPr bwMode="auto">
          <a:xfrm>
            <a:off x="2888907" y="490323"/>
            <a:ext cx="62311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latin typeface="Century Gothic" panose="020B0502020202020204" pitchFamily="34" charset="0"/>
                <a:ea typeface="Arial Unicode MS" pitchFamily="34" charset="-128"/>
                <a:cs typeface="Arial Unicode MS" pitchFamily="34" charset="-128"/>
              </a:rPr>
              <a:t>Transcellular Messengers</a:t>
            </a:r>
          </a:p>
        </p:txBody>
      </p:sp>
      <p:grpSp>
        <p:nvGrpSpPr>
          <p:cNvPr id="4" name="Group 3">
            <a:extLst>
              <a:ext uri="{FF2B5EF4-FFF2-40B4-BE49-F238E27FC236}">
                <a16:creationId xmlns:a16="http://schemas.microsoft.com/office/drawing/2014/main" id="{59A632F7-153B-40A9-8294-783137055086}"/>
              </a:ext>
            </a:extLst>
          </p:cNvPr>
          <p:cNvGrpSpPr/>
          <p:nvPr/>
        </p:nvGrpSpPr>
        <p:grpSpPr>
          <a:xfrm>
            <a:off x="1993825" y="4081394"/>
            <a:ext cx="10660647" cy="400110"/>
            <a:chOff x="971180" y="1748637"/>
            <a:chExt cx="10660647" cy="400110"/>
          </a:xfrm>
        </p:grpSpPr>
        <p:sp>
          <p:nvSpPr>
            <p:cNvPr id="5" name="Oval 4">
              <a:extLst>
                <a:ext uri="{FF2B5EF4-FFF2-40B4-BE49-F238E27FC236}">
                  <a16:creationId xmlns:a16="http://schemas.microsoft.com/office/drawing/2014/main" id="{7BAEE77C-9860-462D-8AE5-AB15F76EE45A}"/>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5AB307-59AA-4ACC-974A-E891E44BCC7B}"/>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Gaseous.</a:t>
              </a:r>
            </a:p>
          </p:txBody>
        </p:sp>
      </p:grpSp>
      <p:pic>
        <p:nvPicPr>
          <p:cNvPr id="7" name="Picture 6">
            <a:extLst>
              <a:ext uri="{FF2B5EF4-FFF2-40B4-BE49-F238E27FC236}">
                <a16:creationId xmlns:a16="http://schemas.microsoft.com/office/drawing/2014/main" id="{459D21E8-0EFB-4898-8FE2-62A29EA3E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694" y="1285793"/>
            <a:ext cx="6445827" cy="2729803"/>
          </a:xfrm>
          <a:prstGeom prst="rect">
            <a:avLst/>
          </a:prstGeom>
        </p:spPr>
      </p:pic>
      <p:grpSp>
        <p:nvGrpSpPr>
          <p:cNvPr id="8" name="Group 7">
            <a:extLst>
              <a:ext uri="{FF2B5EF4-FFF2-40B4-BE49-F238E27FC236}">
                <a16:creationId xmlns:a16="http://schemas.microsoft.com/office/drawing/2014/main" id="{3F94AD7B-BF83-4D4D-95F5-F66F74F47DBC}"/>
              </a:ext>
            </a:extLst>
          </p:cNvPr>
          <p:cNvGrpSpPr/>
          <p:nvPr/>
        </p:nvGrpSpPr>
        <p:grpSpPr>
          <a:xfrm>
            <a:off x="2365243" y="4491288"/>
            <a:ext cx="9617331" cy="338554"/>
            <a:chOff x="1347277" y="2680087"/>
            <a:chExt cx="9617331" cy="338554"/>
          </a:xfrm>
        </p:grpSpPr>
        <p:sp>
          <p:nvSpPr>
            <p:cNvPr id="9" name="TextBox 8">
              <a:extLst>
                <a:ext uri="{FF2B5EF4-FFF2-40B4-BE49-F238E27FC236}">
                  <a16:creationId xmlns:a16="http://schemas.microsoft.com/office/drawing/2014/main" id="{2EB55390-93D9-4EBD-AE66-4679680784C3}"/>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Nitric Oxide (NO) &amp; Carbon Monoxide (CO) </a:t>
              </a:r>
            </a:p>
          </p:txBody>
        </p:sp>
        <p:sp>
          <p:nvSpPr>
            <p:cNvPr id="10" name="Oval 9">
              <a:extLst>
                <a:ext uri="{FF2B5EF4-FFF2-40B4-BE49-F238E27FC236}">
                  <a16:creationId xmlns:a16="http://schemas.microsoft.com/office/drawing/2014/main" id="{D7B70647-5235-42F9-9628-6139B1EFE3D2}"/>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1F20CE9D-35BE-44A6-8274-1F0B5F11BEC0}"/>
              </a:ext>
            </a:extLst>
          </p:cNvPr>
          <p:cNvGrpSpPr/>
          <p:nvPr/>
        </p:nvGrpSpPr>
        <p:grpSpPr>
          <a:xfrm>
            <a:off x="2365243" y="4829842"/>
            <a:ext cx="9617331" cy="338554"/>
            <a:chOff x="1347277" y="2680087"/>
            <a:chExt cx="9617331" cy="338554"/>
          </a:xfrm>
        </p:grpSpPr>
        <p:sp>
          <p:nvSpPr>
            <p:cNvPr id="12" name="TextBox 11">
              <a:extLst>
                <a:ext uri="{FF2B5EF4-FFF2-40B4-BE49-F238E27FC236}">
                  <a16:creationId xmlns:a16="http://schemas.microsoft.com/office/drawing/2014/main" id="{D211F367-8015-47A0-A9CF-4D5F729B041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Readily pass through cell membranes</a:t>
              </a:r>
            </a:p>
          </p:txBody>
        </p:sp>
        <p:sp>
          <p:nvSpPr>
            <p:cNvPr id="13" name="Oval 12">
              <a:extLst>
                <a:ext uri="{FF2B5EF4-FFF2-40B4-BE49-F238E27FC236}">
                  <a16:creationId xmlns:a16="http://schemas.microsoft.com/office/drawing/2014/main" id="{FAD09B4C-A51A-4A4B-8047-1C4B9CE60044}"/>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CFACAF7-92BD-4D51-AE16-C4CE25B2BE86}"/>
              </a:ext>
            </a:extLst>
          </p:cNvPr>
          <p:cNvGrpSpPr/>
          <p:nvPr/>
        </p:nvGrpSpPr>
        <p:grpSpPr>
          <a:xfrm>
            <a:off x="2365243" y="5175694"/>
            <a:ext cx="9617331" cy="338554"/>
            <a:chOff x="1347277" y="2680087"/>
            <a:chExt cx="9617331" cy="338554"/>
          </a:xfrm>
        </p:grpSpPr>
        <p:sp>
          <p:nvSpPr>
            <p:cNvPr id="16" name="TextBox 15">
              <a:extLst>
                <a:ext uri="{FF2B5EF4-FFF2-40B4-BE49-F238E27FC236}">
                  <a16:creationId xmlns:a16="http://schemas.microsoft.com/office/drawing/2014/main" id="{E1C5518F-8939-47A5-81A0-58129144FA0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Stimulate the synthesis of cGMP (2</a:t>
              </a:r>
              <a:r>
                <a:rPr lang="en-US" sz="1600" baseline="30000" dirty="0">
                  <a:latin typeface="Century Gothic" panose="020B0502020202020204" pitchFamily="34" charset="0"/>
                </a:rPr>
                <a:t>nd</a:t>
              </a:r>
              <a:r>
                <a:rPr lang="en-US" sz="1600" dirty="0">
                  <a:latin typeface="Century Gothic" panose="020B0502020202020204" pitchFamily="34" charset="0"/>
                </a:rPr>
                <a:t> messenger).</a:t>
              </a:r>
            </a:p>
          </p:txBody>
        </p:sp>
        <p:sp>
          <p:nvSpPr>
            <p:cNvPr id="17" name="Oval 16">
              <a:extLst>
                <a:ext uri="{FF2B5EF4-FFF2-40B4-BE49-F238E27FC236}">
                  <a16:creationId xmlns:a16="http://schemas.microsoft.com/office/drawing/2014/main" id="{9CD4C642-1385-4EA3-90D8-52BAF7D8ED2C}"/>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D1960F2B-92FD-42EC-BC8B-68CE2709C525}"/>
              </a:ext>
            </a:extLst>
          </p:cNvPr>
          <p:cNvGrpSpPr/>
          <p:nvPr/>
        </p:nvGrpSpPr>
        <p:grpSpPr>
          <a:xfrm>
            <a:off x="1993825" y="5488083"/>
            <a:ext cx="10660647" cy="400110"/>
            <a:chOff x="971180" y="1748637"/>
            <a:chExt cx="10660647" cy="400110"/>
          </a:xfrm>
        </p:grpSpPr>
        <p:sp>
          <p:nvSpPr>
            <p:cNvPr id="19" name="Oval 18">
              <a:extLst>
                <a:ext uri="{FF2B5EF4-FFF2-40B4-BE49-F238E27FC236}">
                  <a16:creationId xmlns:a16="http://schemas.microsoft.com/office/drawing/2014/main" id="{8CF4DB25-D21A-41B9-BAF8-D01271117B93}"/>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E3038CE-BFBA-49BB-9241-6BDB863BCDA9}"/>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Endocannabinoids</a:t>
              </a:r>
            </a:p>
          </p:txBody>
        </p:sp>
      </p:grpSp>
      <p:grpSp>
        <p:nvGrpSpPr>
          <p:cNvPr id="21" name="Group 20">
            <a:extLst>
              <a:ext uri="{FF2B5EF4-FFF2-40B4-BE49-F238E27FC236}">
                <a16:creationId xmlns:a16="http://schemas.microsoft.com/office/drawing/2014/main" id="{8754CD55-6A74-431D-9DFB-3A5A7FB3281E}"/>
              </a:ext>
            </a:extLst>
          </p:cNvPr>
          <p:cNvGrpSpPr/>
          <p:nvPr/>
        </p:nvGrpSpPr>
        <p:grpSpPr>
          <a:xfrm>
            <a:off x="2365243" y="5849248"/>
            <a:ext cx="9617331" cy="338554"/>
            <a:chOff x="1347277" y="2680087"/>
            <a:chExt cx="9617331" cy="338554"/>
          </a:xfrm>
        </p:grpSpPr>
        <p:sp>
          <p:nvSpPr>
            <p:cNvPr id="22" name="TextBox 21">
              <a:extLst>
                <a:ext uri="{FF2B5EF4-FFF2-40B4-BE49-F238E27FC236}">
                  <a16:creationId xmlns:a16="http://schemas.microsoft.com/office/drawing/2014/main" id="{7DA463C0-0D89-4B9D-BDE1-C8F31D625B30}"/>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Derived from arachidonic acid</a:t>
              </a:r>
            </a:p>
          </p:txBody>
        </p:sp>
        <p:sp>
          <p:nvSpPr>
            <p:cNvPr id="23" name="Oval 22">
              <a:extLst>
                <a:ext uri="{FF2B5EF4-FFF2-40B4-BE49-F238E27FC236}">
                  <a16:creationId xmlns:a16="http://schemas.microsoft.com/office/drawing/2014/main" id="{3F0697AD-2917-44BD-8279-3AAD3EEDF0E4}"/>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7BA5DF71-5D64-4D87-8C1A-B2964B7583AC}"/>
              </a:ext>
            </a:extLst>
          </p:cNvPr>
          <p:cNvGrpSpPr/>
          <p:nvPr/>
        </p:nvGrpSpPr>
        <p:grpSpPr>
          <a:xfrm>
            <a:off x="2365243" y="6163573"/>
            <a:ext cx="9617331" cy="338554"/>
            <a:chOff x="1347277" y="2680087"/>
            <a:chExt cx="9617331" cy="338554"/>
          </a:xfrm>
        </p:grpSpPr>
        <p:sp>
          <p:nvSpPr>
            <p:cNvPr id="25" name="TextBox 24">
              <a:extLst>
                <a:ext uri="{FF2B5EF4-FFF2-40B4-BE49-F238E27FC236}">
                  <a16:creationId xmlns:a16="http://schemas.microsoft.com/office/drawing/2014/main" id="{FA67BC33-411B-43C0-B948-94632B6DB82B}"/>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Activates CB1 &amp; CB2 (GPCR). CB1 is the most abundant GPCR in the brain.</a:t>
              </a:r>
            </a:p>
          </p:txBody>
        </p:sp>
        <p:sp>
          <p:nvSpPr>
            <p:cNvPr id="26" name="Oval 25">
              <a:extLst>
                <a:ext uri="{FF2B5EF4-FFF2-40B4-BE49-F238E27FC236}">
                  <a16:creationId xmlns:a16="http://schemas.microsoft.com/office/drawing/2014/main" id="{0C003EF0-AB55-40F5-BD44-B20205E351F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441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BCD72A-064D-4C15-A125-A6DF590B0D77}"/>
              </a:ext>
            </a:extLst>
          </p:cNvPr>
          <p:cNvSpPr txBox="1"/>
          <p:nvPr/>
        </p:nvSpPr>
        <p:spPr>
          <a:xfrm>
            <a:off x="5112397" y="593668"/>
            <a:ext cx="1967205" cy="707886"/>
          </a:xfrm>
          <a:prstGeom prst="rect">
            <a:avLst/>
          </a:prstGeom>
          <a:noFill/>
        </p:spPr>
        <p:txBody>
          <a:bodyPr wrap="none" rtlCol="0">
            <a:spAutoFit/>
          </a:bodyPr>
          <a:lstStyle/>
          <a:p>
            <a:r>
              <a:rPr lang="en-US" sz="4000" dirty="0">
                <a:latin typeface="Century Gothic" panose="020B0502020202020204" pitchFamily="34" charset="0"/>
              </a:rPr>
              <a:t>Outline</a:t>
            </a:r>
          </a:p>
        </p:txBody>
      </p:sp>
      <p:grpSp>
        <p:nvGrpSpPr>
          <p:cNvPr id="8" name="Group 7">
            <a:extLst>
              <a:ext uri="{FF2B5EF4-FFF2-40B4-BE49-F238E27FC236}">
                <a16:creationId xmlns:a16="http://schemas.microsoft.com/office/drawing/2014/main" id="{6A8959AE-E6F4-4CC5-BB1D-DF5A668FFE7F}"/>
              </a:ext>
            </a:extLst>
          </p:cNvPr>
          <p:cNvGrpSpPr/>
          <p:nvPr/>
        </p:nvGrpSpPr>
        <p:grpSpPr>
          <a:xfrm>
            <a:off x="2802825" y="1929873"/>
            <a:ext cx="10660647" cy="400110"/>
            <a:chOff x="971180" y="1748637"/>
            <a:chExt cx="10660647" cy="400110"/>
          </a:xfrm>
        </p:grpSpPr>
        <p:sp>
          <p:nvSpPr>
            <p:cNvPr id="6" name="Oval 5">
              <a:extLst>
                <a:ext uri="{FF2B5EF4-FFF2-40B4-BE49-F238E27FC236}">
                  <a16:creationId xmlns:a16="http://schemas.microsoft.com/office/drawing/2014/main" id="{051860C6-168F-4118-97DE-866EAD6EC0B4}"/>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5194CE-61E5-44DF-8155-6B06975EA732}"/>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Gap Junctions: direct electrical connections.</a:t>
              </a:r>
            </a:p>
          </p:txBody>
        </p:sp>
      </p:grpSp>
      <p:grpSp>
        <p:nvGrpSpPr>
          <p:cNvPr id="9" name="Group 8">
            <a:extLst>
              <a:ext uri="{FF2B5EF4-FFF2-40B4-BE49-F238E27FC236}">
                <a16:creationId xmlns:a16="http://schemas.microsoft.com/office/drawing/2014/main" id="{CCD85825-0B05-43C5-9E51-97A613406E3E}"/>
              </a:ext>
            </a:extLst>
          </p:cNvPr>
          <p:cNvGrpSpPr/>
          <p:nvPr/>
        </p:nvGrpSpPr>
        <p:grpSpPr>
          <a:xfrm>
            <a:off x="2802825" y="2301644"/>
            <a:ext cx="10660647" cy="400110"/>
            <a:chOff x="971180" y="1748637"/>
            <a:chExt cx="10660647" cy="400110"/>
          </a:xfrm>
        </p:grpSpPr>
        <p:sp>
          <p:nvSpPr>
            <p:cNvPr id="10" name="Oval 9">
              <a:extLst>
                <a:ext uri="{FF2B5EF4-FFF2-40B4-BE49-F238E27FC236}">
                  <a16:creationId xmlns:a16="http://schemas.microsoft.com/office/drawing/2014/main" id="{6844020F-AF29-4682-9736-8B0ED63039B6}"/>
                </a:ext>
              </a:extLst>
            </p:cNvPr>
            <p:cNvSpPr/>
            <p:nvPr/>
          </p:nvSpPr>
          <p:spPr>
            <a:xfrm>
              <a:off x="971180" y="1857079"/>
              <a:ext cx="182880" cy="182880"/>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3AA99F-F193-409E-ADB3-22081F3278E6}"/>
                </a:ext>
              </a:extLst>
            </p:cNvPr>
            <p:cNvSpPr txBox="1"/>
            <p:nvPr/>
          </p:nvSpPr>
          <p:spPr>
            <a:xfrm>
              <a:off x="1227392" y="1748637"/>
              <a:ext cx="10404435" cy="400110"/>
            </a:xfrm>
            <a:prstGeom prst="rect">
              <a:avLst/>
            </a:prstGeom>
            <a:noFill/>
          </p:spPr>
          <p:txBody>
            <a:bodyPr wrap="square" rtlCol="0">
              <a:spAutoFit/>
            </a:bodyPr>
            <a:lstStyle/>
            <a:p>
              <a:r>
                <a:rPr lang="en-US" sz="2000" dirty="0">
                  <a:latin typeface="Century Gothic" panose="020B0502020202020204" pitchFamily="34" charset="0"/>
                </a:rPr>
                <a:t>Chemical Transmission.</a:t>
              </a:r>
            </a:p>
          </p:txBody>
        </p:sp>
      </p:grpSp>
      <p:grpSp>
        <p:nvGrpSpPr>
          <p:cNvPr id="15" name="Group 14">
            <a:extLst>
              <a:ext uri="{FF2B5EF4-FFF2-40B4-BE49-F238E27FC236}">
                <a16:creationId xmlns:a16="http://schemas.microsoft.com/office/drawing/2014/main" id="{EBD7E1E3-D349-4FAF-A6A9-2B0D2D7C7F78}"/>
              </a:ext>
            </a:extLst>
          </p:cNvPr>
          <p:cNvGrpSpPr/>
          <p:nvPr/>
        </p:nvGrpSpPr>
        <p:grpSpPr>
          <a:xfrm>
            <a:off x="3174800" y="2680087"/>
            <a:ext cx="9617331" cy="338554"/>
            <a:chOff x="1347277" y="2680087"/>
            <a:chExt cx="9617331" cy="338554"/>
          </a:xfrm>
        </p:grpSpPr>
        <p:sp>
          <p:nvSpPr>
            <p:cNvPr id="13" name="TextBox 12">
              <a:extLst>
                <a:ext uri="{FF2B5EF4-FFF2-40B4-BE49-F238E27FC236}">
                  <a16:creationId xmlns:a16="http://schemas.microsoft.com/office/drawing/2014/main" id="{DCE7A156-613F-4921-AB9D-28F61564E2B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Ionotropic VS Metabotropic</a:t>
              </a:r>
            </a:p>
          </p:txBody>
        </p:sp>
        <p:sp>
          <p:nvSpPr>
            <p:cNvPr id="14" name="Oval 13">
              <a:extLst>
                <a:ext uri="{FF2B5EF4-FFF2-40B4-BE49-F238E27FC236}">
                  <a16:creationId xmlns:a16="http://schemas.microsoft.com/office/drawing/2014/main" id="{FD0F22F6-6262-4FAB-9E77-64A244AAD267}"/>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E099D9C-C53C-48F6-9C2A-40904897A6DB}"/>
              </a:ext>
            </a:extLst>
          </p:cNvPr>
          <p:cNvGrpSpPr/>
          <p:nvPr/>
        </p:nvGrpSpPr>
        <p:grpSpPr>
          <a:xfrm>
            <a:off x="3174800" y="3071389"/>
            <a:ext cx="9617331" cy="338554"/>
            <a:chOff x="1347277" y="2680087"/>
            <a:chExt cx="9617331" cy="338554"/>
          </a:xfrm>
        </p:grpSpPr>
        <p:sp>
          <p:nvSpPr>
            <p:cNvPr id="17" name="TextBox 16">
              <a:extLst>
                <a:ext uri="{FF2B5EF4-FFF2-40B4-BE49-F238E27FC236}">
                  <a16:creationId xmlns:a16="http://schemas.microsoft.com/office/drawing/2014/main" id="{0C695796-60B8-44E1-94FB-9C228D7D3DF2}"/>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The Neuromuscular Junction (NMJ): cholinergic transmission</a:t>
              </a:r>
            </a:p>
          </p:txBody>
        </p:sp>
        <p:sp>
          <p:nvSpPr>
            <p:cNvPr id="18" name="Oval 17">
              <a:extLst>
                <a:ext uri="{FF2B5EF4-FFF2-40B4-BE49-F238E27FC236}">
                  <a16:creationId xmlns:a16="http://schemas.microsoft.com/office/drawing/2014/main" id="{D9751ACF-C845-4C46-95C1-4EFB26EB993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9BCEA08-0CEC-42EC-8CB7-3D2105C70C37}"/>
              </a:ext>
            </a:extLst>
          </p:cNvPr>
          <p:cNvGrpSpPr/>
          <p:nvPr/>
        </p:nvGrpSpPr>
        <p:grpSpPr>
          <a:xfrm>
            <a:off x="3174800" y="3469989"/>
            <a:ext cx="9617331" cy="338554"/>
            <a:chOff x="1347277" y="2680087"/>
            <a:chExt cx="9617331" cy="338554"/>
          </a:xfrm>
        </p:grpSpPr>
        <p:sp>
          <p:nvSpPr>
            <p:cNvPr id="20" name="TextBox 19">
              <a:extLst>
                <a:ext uri="{FF2B5EF4-FFF2-40B4-BE49-F238E27FC236}">
                  <a16:creationId xmlns:a16="http://schemas.microsoft.com/office/drawing/2014/main" id="{0D297FA5-D2EE-4190-84E4-E664BDD78B6D}"/>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Central synapses</a:t>
              </a:r>
            </a:p>
          </p:txBody>
        </p:sp>
        <p:sp>
          <p:nvSpPr>
            <p:cNvPr id="21" name="Oval 20">
              <a:extLst>
                <a:ext uri="{FF2B5EF4-FFF2-40B4-BE49-F238E27FC236}">
                  <a16:creationId xmlns:a16="http://schemas.microsoft.com/office/drawing/2014/main" id="{BEB8B8F0-7D57-47FC-AC3F-6EA7F9AB21F1}"/>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BB11DDF-6A90-4B21-BBBE-ABFACC716D9B}"/>
              </a:ext>
            </a:extLst>
          </p:cNvPr>
          <p:cNvGrpSpPr/>
          <p:nvPr/>
        </p:nvGrpSpPr>
        <p:grpSpPr>
          <a:xfrm>
            <a:off x="3529025" y="3817693"/>
            <a:ext cx="9617331" cy="338554"/>
            <a:chOff x="1347277" y="2680087"/>
            <a:chExt cx="9617331" cy="338554"/>
          </a:xfrm>
        </p:grpSpPr>
        <p:sp>
          <p:nvSpPr>
            <p:cNvPr id="23" name="TextBox 22">
              <a:extLst>
                <a:ext uri="{FF2B5EF4-FFF2-40B4-BE49-F238E27FC236}">
                  <a16:creationId xmlns:a16="http://schemas.microsoft.com/office/drawing/2014/main" id="{C3C4194A-1E01-4E74-8BD9-6A838AD47F47}"/>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Excitatory transmission</a:t>
              </a:r>
            </a:p>
          </p:txBody>
        </p:sp>
        <p:sp>
          <p:nvSpPr>
            <p:cNvPr id="24" name="Oval 23">
              <a:extLst>
                <a:ext uri="{FF2B5EF4-FFF2-40B4-BE49-F238E27FC236}">
                  <a16:creationId xmlns:a16="http://schemas.microsoft.com/office/drawing/2014/main" id="{457DCBBE-24E3-4E89-845E-15EB05BAE8E9}"/>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19E0365-D89E-40ED-A0ED-96CE145E7BA4}"/>
              </a:ext>
            </a:extLst>
          </p:cNvPr>
          <p:cNvGrpSpPr/>
          <p:nvPr/>
        </p:nvGrpSpPr>
        <p:grpSpPr>
          <a:xfrm>
            <a:off x="3529025" y="4187328"/>
            <a:ext cx="9617331" cy="338554"/>
            <a:chOff x="1347277" y="2680087"/>
            <a:chExt cx="9617331" cy="338554"/>
          </a:xfrm>
        </p:grpSpPr>
        <p:sp>
          <p:nvSpPr>
            <p:cNvPr id="26" name="TextBox 25">
              <a:extLst>
                <a:ext uri="{FF2B5EF4-FFF2-40B4-BE49-F238E27FC236}">
                  <a16:creationId xmlns:a16="http://schemas.microsoft.com/office/drawing/2014/main" id="{CDF1F601-DBEF-4830-8865-9217040851A3}"/>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Inhibitory transmission</a:t>
              </a:r>
            </a:p>
          </p:txBody>
        </p:sp>
        <p:sp>
          <p:nvSpPr>
            <p:cNvPr id="27" name="Oval 26">
              <a:extLst>
                <a:ext uri="{FF2B5EF4-FFF2-40B4-BE49-F238E27FC236}">
                  <a16:creationId xmlns:a16="http://schemas.microsoft.com/office/drawing/2014/main" id="{74498F38-0D21-42BB-A30E-3072D9D1B37C}"/>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88A784C-6816-4C18-97B4-2CBE7A08DDCE}"/>
              </a:ext>
            </a:extLst>
          </p:cNvPr>
          <p:cNvGrpSpPr/>
          <p:nvPr/>
        </p:nvGrpSpPr>
        <p:grpSpPr>
          <a:xfrm>
            <a:off x="3529025" y="4538503"/>
            <a:ext cx="9617331" cy="338554"/>
            <a:chOff x="1347277" y="2680087"/>
            <a:chExt cx="9617331" cy="338554"/>
          </a:xfrm>
        </p:grpSpPr>
        <p:sp>
          <p:nvSpPr>
            <p:cNvPr id="29" name="TextBox 28">
              <a:extLst>
                <a:ext uri="{FF2B5EF4-FFF2-40B4-BE49-F238E27FC236}">
                  <a16:creationId xmlns:a16="http://schemas.microsoft.com/office/drawing/2014/main" id="{09E897A2-EC4B-4B51-8A4A-7397CFD83BD9}"/>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Neuroactive peptides</a:t>
              </a:r>
            </a:p>
          </p:txBody>
        </p:sp>
        <p:sp>
          <p:nvSpPr>
            <p:cNvPr id="30" name="Oval 29">
              <a:extLst>
                <a:ext uri="{FF2B5EF4-FFF2-40B4-BE49-F238E27FC236}">
                  <a16:creationId xmlns:a16="http://schemas.microsoft.com/office/drawing/2014/main" id="{59D9A662-371D-4C9C-8FA6-A8F2646565F3}"/>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AECA0B6F-2F61-4C4A-8A25-D76430C62471}"/>
              </a:ext>
            </a:extLst>
          </p:cNvPr>
          <p:cNvGrpSpPr/>
          <p:nvPr/>
        </p:nvGrpSpPr>
        <p:grpSpPr>
          <a:xfrm>
            <a:off x="3529025" y="4933632"/>
            <a:ext cx="9617331" cy="338554"/>
            <a:chOff x="1347277" y="2680087"/>
            <a:chExt cx="9617331" cy="338554"/>
          </a:xfrm>
        </p:grpSpPr>
        <p:sp>
          <p:nvSpPr>
            <p:cNvPr id="32" name="TextBox 31">
              <a:extLst>
                <a:ext uri="{FF2B5EF4-FFF2-40B4-BE49-F238E27FC236}">
                  <a16:creationId xmlns:a16="http://schemas.microsoft.com/office/drawing/2014/main" id="{D5B56AF4-50C1-473A-B7E3-A76912C932A4}"/>
                </a:ext>
              </a:extLst>
            </p:cNvPr>
            <p:cNvSpPr txBox="1"/>
            <p:nvPr/>
          </p:nvSpPr>
          <p:spPr>
            <a:xfrm>
              <a:off x="1460412" y="2680087"/>
              <a:ext cx="9504196" cy="338554"/>
            </a:xfrm>
            <a:prstGeom prst="rect">
              <a:avLst/>
            </a:prstGeom>
            <a:noFill/>
          </p:spPr>
          <p:txBody>
            <a:bodyPr wrap="square" rtlCol="0">
              <a:spAutoFit/>
            </a:bodyPr>
            <a:lstStyle/>
            <a:p>
              <a:r>
                <a:rPr lang="en-US" sz="1600" dirty="0">
                  <a:latin typeface="Century Gothic" panose="020B0502020202020204" pitchFamily="34" charset="0"/>
                </a:rPr>
                <a:t>Transcellular </a:t>
              </a:r>
            </a:p>
          </p:txBody>
        </p:sp>
        <p:sp>
          <p:nvSpPr>
            <p:cNvPr id="33" name="Oval 32">
              <a:extLst>
                <a:ext uri="{FF2B5EF4-FFF2-40B4-BE49-F238E27FC236}">
                  <a16:creationId xmlns:a16="http://schemas.microsoft.com/office/drawing/2014/main" id="{B3F91802-2857-4A04-BE05-20C3E1FE9D85}"/>
                </a:ext>
              </a:extLst>
            </p:cNvPr>
            <p:cNvSpPr/>
            <p:nvPr/>
          </p:nvSpPr>
          <p:spPr>
            <a:xfrm>
              <a:off x="1347277" y="2789005"/>
              <a:ext cx="128016" cy="128016"/>
            </a:xfrm>
            <a:prstGeom prst="ellipse">
              <a:avLst/>
            </a:prstGeom>
            <a:solidFill>
              <a:srgbClr val="0000FF"/>
            </a:solidFill>
            <a:ln>
              <a:noFill/>
            </a:ln>
            <a:scene3d>
              <a:camera prst="orthographicFront"/>
              <a:lightRig rig="threePt" dir="t"/>
            </a:scene3d>
            <a:sp3d>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4" descr="high five we did it GIF">
            <a:extLst>
              <a:ext uri="{FF2B5EF4-FFF2-40B4-BE49-F238E27FC236}">
                <a16:creationId xmlns:a16="http://schemas.microsoft.com/office/drawing/2014/main" id="{67748157-676D-40C8-A122-C1D5DA677CA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041" y="1766175"/>
            <a:ext cx="4678017" cy="362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5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anim calcmode="lin" valueType="num">
                                      <p:cBhvr>
                                        <p:cTn id="16" dur="2000" fill="hold"/>
                                        <p:tgtEl>
                                          <p:spTgt spid="8"/>
                                        </p:tgtEl>
                                        <p:attrNameLst>
                                          <p:attrName>style.rotation</p:attrName>
                                        </p:attrNameLst>
                                      </p:cBhvr>
                                      <p:tavLst>
                                        <p:tav tm="0">
                                          <p:val>
                                            <p:fltVal val="720"/>
                                          </p:val>
                                        </p:tav>
                                        <p:tav tm="100000">
                                          <p:val>
                                            <p:fltVal val="0"/>
                                          </p:val>
                                        </p:tav>
                                      </p:tavLst>
                                    </p:anim>
                                    <p:anim calcmode="lin" valueType="num">
                                      <p:cBhvr>
                                        <p:cTn id="17" dur="2000" fill="hold"/>
                                        <p:tgtEl>
                                          <p:spTgt spid="8"/>
                                        </p:tgtEl>
                                        <p:attrNameLst>
                                          <p:attrName>ppt_h</p:attrName>
                                        </p:attrNameLst>
                                      </p:cBhvr>
                                      <p:tavLst>
                                        <p:tav tm="0">
                                          <p:val>
                                            <p:fltVal val="0"/>
                                          </p:val>
                                        </p:tav>
                                        <p:tav tm="100000">
                                          <p:val>
                                            <p:strVal val="#ppt_h"/>
                                          </p:val>
                                        </p:tav>
                                      </p:tavLst>
                                    </p:anim>
                                    <p:anim calcmode="lin" valueType="num">
                                      <p:cBhvr>
                                        <p:cTn id="18" dur="2000" fill="hold"/>
                                        <p:tgtEl>
                                          <p:spTgt spid="8"/>
                                        </p:tgtEl>
                                        <p:attrNameLst>
                                          <p:attrName>ppt_w</p:attrName>
                                        </p:attrNameLst>
                                      </p:cBhvr>
                                      <p:tavLst>
                                        <p:tav tm="0">
                                          <p:val>
                                            <p:fltVal val="0"/>
                                          </p:val>
                                        </p:tav>
                                        <p:tav tm="100000">
                                          <p:val>
                                            <p:strVal val="#ppt_w"/>
                                          </p:val>
                                        </p:tav>
                                      </p:tavLst>
                                    </p:anim>
                                  </p:childTnLst>
                                </p:cTn>
                              </p:par>
                              <p:par>
                                <p:cTn id="19" presetID="35" presetClass="entr" presetSubtype="0" fill="hold" nodeType="withEffect">
                                  <p:stCondLst>
                                    <p:cond delay="2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style.rotation</p:attrName>
                                        </p:attrNameLst>
                                      </p:cBhvr>
                                      <p:tavLst>
                                        <p:tav tm="0">
                                          <p:val>
                                            <p:fltVal val="720"/>
                                          </p:val>
                                        </p:tav>
                                        <p:tav tm="100000">
                                          <p:val>
                                            <p:fltVal val="0"/>
                                          </p:val>
                                        </p:tav>
                                      </p:tavLst>
                                    </p:anim>
                                    <p:anim calcmode="lin" valueType="num">
                                      <p:cBhvr>
                                        <p:cTn id="23" dur="2000" fill="hold"/>
                                        <p:tgtEl>
                                          <p:spTgt spid="9"/>
                                        </p:tgtEl>
                                        <p:attrNameLst>
                                          <p:attrName>ppt_h</p:attrName>
                                        </p:attrNameLst>
                                      </p:cBhvr>
                                      <p:tavLst>
                                        <p:tav tm="0">
                                          <p:val>
                                            <p:fltVal val="0"/>
                                          </p:val>
                                        </p:tav>
                                        <p:tav tm="100000">
                                          <p:val>
                                            <p:strVal val="#ppt_h"/>
                                          </p:val>
                                        </p:tav>
                                      </p:tavLst>
                                    </p:anim>
                                    <p:anim calcmode="lin" valueType="num">
                                      <p:cBhvr>
                                        <p:cTn id="24" dur="2000" fill="hold"/>
                                        <p:tgtEl>
                                          <p:spTgt spid="9"/>
                                        </p:tgtEl>
                                        <p:attrNameLst>
                                          <p:attrName>ppt_w</p:attrName>
                                        </p:attrNameLst>
                                      </p:cBhvr>
                                      <p:tavLst>
                                        <p:tav tm="0">
                                          <p:val>
                                            <p:fltVal val="0"/>
                                          </p:val>
                                        </p:tav>
                                        <p:tav tm="100000">
                                          <p:val>
                                            <p:strVal val="#ppt_w"/>
                                          </p:val>
                                        </p:tav>
                                      </p:tavLst>
                                    </p:anim>
                                  </p:childTnLst>
                                </p:cTn>
                              </p:par>
                              <p:par>
                                <p:cTn id="25" presetID="35" presetClass="entr" presetSubtype="0" fill="hold" nodeType="withEffect">
                                  <p:stCondLst>
                                    <p:cond delay="4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anim calcmode="lin" valueType="num">
                                      <p:cBhvr>
                                        <p:cTn id="28" dur="2000" fill="hold"/>
                                        <p:tgtEl>
                                          <p:spTgt spid="15"/>
                                        </p:tgtEl>
                                        <p:attrNameLst>
                                          <p:attrName>style.rotation</p:attrName>
                                        </p:attrNameLst>
                                      </p:cBhvr>
                                      <p:tavLst>
                                        <p:tav tm="0">
                                          <p:val>
                                            <p:fltVal val="720"/>
                                          </p:val>
                                        </p:tav>
                                        <p:tav tm="100000">
                                          <p:val>
                                            <p:fltVal val="0"/>
                                          </p:val>
                                        </p:tav>
                                      </p:tavLst>
                                    </p:anim>
                                    <p:anim calcmode="lin" valueType="num">
                                      <p:cBhvr>
                                        <p:cTn id="29" dur="2000" fill="hold"/>
                                        <p:tgtEl>
                                          <p:spTgt spid="15"/>
                                        </p:tgtEl>
                                        <p:attrNameLst>
                                          <p:attrName>ppt_h</p:attrName>
                                        </p:attrNameLst>
                                      </p:cBhvr>
                                      <p:tavLst>
                                        <p:tav tm="0">
                                          <p:val>
                                            <p:fltVal val="0"/>
                                          </p:val>
                                        </p:tav>
                                        <p:tav tm="100000">
                                          <p:val>
                                            <p:strVal val="#ppt_h"/>
                                          </p:val>
                                        </p:tav>
                                      </p:tavLst>
                                    </p:anim>
                                    <p:anim calcmode="lin" valueType="num">
                                      <p:cBhvr>
                                        <p:cTn id="30" dur="2000" fill="hold"/>
                                        <p:tgtEl>
                                          <p:spTgt spid="15"/>
                                        </p:tgtEl>
                                        <p:attrNameLst>
                                          <p:attrName>ppt_w</p:attrName>
                                        </p:attrNameLst>
                                      </p:cBhvr>
                                      <p:tavLst>
                                        <p:tav tm="0">
                                          <p:val>
                                            <p:fltVal val="0"/>
                                          </p:val>
                                        </p:tav>
                                        <p:tav tm="100000">
                                          <p:val>
                                            <p:strVal val="#ppt_w"/>
                                          </p:val>
                                        </p:tav>
                                      </p:tavLst>
                                    </p:anim>
                                  </p:childTnLst>
                                </p:cTn>
                              </p:par>
                              <p:par>
                                <p:cTn id="31" presetID="35" presetClass="entr" presetSubtype="0" fill="hold" nodeType="withEffect">
                                  <p:stCondLst>
                                    <p:cond delay="6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000"/>
                                        <p:tgtEl>
                                          <p:spTgt spid="16"/>
                                        </p:tgtEl>
                                      </p:cBhvr>
                                    </p:animEffect>
                                    <p:anim calcmode="lin" valueType="num">
                                      <p:cBhvr>
                                        <p:cTn id="34" dur="2000" fill="hold"/>
                                        <p:tgtEl>
                                          <p:spTgt spid="16"/>
                                        </p:tgtEl>
                                        <p:attrNameLst>
                                          <p:attrName>style.rotation</p:attrName>
                                        </p:attrNameLst>
                                      </p:cBhvr>
                                      <p:tavLst>
                                        <p:tav tm="0">
                                          <p:val>
                                            <p:fltVal val="720"/>
                                          </p:val>
                                        </p:tav>
                                        <p:tav tm="100000">
                                          <p:val>
                                            <p:fltVal val="0"/>
                                          </p:val>
                                        </p:tav>
                                      </p:tavLst>
                                    </p:anim>
                                    <p:anim calcmode="lin" valueType="num">
                                      <p:cBhvr>
                                        <p:cTn id="35" dur="2000" fill="hold"/>
                                        <p:tgtEl>
                                          <p:spTgt spid="16"/>
                                        </p:tgtEl>
                                        <p:attrNameLst>
                                          <p:attrName>ppt_h</p:attrName>
                                        </p:attrNameLst>
                                      </p:cBhvr>
                                      <p:tavLst>
                                        <p:tav tm="0">
                                          <p:val>
                                            <p:fltVal val="0"/>
                                          </p:val>
                                        </p:tav>
                                        <p:tav tm="100000">
                                          <p:val>
                                            <p:strVal val="#ppt_h"/>
                                          </p:val>
                                        </p:tav>
                                      </p:tavLst>
                                    </p:anim>
                                    <p:anim calcmode="lin" valueType="num">
                                      <p:cBhvr>
                                        <p:cTn id="36" dur="2000" fill="hold"/>
                                        <p:tgtEl>
                                          <p:spTgt spid="16"/>
                                        </p:tgtEl>
                                        <p:attrNameLst>
                                          <p:attrName>ppt_w</p:attrName>
                                        </p:attrNameLst>
                                      </p:cBhvr>
                                      <p:tavLst>
                                        <p:tav tm="0">
                                          <p:val>
                                            <p:fltVal val="0"/>
                                          </p:val>
                                        </p:tav>
                                        <p:tav tm="100000">
                                          <p:val>
                                            <p:strVal val="#ppt_w"/>
                                          </p:val>
                                        </p:tav>
                                      </p:tavLst>
                                    </p:anim>
                                  </p:childTnLst>
                                </p:cTn>
                              </p:par>
                              <p:par>
                                <p:cTn id="37" presetID="35" presetClass="entr" presetSubtype="0" fill="hold" nodeType="withEffect">
                                  <p:stCondLst>
                                    <p:cond delay="8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000"/>
                                        <p:tgtEl>
                                          <p:spTgt spid="19"/>
                                        </p:tgtEl>
                                      </p:cBhvr>
                                    </p:animEffect>
                                    <p:anim calcmode="lin" valueType="num">
                                      <p:cBhvr>
                                        <p:cTn id="40" dur="2000" fill="hold"/>
                                        <p:tgtEl>
                                          <p:spTgt spid="19"/>
                                        </p:tgtEl>
                                        <p:attrNameLst>
                                          <p:attrName>style.rotation</p:attrName>
                                        </p:attrNameLst>
                                      </p:cBhvr>
                                      <p:tavLst>
                                        <p:tav tm="0">
                                          <p:val>
                                            <p:fltVal val="720"/>
                                          </p:val>
                                        </p:tav>
                                        <p:tav tm="100000">
                                          <p:val>
                                            <p:fltVal val="0"/>
                                          </p:val>
                                        </p:tav>
                                      </p:tavLst>
                                    </p:anim>
                                    <p:anim calcmode="lin" valueType="num">
                                      <p:cBhvr>
                                        <p:cTn id="41" dur="2000" fill="hold"/>
                                        <p:tgtEl>
                                          <p:spTgt spid="19"/>
                                        </p:tgtEl>
                                        <p:attrNameLst>
                                          <p:attrName>ppt_h</p:attrName>
                                        </p:attrNameLst>
                                      </p:cBhvr>
                                      <p:tavLst>
                                        <p:tav tm="0">
                                          <p:val>
                                            <p:fltVal val="0"/>
                                          </p:val>
                                        </p:tav>
                                        <p:tav tm="100000">
                                          <p:val>
                                            <p:strVal val="#ppt_h"/>
                                          </p:val>
                                        </p:tav>
                                      </p:tavLst>
                                    </p:anim>
                                    <p:anim calcmode="lin" valueType="num">
                                      <p:cBhvr>
                                        <p:cTn id="42" dur="2000" fill="hold"/>
                                        <p:tgtEl>
                                          <p:spTgt spid="19"/>
                                        </p:tgtEl>
                                        <p:attrNameLst>
                                          <p:attrName>ppt_w</p:attrName>
                                        </p:attrNameLst>
                                      </p:cBhvr>
                                      <p:tavLst>
                                        <p:tav tm="0">
                                          <p:val>
                                            <p:fltVal val="0"/>
                                          </p:val>
                                        </p:tav>
                                        <p:tav tm="100000">
                                          <p:val>
                                            <p:strVal val="#ppt_w"/>
                                          </p:val>
                                        </p:tav>
                                      </p:tavLst>
                                    </p:anim>
                                  </p:childTnLst>
                                </p:cTn>
                              </p:par>
                              <p:par>
                                <p:cTn id="43" presetID="35" presetClass="entr" presetSubtype="0" fill="hold" nodeType="withEffect">
                                  <p:stCondLst>
                                    <p:cond delay="10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2000"/>
                                        <p:tgtEl>
                                          <p:spTgt spid="22"/>
                                        </p:tgtEl>
                                      </p:cBhvr>
                                    </p:animEffect>
                                    <p:anim calcmode="lin" valueType="num">
                                      <p:cBhvr>
                                        <p:cTn id="46" dur="2000" fill="hold"/>
                                        <p:tgtEl>
                                          <p:spTgt spid="22"/>
                                        </p:tgtEl>
                                        <p:attrNameLst>
                                          <p:attrName>style.rotation</p:attrName>
                                        </p:attrNameLst>
                                      </p:cBhvr>
                                      <p:tavLst>
                                        <p:tav tm="0">
                                          <p:val>
                                            <p:fltVal val="720"/>
                                          </p:val>
                                        </p:tav>
                                        <p:tav tm="100000">
                                          <p:val>
                                            <p:fltVal val="0"/>
                                          </p:val>
                                        </p:tav>
                                      </p:tavLst>
                                    </p:anim>
                                    <p:anim calcmode="lin" valueType="num">
                                      <p:cBhvr>
                                        <p:cTn id="47" dur="2000" fill="hold"/>
                                        <p:tgtEl>
                                          <p:spTgt spid="22"/>
                                        </p:tgtEl>
                                        <p:attrNameLst>
                                          <p:attrName>ppt_h</p:attrName>
                                        </p:attrNameLst>
                                      </p:cBhvr>
                                      <p:tavLst>
                                        <p:tav tm="0">
                                          <p:val>
                                            <p:fltVal val="0"/>
                                          </p:val>
                                        </p:tav>
                                        <p:tav tm="100000">
                                          <p:val>
                                            <p:strVal val="#ppt_h"/>
                                          </p:val>
                                        </p:tav>
                                      </p:tavLst>
                                    </p:anim>
                                    <p:anim calcmode="lin" valueType="num">
                                      <p:cBhvr>
                                        <p:cTn id="48" dur="2000" fill="hold"/>
                                        <p:tgtEl>
                                          <p:spTgt spid="22"/>
                                        </p:tgtEl>
                                        <p:attrNameLst>
                                          <p:attrName>ppt_w</p:attrName>
                                        </p:attrNameLst>
                                      </p:cBhvr>
                                      <p:tavLst>
                                        <p:tav tm="0">
                                          <p:val>
                                            <p:fltVal val="0"/>
                                          </p:val>
                                        </p:tav>
                                        <p:tav tm="100000">
                                          <p:val>
                                            <p:strVal val="#ppt_w"/>
                                          </p:val>
                                        </p:tav>
                                      </p:tavLst>
                                    </p:anim>
                                  </p:childTnLst>
                                </p:cTn>
                              </p:par>
                              <p:par>
                                <p:cTn id="49" presetID="35" presetClass="entr" presetSubtype="0" fill="hold" nodeType="withEffect">
                                  <p:stCondLst>
                                    <p:cond delay="12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2000"/>
                                        <p:tgtEl>
                                          <p:spTgt spid="25"/>
                                        </p:tgtEl>
                                      </p:cBhvr>
                                    </p:animEffect>
                                    <p:anim calcmode="lin" valueType="num">
                                      <p:cBhvr>
                                        <p:cTn id="52" dur="2000" fill="hold"/>
                                        <p:tgtEl>
                                          <p:spTgt spid="25"/>
                                        </p:tgtEl>
                                        <p:attrNameLst>
                                          <p:attrName>style.rotation</p:attrName>
                                        </p:attrNameLst>
                                      </p:cBhvr>
                                      <p:tavLst>
                                        <p:tav tm="0">
                                          <p:val>
                                            <p:fltVal val="720"/>
                                          </p:val>
                                        </p:tav>
                                        <p:tav tm="100000">
                                          <p:val>
                                            <p:fltVal val="0"/>
                                          </p:val>
                                        </p:tav>
                                      </p:tavLst>
                                    </p:anim>
                                    <p:anim calcmode="lin" valueType="num">
                                      <p:cBhvr>
                                        <p:cTn id="53" dur="2000" fill="hold"/>
                                        <p:tgtEl>
                                          <p:spTgt spid="25"/>
                                        </p:tgtEl>
                                        <p:attrNameLst>
                                          <p:attrName>ppt_h</p:attrName>
                                        </p:attrNameLst>
                                      </p:cBhvr>
                                      <p:tavLst>
                                        <p:tav tm="0">
                                          <p:val>
                                            <p:fltVal val="0"/>
                                          </p:val>
                                        </p:tav>
                                        <p:tav tm="100000">
                                          <p:val>
                                            <p:strVal val="#ppt_h"/>
                                          </p:val>
                                        </p:tav>
                                      </p:tavLst>
                                    </p:anim>
                                    <p:anim calcmode="lin" valueType="num">
                                      <p:cBhvr>
                                        <p:cTn id="54" dur="2000" fill="hold"/>
                                        <p:tgtEl>
                                          <p:spTgt spid="25"/>
                                        </p:tgtEl>
                                        <p:attrNameLst>
                                          <p:attrName>ppt_w</p:attrName>
                                        </p:attrNameLst>
                                      </p:cBhvr>
                                      <p:tavLst>
                                        <p:tav tm="0">
                                          <p:val>
                                            <p:fltVal val="0"/>
                                          </p:val>
                                        </p:tav>
                                        <p:tav tm="100000">
                                          <p:val>
                                            <p:strVal val="#ppt_w"/>
                                          </p:val>
                                        </p:tav>
                                      </p:tavLst>
                                    </p:anim>
                                  </p:childTnLst>
                                </p:cTn>
                              </p:par>
                              <p:par>
                                <p:cTn id="55" presetID="35" presetClass="entr" presetSubtype="0" fill="hold" nodeType="withEffect">
                                  <p:stCondLst>
                                    <p:cond delay="140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2000"/>
                                        <p:tgtEl>
                                          <p:spTgt spid="28"/>
                                        </p:tgtEl>
                                      </p:cBhvr>
                                    </p:animEffect>
                                    <p:anim calcmode="lin" valueType="num">
                                      <p:cBhvr>
                                        <p:cTn id="58" dur="2000" fill="hold"/>
                                        <p:tgtEl>
                                          <p:spTgt spid="28"/>
                                        </p:tgtEl>
                                        <p:attrNameLst>
                                          <p:attrName>style.rotation</p:attrName>
                                        </p:attrNameLst>
                                      </p:cBhvr>
                                      <p:tavLst>
                                        <p:tav tm="0">
                                          <p:val>
                                            <p:fltVal val="720"/>
                                          </p:val>
                                        </p:tav>
                                        <p:tav tm="100000">
                                          <p:val>
                                            <p:fltVal val="0"/>
                                          </p:val>
                                        </p:tav>
                                      </p:tavLst>
                                    </p:anim>
                                    <p:anim calcmode="lin" valueType="num">
                                      <p:cBhvr>
                                        <p:cTn id="59" dur="2000" fill="hold"/>
                                        <p:tgtEl>
                                          <p:spTgt spid="28"/>
                                        </p:tgtEl>
                                        <p:attrNameLst>
                                          <p:attrName>ppt_h</p:attrName>
                                        </p:attrNameLst>
                                      </p:cBhvr>
                                      <p:tavLst>
                                        <p:tav tm="0">
                                          <p:val>
                                            <p:fltVal val="0"/>
                                          </p:val>
                                        </p:tav>
                                        <p:tav tm="100000">
                                          <p:val>
                                            <p:strVal val="#ppt_h"/>
                                          </p:val>
                                        </p:tav>
                                      </p:tavLst>
                                    </p:anim>
                                    <p:anim calcmode="lin" valueType="num">
                                      <p:cBhvr>
                                        <p:cTn id="60" dur="2000" fill="hold"/>
                                        <p:tgtEl>
                                          <p:spTgt spid="28"/>
                                        </p:tgtEl>
                                        <p:attrNameLst>
                                          <p:attrName>ppt_w</p:attrName>
                                        </p:attrNameLst>
                                      </p:cBhvr>
                                      <p:tavLst>
                                        <p:tav tm="0">
                                          <p:val>
                                            <p:fltVal val="0"/>
                                          </p:val>
                                        </p:tav>
                                        <p:tav tm="100000">
                                          <p:val>
                                            <p:strVal val="#ppt_w"/>
                                          </p:val>
                                        </p:tav>
                                      </p:tavLst>
                                    </p:anim>
                                  </p:childTnLst>
                                </p:cTn>
                              </p:par>
                              <p:par>
                                <p:cTn id="61" presetID="35" presetClass="entr" presetSubtype="0" fill="hold" nodeType="withEffect">
                                  <p:stCondLst>
                                    <p:cond delay="180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2000"/>
                                        <p:tgtEl>
                                          <p:spTgt spid="31"/>
                                        </p:tgtEl>
                                      </p:cBhvr>
                                    </p:animEffect>
                                    <p:anim calcmode="lin" valueType="num">
                                      <p:cBhvr>
                                        <p:cTn id="64" dur="2000" fill="hold"/>
                                        <p:tgtEl>
                                          <p:spTgt spid="31"/>
                                        </p:tgtEl>
                                        <p:attrNameLst>
                                          <p:attrName>style.rotation</p:attrName>
                                        </p:attrNameLst>
                                      </p:cBhvr>
                                      <p:tavLst>
                                        <p:tav tm="0">
                                          <p:val>
                                            <p:fltVal val="720"/>
                                          </p:val>
                                        </p:tav>
                                        <p:tav tm="100000">
                                          <p:val>
                                            <p:fltVal val="0"/>
                                          </p:val>
                                        </p:tav>
                                      </p:tavLst>
                                    </p:anim>
                                    <p:anim calcmode="lin" valueType="num">
                                      <p:cBhvr>
                                        <p:cTn id="65" dur="2000" fill="hold"/>
                                        <p:tgtEl>
                                          <p:spTgt spid="31"/>
                                        </p:tgtEl>
                                        <p:attrNameLst>
                                          <p:attrName>ppt_h</p:attrName>
                                        </p:attrNameLst>
                                      </p:cBhvr>
                                      <p:tavLst>
                                        <p:tav tm="0">
                                          <p:val>
                                            <p:fltVal val="0"/>
                                          </p:val>
                                        </p:tav>
                                        <p:tav tm="100000">
                                          <p:val>
                                            <p:strVal val="#ppt_h"/>
                                          </p:val>
                                        </p:tav>
                                      </p:tavLst>
                                    </p:anim>
                                    <p:anim calcmode="lin" valueType="num">
                                      <p:cBhvr>
                                        <p:cTn id="66" dur="2000" fill="hold"/>
                                        <p:tgtEl>
                                          <p:spTgt spid="31"/>
                                        </p:tgtEl>
                                        <p:attrNameLst>
                                          <p:attrName>ppt_w</p:attrName>
                                        </p:attrNameLst>
                                      </p:cBhvr>
                                      <p:tavLst>
                                        <p:tav tm="0">
                                          <p:val>
                                            <p:fltVal val="0"/>
                                          </p:val>
                                        </p:tav>
                                        <p:tav tm="100000">
                                          <p:val>
                                            <p:strVal val="#ppt_w"/>
                                          </p:val>
                                        </p:tav>
                                      </p:tavLst>
                                    </p:anim>
                                  </p:childTnLst>
                                </p:cTn>
                              </p:par>
                            </p:childTnLst>
                          </p:cTn>
                        </p:par>
                        <p:par>
                          <p:cTn id="67" fill="hold">
                            <p:stCondLst>
                              <p:cond delay="3800"/>
                            </p:stCondLst>
                            <p:childTnLst>
                              <p:par>
                                <p:cTn id="68" presetID="9" presetClass="entr" presetSubtype="0" fill="hold" nodeType="afterEffect">
                                  <p:stCondLst>
                                    <p:cond delay="6200"/>
                                  </p:stCondLst>
                                  <p:childTnLst>
                                    <p:set>
                                      <p:cBhvr>
                                        <p:cTn id="69" dur="1" fill="hold">
                                          <p:stCondLst>
                                            <p:cond delay="0"/>
                                          </p:stCondLst>
                                        </p:cTn>
                                        <p:tgtEl>
                                          <p:spTgt spid="34"/>
                                        </p:tgtEl>
                                        <p:attrNameLst>
                                          <p:attrName>style.visibility</p:attrName>
                                        </p:attrNameLst>
                                      </p:cBhvr>
                                      <p:to>
                                        <p:strVal val="visible"/>
                                      </p:to>
                                    </p:set>
                                    <p:animEffect transition="in" filter="dissolve">
                                      <p:cBhvr>
                                        <p:cTn id="7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TotalTime>
  <Words>2477</Words>
  <Application>Microsoft Office PowerPoint</Application>
  <PresentationFormat>Widescreen</PresentationFormat>
  <Paragraphs>707</Paragraphs>
  <Slides>94</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94</vt:i4>
      </vt:variant>
    </vt:vector>
  </HeadingPairs>
  <TitlesOfParts>
    <vt:vector size="101" baseType="lpstr">
      <vt:lpstr>Arial</vt:lpstr>
      <vt:lpstr>Arial Rounded MT Bold</vt:lpstr>
      <vt:lpstr>Calibri</vt:lpstr>
      <vt:lpstr>Calibri Light</vt:lpstr>
      <vt:lpstr>Century Gothic</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Beenhakker</dc:creator>
  <cp:lastModifiedBy>Mark Beenhakker</cp:lastModifiedBy>
  <cp:revision>216</cp:revision>
  <dcterms:created xsi:type="dcterms:W3CDTF">2018-04-03T11:59:34Z</dcterms:created>
  <dcterms:modified xsi:type="dcterms:W3CDTF">2023-04-02T16:48:13Z</dcterms:modified>
</cp:coreProperties>
</file>