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472" r:id="rId3"/>
    <p:sldId id="411" r:id="rId4"/>
    <p:sldId id="426" r:id="rId5"/>
    <p:sldId id="427" r:id="rId6"/>
    <p:sldId id="428" r:id="rId7"/>
    <p:sldId id="429" r:id="rId8"/>
    <p:sldId id="432" r:id="rId9"/>
    <p:sldId id="430" r:id="rId10"/>
    <p:sldId id="452" r:id="rId11"/>
    <p:sldId id="431" r:id="rId12"/>
    <p:sldId id="433" r:id="rId13"/>
    <p:sldId id="434" r:id="rId14"/>
    <p:sldId id="453" r:id="rId15"/>
    <p:sldId id="474" r:id="rId16"/>
    <p:sldId id="412" r:id="rId17"/>
    <p:sldId id="479" r:id="rId18"/>
    <p:sldId id="413" r:id="rId19"/>
    <p:sldId id="414" r:id="rId20"/>
    <p:sldId id="415" r:id="rId21"/>
    <p:sldId id="416" r:id="rId22"/>
    <p:sldId id="417" r:id="rId23"/>
    <p:sldId id="480" r:id="rId24"/>
    <p:sldId id="478" r:id="rId25"/>
    <p:sldId id="420" r:id="rId26"/>
    <p:sldId id="418" r:id="rId27"/>
    <p:sldId id="419" r:id="rId28"/>
    <p:sldId id="421" r:id="rId29"/>
    <p:sldId id="422" r:id="rId30"/>
    <p:sldId id="423" r:id="rId31"/>
    <p:sldId id="424" r:id="rId32"/>
    <p:sldId id="425" r:id="rId33"/>
    <p:sldId id="482" r:id="rId34"/>
    <p:sldId id="454" r:id="rId35"/>
    <p:sldId id="435" r:id="rId36"/>
    <p:sldId id="436" r:id="rId37"/>
    <p:sldId id="455" r:id="rId38"/>
    <p:sldId id="438" r:id="rId39"/>
    <p:sldId id="469" r:id="rId40"/>
    <p:sldId id="470" r:id="rId41"/>
    <p:sldId id="456" r:id="rId42"/>
    <p:sldId id="439" r:id="rId43"/>
    <p:sldId id="457" r:id="rId44"/>
    <p:sldId id="458" r:id="rId45"/>
    <p:sldId id="459" r:id="rId46"/>
    <p:sldId id="460" r:id="rId47"/>
    <p:sldId id="461" r:id="rId48"/>
    <p:sldId id="440" r:id="rId49"/>
    <p:sldId id="462" r:id="rId50"/>
    <p:sldId id="471" r:id="rId51"/>
    <p:sldId id="463" r:id="rId52"/>
    <p:sldId id="464" r:id="rId53"/>
    <p:sldId id="465" r:id="rId54"/>
    <p:sldId id="466" r:id="rId55"/>
    <p:sldId id="467" r:id="rId56"/>
    <p:sldId id="468" r:id="rId57"/>
    <p:sldId id="47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8000"/>
    <a:srgbClr val="FF0000"/>
    <a:srgbClr val="0000FF"/>
    <a:srgbClr val="FFFFFF"/>
    <a:srgbClr val="FF4343"/>
    <a:srgbClr val="9A0000"/>
    <a:srgbClr val="C00000"/>
    <a:srgbClr val="FF696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62" autoAdjust="0"/>
    <p:restoredTop sz="87224" autoAdjust="0"/>
  </p:normalViewPr>
  <p:slideViewPr>
    <p:cSldViewPr snapToGrid="0">
      <p:cViewPr varScale="1">
        <p:scale>
          <a:sx n="100" d="100"/>
          <a:sy n="100" d="100"/>
        </p:scale>
        <p:origin x="774" y="7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047BD-1C15-48DB-91ED-BD24C7C57D95}" type="datetimeFigureOut">
              <a:rPr lang="en-US" smtClean="0"/>
              <a:t>3/15/2026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13109-9BC4-4718-A434-828FD2594DA1}" type="slidenum">
              <a:rPr lang="en-US" smtClean="0"/>
              <a:t>‹#›</a:t>
            </a:fld>
            <a:endParaRPr lang="en-US"/>
          </a:p>
        </p:txBody>
      </p:sp>
    </p:spTree>
    <p:extLst>
      <p:ext uri="{BB962C8B-B14F-4D97-AF65-F5344CB8AC3E}">
        <p14:creationId xmlns:p14="http://schemas.microsoft.com/office/powerpoint/2010/main" val="1028096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13109-9BC4-4718-A434-828FD2594DA1}" type="slidenum">
              <a:rPr lang="en-US" smtClean="0"/>
              <a:t>1</a:t>
            </a:fld>
            <a:endParaRPr lang="en-US"/>
          </a:p>
        </p:txBody>
      </p:sp>
    </p:spTree>
    <p:extLst>
      <p:ext uri="{BB962C8B-B14F-4D97-AF65-F5344CB8AC3E}">
        <p14:creationId xmlns:p14="http://schemas.microsoft.com/office/powerpoint/2010/main" val="1456220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Edward Evarts was the first to use chronic microelectrode recordings to study the primary motor cortex in behaving monkeys.</a:t>
            </a:r>
          </a:p>
          <a:p>
            <a:endParaRPr lang="en-US" dirty="0"/>
          </a:p>
          <a:p>
            <a:r>
              <a:rPr lang="en-US" dirty="0"/>
              <a:t>This movement-related activity typically begins 50 to 150 </a:t>
            </a:r>
            <a:r>
              <a:rPr lang="en-US" dirty="0" err="1"/>
              <a:t>ms</a:t>
            </a:r>
            <a:r>
              <a:rPr lang="en-US" dirty="0"/>
              <a:t> before the onset of agonist muscle activity. These pioneering studies suggested that single neurons in primary motor cortex generate signals that provide specific information about </a:t>
            </a:r>
            <a:r>
              <a:rPr lang="en-US" sz="900" dirty="0"/>
              <a:t>move</a:t>
            </a:r>
            <a:r>
              <a:rPr lang="en-US" dirty="0"/>
              <a:t>ments of specific parts of the body before those movements are executed.</a:t>
            </a:r>
          </a:p>
          <a:p>
            <a:endParaRPr lang="en-US" dirty="0"/>
          </a:p>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22</a:t>
            </a:fld>
            <a:endParaRPr lang="en-US"/>
          </a:p>
        </p:txBody>
      </p:sp>
    </p:spTree>
    <p:extLst>
      <p:ext uri="{BB962C8B-B14F-4D97-AF65-F5344CB8AC3E}">
        <p14:creationId xmlns:p14="http://schemas.microsoft.com/office/powerpoint/2010/main" val="2348268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23</a:t>
            </a:fld>
            <a:endParaRPr lang="en-US"/>
          </a:p>
        </p:txBody>
      </p:sp>
    </p:spTree>
    <p:extLst>
      <p:ext uri="{BB962C8B-B14F-4D97-AF65-F5344CB8AC3E}">
        <p14:creationId xmlns:p14="http://schemas.microsoft.com/office/powerpoint/2010/main" val="40436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24</a:t>
            </a:fld>
            <a:endParaRPr lang="en-US"/>
          </a:p>
        </p:txBody>
      </p:sp>
    </p:spTree>
    <p:extLst>
      <p:ext uri="{BB962C8B-B14F-4D97-AF65-F5344CB8AC3E}">
        <p14:creationId xmlns:p14="http://schemas.microsoft.com/office/powerpoint/2010/main" val="286661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25</a:t>
            </a:fld>
            <a:endParaRPr lang="en-US"/>
          </a:p>
        </p:txBody>
      </p:sp>
    </p:spTree>
    <p:extLst>
      <p:ext uri="{BB962C8B-B14F-4D97-AF65-F5344CB8AC3E}">
        <p14:creationId xmlns:p14="http://schemas.microsoft.com/office/powerpoint/2010/main" val="187112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Motor Commands Are Population Codes The complex overlapping organization of the motor map for the arm and hand suggests at least two different ways to generate the motor command for a given movement. The map could function as a look-up table within which a desired movement is generated by selective activation of a few sites whose combined output produces all the required muscle activity and joint motions. Or it could be a distributed functional map in which many sites contribute to each motor command.</a:t>
            </a:r>
          </a:p>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26</a:t>
            </a:fld>
            <a:endParaRPr lang="en-US"/>
          </a:p>
        </p:txBody>
      </p:sp>
    </p:spTree>
    <p:extLst>
      <p:ext uri="{BB962C8B-B14F-4D97-AF65-F5344CB8AC3E}">
        <p14:creationId xmlns:p14="http://schemas.microsoft.com/office/powerpoint/2010/main" val="367836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Whereas many primary motor cortex neurons discharge mainly during execution, premotor and parietal cortices contain more neurons that are strongly activated during the planning stage.</a:t>
            </a:r>
          </a:p>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27</a:t>
            </a:fld>
            <a:endParaRPr lang="en-US"/>
          </a:p>
        </p:txBody>
      </p:sp>
    </p:spTree>
    <p:extLst>
      <p:ext uri="{BB962C8B-B14F-4D97-AF65-F5344CB8AC3E}">
        <p14:creationId xmlns:p14="http://schemas.microsoft.com/office/powerpoint/2010/main" val="91257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ventral stream has its principal nodes in the ventral intraparietal area (VIP) and area F4 of the ventral premotor cortex, whereas the dorsal stream has synaptic relays in the superior parietal lobe (MIP, V6A) and the dorsal premotor cortex (</a:t>
            </a:r>
            <a:r>
              <a:rPr lang="en-US" dirty="0" err="1"/>
              <a:t>gPMd</a:t>
            </a:r>
            <a:r>
              <a:rPr lang="en-US" dirty="0"/>
              <a:t>), which includes area F2. (Parietal areas include AIP, anterior intraparietal area; LIP, lateral intraparietal area; and V6A, the parietal portion of the parieto-occipital area.) </a:t>
            </a:r>
            <a:r>
              <a:rPr lang="en-US" dirty="0" err="1"/>
              <a:t>PEc</a:t>
            </a:r>
            <a:r>
              <a:rPr lang="en-US" dirty="0"/>
              <a:t> and </a:t>
            </a:r>
            <a:r>
              <a:rPr lang="en-US" dirty="0" err="1"/>
              <a:t>PEip</a:t>
            </a:r>
            <a:r>
              <a:rPr lang="en-US" dirty="0"/>
              <a:t> are parietal areas according to the nomenclature of von </a:t>
            </a:r>
            <a:r>
              <a:rPr lang="en-US" dirty="0" err="1"/>
              <a:t>Economo</a:t>
            </a:r>
            <a:r>
              <a:rPr lang="en-US" dirty="0"/>
              <a:t>. Somatosensory areas 1, 2, and 3 and area PE, which provide somatosensory input to M1 (F1), are not shown in the figure. Precentral areas include F5, a subdivision of </a:t>
            </a:r>
            <a:r>
              <a:rPr lang="en-US" dirty="0" err="1"/>
              <a:t>PMv</a:t>
            </a:r>
            <a:r>
              <a:rPr lang="en-US" dirty="0"/>
              <a:t>, the ventral premotor cortex, and the primary motor cortex (M1, F1).</a:t>
            </a:r>
          </a:p>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30</a:t>
            </a:fld>
            <a:endParaRPr lang="en-US"/>
          </a:p>
        </p:txBody>
      </p:sp>
    </p:spTree>
    <p:extLst>
      <p:ext uri="{BB962C8B-B14F-4D97-AF65-F5344CB8AC3E}">
        <p14:creationId xmlns:p14="http://schemas.microsoft.com/office/powerpoint/2010/main" val="3827641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32</a:t>
            </a:fld>
            <a:endParaRPr lang="en-US"/>
          </a:p>
        </p:txBody>
      </p:sp>
    </p:spTree>
    <p:extLst>
      <p:ext uri="{BB962C8B-B14F-4D97-AF65-F5344CB8AC3E}">
        <p14:creationId xmlns:p14="http://schemas.microsoft.com/office/powerpoint/2010/main" val="462177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FFEC8-9EE0-D3FB-75FE-208683281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65F5E-F949-B351-76D9-8850656B9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5A2B4-2062-0A65-E2F1-E1C6CB4EFB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D7580A-BC55-971A-79D3-15774A83A4D1}"/>
              </a:ext>
            </a:extLst>
          </p:cNvPr>
          <p:cNvSpPr>
            <a:spLocks noGrp="1"/>
          </p:cNvSpPr>
          <p:nvPr>
            <p:ph type="sldNum" sz="quarter" idx="5"/>
          </p:nvPr>
        </p:nvSpPr>
        <p:spPr/>
        <p:txBody>
          <a:bodyPr/>
          <a:lstStyle/>
          <a:p>
            <a:fld id="{A6013109-9BC4-4718-A434-828FD2594DA1}" type="slidenum">
              <a:rPr lang="en-US" smtClean="0"/>
              <a:t>33</a:t>
            </a:fld>
            <a:endParaRPr lang="en-US"/>
          </a:p>
        </p:txBody>
      </p:sp>
    </p:spTree>
    <p:extLst>
      <p:ext uri="{BB962C8B-B14F-4D97-AF65-F5344CB8AC3E}">
        <p14:creationId xmlns:p14="http://schemas.microsoft.com/office/powerpoint/2010/main" val="395744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13109-9BC4-4718-A434-828FD2594DA1}" type="slidenum">
              <a:rPr lang="en-US" smtClean="0"/>
              <a:t>50</a:t>
            </a:fld>
            <a:endParaRPr lang="en-US"/>
          </a:p>
        </p:txBody>
      </p:sp>
    </p:spTree>
    <p:extLst>
      <p:ext uri="{BB962C8B-B14F-4D97-AF65-F5344CB8AC3E}">
        <p14:creationId xmlns:p14="http://schemas.microsoft.com/office/powerpoint/2010/main" val="357573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3</a:t>
            </a:fld>
            <a:endParaRPr lang="en-US"/>
          </a:p>
        </p:txBody>
      </p:sp>
    </p:spTree>
    <p:extLst>
      <p:ext uri="{BB962C8B-B14F-4D97-AF65-F5344CB8AC3E}">
        <p14:creationId xmlns:p14="http://schemas.microsoft.com/office/powerpoint/2010/main" val="321137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786F-8B9A-BA78-800E-B3CA29189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CD87D-229C-C784-5E9B-E8F65E39D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6223F-D04D-2DF4-F235-ABCC595854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94B045-8AA8-14B3-FB1D-781F96ECD882}"/>
              </a:ext>
            </a:extLst>
          </p:cNvPr>
          <p:cNvSpPr>
            <a:spLocks noGrp="1"/>
          </p:cNvSpPr>
          <p:nvPr>
            <p:ph type="sldNum" sz="quarter" idx="5"/>
          </p:nvPr>
        </p:nvSpPr>
        <p:spPr/>
        <p:txBody>
          <a:bodyPr/>
          <a:lstStyle/>
          <a:p>
            <a:fld id="{A6013109-9BC4-4718-A434-828FD2594DA1}" type="slidenum">
              <a:rPr lang="en-US" smtClean="0"/>
              <a:t>15</a:t>
            </a:fld>
            <a:endParaRPr lang="en-US"/>
          </a:p>
        </p:txBody>
      </p:sp>
    </p:spTree>
    <p:extLst>
      <p:ext uri="{BB962C8B-B14F-4D97-AF65-F5344CB8AC3E}">
        <p14:creationId xmlns:p14="http://schemas.microsoft.com/office/powerpoint/2010/main" val="327191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a:t>
            </a:r>
            <a:r>
              <a:rPr lang="en-US" dirty="0" err="1"/>
              <a:t>Hughlings</a:t>
            </a:r>
            <a:r>
              <a:rPr lang="en-US" dirty="0"/>
              <a:t> Jackson: specific parts of the cortex anterior to the central sulcus has a causal role in movement. He reached this conclusion by studying epileptic patients (</a:t>
            </a:r>
            <a:r>
              <a:rPr lang="en-US" dirty="0" err="1"/>
              <a:t>Jacksonion</a:t>
            </a:r>
            <a:r>
              <a:rPr lang="en-US" dirty="0"/>
              <a:t> March). Jackson was contemporary with </a:t>
            </a:r>
            <a:r>
              <a:rPr lang="en-US" dirty="0" err="1"/>
              <a:t>Broca</a:t>
            </a:r>
            <a:r>
              <a:rPr lang="en-US" dirty="0"/>
              <a:t> &amp; Wernicke.</a:t>
            </a:r>
          </a:p>
        </p:txBody>
      </p:sp>
      <p:sp>
        <p:nvSpPr>
          <p:cNvPr id="4" name="Slide Number Placeholder 3"/>
          <p:cNvSpPr>
            <a:spLocks noGrp="1"/>
          </p:cNvSpPr>
          <p:nvPr>
            <p:ph type="sldNum" sz="quarter" idx="10"/>
          </p:nvPr>
        </p:nvSpPr>
        <p:spPr/>
        <p:txBody>
          <a:bodyPr/>
          <a:lstStyle/>
          <a:p>
            <a:fld id="{A6013109-9BC4-4718-A434-828FD2594DA1}" type="slidenum">
              <a:rPr lang="en-US" smtClean="0"/>
              <a:t>16</a:t>
            </a:fld>
            <a:endParaRPr lang="en-US"/>
          </a:p>
        </p:txBody>
      </p:sp>
    </p:spTree>
    <p:extLst>
      <p:ext uri="{BB962C8B-B14F-4D97-AF65-F5344CB8AC3E}">
        <p14:creationId xmlns:p14="http://schemas.microsoft.com/office/powerpoint/2010/main" val="272665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a:t>
            </a:r>
            <a:r>
              <a:rPr lang="en-US" dirty="0" err="1"/>
              <a:t>Hughlings</a:t>
            </a:r>
            <a:r>
              <a:rPr lang="en-US" dirty="0"/>
              <a:t> Jackson: specific parts of the cortex anterior to the central sulcus has a causal role in movement. He reached this conclusion by studying epileptic patients (</a:t>
            </a:r>
            <a:r>
              <a:rPr lang="en-US" dirty="0" err="1"/>
              <a:t>Jacksonion</a:t>
            </a:r>
            <a:r>
              <a:rPr lang="en-US" dirty="0"/>
              <a:t> March). Jackson was contemporary with </a:t>
            </a:r>
            <a:r>
              <a:rPr lang="en-US" dirty="0" err="1"/>
              <a:t>Broca</a:t>
            </a:r>
            <a:r>
              <a:rPr lang="en-US" dirty="0"/>
              <a:t> &amp; Wernicke.</a:t>
            </a:r>
          </a:p>
        </p:txBody>
      </p:sp>
      <p:sp>
        <p:nvSpPr>
          <p:cNvPr id="4" name="Slide Number Placeholder 3"/>
          <p:cNvSpPr>
            <a:spLocks noGrp="1"/>
          </p:cNvSpPr>
          <p:nvPr>
            <p:ph type="sldNum" sz="quarter" idx="10"/>
          </p:nvPr>
        </p:nvSpPr>
        <p:spPr/>
        <p:txBody>
          <a:bodyPr/>
          <a:lstStyle/>
          <a:p>
            <a:fld id="{A6013109-9BC4-4718-A434-828FD2594DA1}" type="slidenum">
              <a:rPr lang="en-US" smtClean="0"/>
              <a:t>17</a:t>
            </a:fld>
            <a:endParaRPr lang="en-US"/>
          </a:p>
        </p:txBody>
      </p:sp>
    </p:spTree>
    <p:extLst>
      <p:ext uri="{BB962C8B-B14F-4D97-AF65-F5344CB8AC3E}">
        <p14:creationId xmlns:p14="http://schemas.microsoft.com/office/powerpoint/2010/main" val="395604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Woolsey stimulated in a number of animals in the first half of the century. </a:t>
            </a:r>
          </a:p>
          <a:p>
            <a:r>
              <a:rPr lang="en-US" dirty="0"/>
              <a:t>Penfield started doing it in humans.</a:t>
            </a:r>
          </a:p>
          <a:p>
            <a:r>
              <a:rPr lang="en-US" dirty="0"/>
              <a:t>The motor map is not a one-to-one representation. It’s disproportionately represented by the most finely controlled body parts (fingers, face, </a:t>
            </a:r>
            <a:r>
              <a:rPr lang="en-US" dirty="0" err="1"/>
              <a:t>etc</a:t>
            </a:r>
            <a:r>
              <a:rPr lang="en-US" dirty="0"/>
              <a:t>)</a:t>
            </a:r>
          </a:p>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18</a:t>
            </a:fld>
            <a:endParaRPr lang="en-US"/>
          </a:p>
        </p:txBody>
      </p:sp>
    </p:spTree>
    <p:extLst>
      <p:ext uri="{BB962C8B-B14F-4D97-AF65-F5344CB8AC3E}">
        <p14:creationId xmlns:p14="http://schemas.microsoft.com/office/powerpoint/2010/main" val="169368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mapping studies have revealed that the neurons controlling the muscles of the digits, hand, and distal arm tend to be concentrated within a central zone, whereas those controlling more proximal arm muscles are located in a horseshoe-shaped ring around the central core.</a:t>
            </a:r>
          </a:p>
          <a:p>
            <a:endParaRPr lang="en-US" dirty="0"/>
          </a:p>
          <a:p>
            <a:r>
              <a:rPr lang="en-US" dirty="0" err="1"/>
              <a:t>Microstimulation</a:t>
            </a:r>
            <a:r>
              <a:rPr lang="en-US" dirty="0"/>
              <a:t> of several sites in the arm motor map can produce rotations of the same joint. Neurons that control wrist movements are concentrated in the central core whereas those that regulate shoulder movements are distributed around the core, with some overlap between the two populations.</a:t>
            </a:r>
          </a:p>
        </p:txBody>
      </p:sp>
      <p:sp>
        <p:nvSpPr>
          <p:cNvPr id="4" name="Slide Number Placeholder 3"/>
          <p:cNvSpPr>
            <a:spLocks noGrp="1"/>
          </p:cNvSpPr>
          <p:nvPr>
            <p:ph type="sldNum" sz="quarter" idx="10"/>
          </p:nvPr>
        </p:nvSpPr>
        <p:spPr/>
        <p:txBody>
          <a:bodyPr/>
          <a:lstStyle/>
          <a:p>
            <a:fld id="{A6013109-9BC4-4718-A434-828FD2594DA1}" type="slidenum">
              <a:rPr lang="en-US" smtClean="0"/>
              <a:t>19</a:t>
            </a:fld>
            <a:endParaRPr lang="en-US"/>
          </a:p>
        </p:txBody>
      </p:sp>
    </p:spTree>
    <p:extLst>
      <p:ext uri="{BB962C8B-B14F-4D97-AF65-F5344CB8AC3E}">
        <p14:creationId xmlns:p14="http://schemas.microsoft.com/office/powerpoint/2010/main" val="241395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Stages:</a:t>
            </a:r>
          </a:p>
          <a:p>
            <a:pPr marL="228600" indent="-228600">
              <a:buAutoNum type="arabicParenBoth"/>
            </a:pPr>
            <a:r>
              <a:rPr lang="en-US" dirty="0"/>
              <a:t>Perceptual mechanisms generate unified sensory representation of the external world.</a:t>
            </a:r>
          </a:p>
          <a:p>
            <a:pPr marL="228600" indent="-228600">
              <a:buAutoNum type="arabicParenBoth"/>
            </a:pPr>
            <a:r>
              <a:rPr lang="en-US" dirty="0"/>
              <a:t>Cognitive processes use the internal replica of the outside world to decide an action.</a:t>
            </a:r>
          </a:p>
          <a:p>
            <a:pPr marL="228600" indent="-228600">
              <a:buAutoNum type="arabicParenBoth"/>
            </a:pPr>
            <a:r>
              <a:rPr lang="en-US" dirty="0"/>
              <a:t>A selected motor plan is carried out.</a:t>
            </a:r>
          </a:p>
          <a:p>
            <a:pPr marL="228600" indent="-228600">
              <a:buAutoNum type="arabicParenBoth"/>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direct </a:t>
            </a:r>
            <a:r>
              <a:rPr lang="en-US" dirty="0" err="1"/>
              <a:t>neurophysiolgocal</a:t>
            </a:r>
            <a:r>
              <a:rPr lang="en-US" dirty="0"/>
              <a:t> studies of neural mechanisms show that a strict adherence to serial processing is simplistic and incorrect. </a:t>
            </a:r>
          </a:p>
          <a:p>
            <a:pPr marL="0" indent="0">
              <a:buNone/>
            </a:pPr>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20</a:t>
            </a:fld>
            <a:endParaRPr lang="en-US"/>
          </a:p>
        </p:txBody>
      </p:sp>
    </p:spTree>
    <p:extLst>
      <p:ext uri="{BB962C8B-B14F-4D97-AF65-F5344CB8AC3E}">
        <p14:creationId xmlns:p14="http://schemas.microsoft.com/office/powerpoint/2010/main" val="168120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Precentral cortex contains </a:t>
            </a:r>
            <a:r>
              <a:rPr lang="en-US" dirty="0" err="1"/>
              <a:t>Brodmann’s</a:t>
            </a:r>
            <a:r>
              <a:rPr lang="en-US" dirty="0"/>
              <a:t> Area 4 &amp; 6.  4: primary motor cortex. 6: premotor cortex.</a:t>
            </a:r>
          </a:p>
          <a:p>
            <a:r>
              <a:rPr lang="en-US" dirty="0"/>
              <a:t>Both cortices are agranular: it lacks the 6 layers characteristic of most cortex (lacks granule cell layer). </a:t>
            </a:r>
          </a:p>
          <a:p>
            <a:endParaRPr lang="en-US" dirty="0"/>
          </a:p>
          <a:p>
            <a:r>
              <a:rPr lang="en-US" dirty="0"/>
              <a:t>Alfred Campbell proposed that motor cortex controlled the “motor apparatus” in the spinal cord, and that premotor cortex was more important for complex, conditional, and voluntary movements. Turns out he was wrong. Overturned when Woolsey stimulated premotor cortex and got movements on the contralateral side (like stimulating motor cortex). </a:t>
            </a:r>
          </a:p>
          <a:p>
            <a:endParaRPr lang="en-US" dirty="0"/>
          </a:p>
          <a:p>
            <a:r>
              <a:rPr lang="en-US" dirty="0"/>
              <a:t>And now, the modern view is the result of further compartmentalizing the chunks.</a:t>
            </a:r>
          </a:p>
          <a:p>
            <a:endParaRPr lang="en-US" dirty="0"/>
          </a:p>
        </p:txBody>
      </p:sp>
      <p:sp>
        <p:nvSpPr>
          <p:cNvPr id="4" name="Slide Number Placeholder 3"/>
          <p:cNvSpPr>
            <a:spLocks noGrp="1"/>
          </p:cNvSpPr>
          <p:nvPr>
            <p:ph type="sldNum" sz="quarter" idx="10"/>
          </p:nvPr>
        </p:nvSpPr>
        <p:spPr/>
        <p:txBody>
          <a:bodyPr/>
          <a:lstStyle/>
          <a:p>
            <a:fld id="{A6013109-9BC4-4718-A434-828FD2594DA1}" type="slidenum">
              <a:rPr lang="en-US" smtClean="0"/>
              <a:t>21</a:t>
            </a:fld>
            <a:endParaRPr lang="en-US"/>
          </a:p>
        </p:txBody>
      </p:sp>
    </p:spTree>
    <p:extLst>
      <p:ext uri="{BB962C8B-B14F-4D97-AF65-F5344CB8AC3E}">
        <p14:creationId xmlns:p14="http://schemas.microsoft.com/office/powerpoint/2010/main" val="2064534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8BA2-B7C2-4D24-BF26-A8C446494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0070A-8ABC-444A-979F-1747773DA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123EA4-AE8A-4C0E-B0E3-216706FAE32C}"/>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5" name="Footer Placeholder 4">
            <a:extLst>
              <a:ext uri="{FF2B5EF4-FFF2-40B4-BE49-F238E27FC236}">
                <a16:creationId xmlns:a16="http://schemas.microsoft.com/office/drawing/2014/main" id="{1EAD18BE-AE8D-4B97-97BA-38AB791F9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3533E-FAD3-44A3-BE1A-9190574A065C}"/>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219737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4393-B293-4751-9BFE-218AC7D125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915E8-FABD-4AD9-A5EA-1B6101B499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62453-357D-4611-8545-4143642EF3A7}"/>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5" name="Footer Placeholder 4">
            <a:extLst>
              <a:ext uri="{FF2B5EF4-FFF2-40B4-BE49-F238E27FC236}">
                <a16:creationId xmlns:a16="http://schemas.microsoft.com/office/drawing/2014/main" id="{A71E3484-4158-433E-A30C-8E541F883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AEAAB-BC61-45C4-BD8C-A0C05ECD6829}"/>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50063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92E7D4-A44A-4901-A7B6-5A8CD5AD86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4191E2-74A5-4736-B778-9009D25CA1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AD317-EDB3-4A09-82DB-A15DEF591ACA}"/>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5" name="Footer Placeholder 4">
            <a:extLst>
              <a:ext uri="{FF2B5EF4-FFF2-40B4-BE49-F238E27FC236}">
                <a16:creationId xmlns:a16="http://schemas.microsoft.com/office/drawing/2014/main" id="{E81DE88A-4D78-4D52-A3AB-457A214D6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21DCE-8582-4B7D-84C7-B7E151861DE8}"/>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9184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846F-FCA6-4FA5-A501-0B30E05E5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F1AF8-BC7C-4D7A-91AD-90A2DAA312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6AA81-5AEB-4F75-A30F-1B5F611864D7}"/>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5" name="Footer Placeholder 4">
            <a:extLst>
              <a:ext uri="{FF2B5EF4-FFF2-40B4-BE49-F238E27FC236}">
                <a16:creationId xmlns:a16="http://schemas.microsoft.com/office/drawing/2014/main" id="{A1EBF5D4-72AC-4E4E-9EC3-1542CB407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56AA8-08CE-4224-8233-E6DE09B83148}"/>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15375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A626-1C87-4D14-9ADD-5C1CE0D96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915826-E93F-4F56-9206-6E12EDCCA1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9A0C2A-1A5B-4CEC-AC6D-3A9ED0D5F7B5}"/>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5" name="Footer Placeholder 4">
            <a:extLst>
              <a:ext uri="{FF2B5EF4-FFF2-40B4-BE49-F238E27FC236}">
                <a16:creationId xmlns:a16="http://schemas.microsoft.com/office/drawing/2014/main" id="{C40B0320-2240-445D-BF5E-B1865E971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D4636-EAEA-4EB9-9B68-7C7105912BA7}"/>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57051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55BD-7121-4BB7-8850-A077DB956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ED7C3-C54E-4139-B456-18D7C36242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3D0D2-0AEC-45EE-90DF-128347AF11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72597-7C66-44F9-A81B-63E4CFBFF60C}"/>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6" name="Footer Placeholder 5">
            <a:extLst>
              <a:ext uri="{FF2B5EF4-FFF2-40B4-BE49-F238E27FC236}">
                <a16:creationId xmlns:a16="http://schemas.microsoft.com/office/drawing/2014/main" id="{4955BD5B-59E1-41FE-AA70-63962FCB2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5DFC6-3CF7-416F-8A83-8A65D623D7C5}"/>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1884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7595-3576-497D-8DB0-3A8BBDB812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42708-0949-4123-ACE4-1C05D0A2A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5083F8-AA0B-46C3-A23C-A7D13E227A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4E1D05-82FD-450E-B2F9-8AAB1A46EE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7FA5AF-59B3-46CE-BDE4-3AB55BBC50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4CCE2-EF8E-4151-B129-A382C48237D5}"/>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8" name="Footer Placeholder 7">
            <a:extLst>
              <a:ext uri="{FF2B5EF4-FFF2-40B4-BE49-F238E27FC236}">
                <a16:creationId xmlns:a16="http://schemas.microsoft.com/office/drawing/2014/main" id="{74A09DDF-D775-4123-8696-74E01EF5F6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0D2B14-2083-4085-92E9-5B7A02FDAD4A}"/>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21456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BB2B-0DEF-4999-ABFE-C65D665A64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E2D451-5112-4089-AB89-F37725A88CCA}"/>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4" name="Footer Placeholder 3">
            <a:extLst>
              <a:ext uri="{FF2B5EF4-FFF2-40B4-BE49-F238E27FC236}">
                <a16:creationId xmlns:a16="http://schemas.microsoft.com/office/drawing/2014/main" id="{8B3CFC80-F1CC-41CF-8223-94CF8313FE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C4CF0F-56B2-4B77-B7C1-B89F1574375B}"/>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3001407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F1F2C8-ABE9-4E5B-B840-A2418526F6A3}"/>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3" name="Footer Placeholder 2">
            <a:extLst>
              <a:ext uri="{FF2B5EF4-FFF2-40B4-BE49-F238E27FC236}">
                <a16:creationId xmlns:a16="http://schemas.microsoft.com/office/drawing/2014/main" id="{444512CD-87EA-4719-ACFE-3DA8F3C058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31C47-8484-44D7-93D2-807F7CCD4F87}"/>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5782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0154-9B7E-49E5-94F6-F51E93628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E73088-138D-472F-95D4-5AC426E0C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C06A27-0574-430D-8CFB-C542516F3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53890B-AED1-424A-92AB-979F7E473E1C}"/>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6" name="Footer Placeholder 5">
            <a:extLst>
              <a:ext uri="{FF2B5EF4-FFF2-40B4-BE49-F238E27FC236}">
                <a16:creationId xmlns:a16="http://schemas.microsoft.com/office/drawing/2014/main" id="{6CDA5B35-2235-4336-B2FD-25D00B64D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0A785-BE9B-46C8-AF78-DAB9B9935D8C}"/>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45600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766E-EABE-4043-B2F7-B26F3E0DF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0119D0-B4D3-4282-9F91-178CE31233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38B8A0-E5C8-4865-A675-6056BA132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CAF227-B48A-4886-8FCD-90A6BC3CD11F}"/>
              </a:ext>
            </a:extLst>
          </p:cNvPr>
          <p:cNvSpPr>
            <a:spLocks noGrp="1"/>
          </p:cNvSpPr>
          <p:nvPr>
            <p:ph type="dt" sz="half" idx="10"/>
          </p:nvPr>
        </p:nvSpPr>
        <p:spPr/>
        <p:txBody>
          <a:bodyPr/>
          <a:lstStyle/>
          <a:p>
            <a:fld id="{7124F33F-6976-41DC-81F3-C76EBF1A05B9}" type="datetimeFigureOut">
              <a:rPr lang="en-US" smtClean="0"/>
              <a:t>3/15/2026</a:t>
            </a:fld>
            <a:endParaRPr lang="en-US"/>
          </a:p>
        </p:txBody>
      </p:sp>
      <p:sp>
        <p:nvSpPr>
          <p:cNvPr id="6" name="Footer Placeholder 5">
            <a:extLst>
              <a:ext uri="{FF2B5EF4-FFF2-40B4-BE49-F238E27FC236}">
                <a16:creationId xmlns:a16="http://schemas.microsoft.com/office/drawing/2014/main" id="{E4CF57A7-A3E3-4CF2-B2F0-C963E4E55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0458F-1171-4D96-908E-BF6F35F7FB6B}"/>
              </a:ext>
            </a:extLst>
          </p:cNvPr>
          <p:cNvSpPr>
            <a:spLocks noGrp="1"/>
          </p:cNvSpPr>
          <p:nvPr>
            <p:ph type="sldNum" sz="quarter" idx="12"/>
          </p:nvPr>
        </p:nvSpPr>
        <p:spPr/>
        <p:txBody>
          <a:bodyPr/>
          <a:lstStyle/>
          <a:p>
            <a:fld id="{1E162784-631E-4C31-BAF2-B41524CF2CBA}" type="slidenum">
              <a:rPr lang="en-US" smtClean="0"/>
              <a:t>‹#›</a:t>
            </a:fld>
            <a:endParaRPr lang="en-US"/>
          </a:p>
        </p:txBody>
      </p:sp>
    </p:spTree>
    <p:extLst>
      <p:ext uri="{BB962C8B-B14F-4D97-AF65-F5344CB8AC3E}">
        <p14:creationId xmlns:p14="http://schemas.microsoft.com/office/powerpoint/2010/main" val="389508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C94614-3162-4FD0-BE08-E76F54FC5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AA80C-4131-4E5F-B356-9AE28734D2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929B1-39C4-413B-BB2D-2ECC5000E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4F33F-6976-41DC-81F3-C76EBF1A05B9}" type="datetimeFigureOut">
              <a:rPr lang="en-US" smtClean="0"/>
              <a:t>3/15/2026</a:t>
            </a:fld>
            <a:endParaRPr lang="en-US"/>
          </a:p>
        </p:txBody>
      </p:sp>
      <p:sp>
        <p:nvSpPr>
          <p:cNvPr id="5" name="Footer Placeholder 4">
            <a:extLst>
              <a:ext uri="{FF2B5EF4-FFF2-40B4-BE49-F238E27FC236}">
                <a16:creationId xmlns:a16="http://schemas.microsoft.com/office/drawing/2014/main" id="{B8B6E332-6F9C-453F-9146-108D3D51D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9437CA-40B6-42BC-9859-EA1F1B68E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62784-631E-4C31-BAF2-B41524CF2CBA}" type="slidenum">
              <a:rPr lang="en-US" smtClean="0"/>
              <a:t>‹#›</a:t>
            </a:fld>
            <a:endParaRPr lang="en-US"/>
          </a:p>
        </p:txBody>
      </p:sp>
    </p:spTree>
    <p:extLst>
      <p:ext uri="{BB962C8B-B14F-4D97-AF65-F5344CB8AC3E}">
        <p14:creationId xmlns:p14="http://schemas.microsoft.com/office/powerpoint/2010/main" val="2930077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e10FSjHvV74" TargetMode="Externa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youtu.be/q2LVaPhM0ec"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gif"/></Relationships>
</file>

<file path=ppt/slides/_rels/slide5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348CEB-1A72-40B8-804E-9919361AA103}"/>
              </a:ext>
            </a:extLst>
          </p:cNvPr>
          <p:cNvSpPr txBox="1"/>
          <p:nvPr/>
        </p:nvSpPr>
        <p:spPr>
          <a:xfrm>
            <a:off x="4558050" y="1604034"/>
            <a:ext cx="2852063" cy="707886"/>
          </a:xfrm>
          <a:prstGeom prst="rect">
            <a:avLst/>
          </a:prstGeom>
          <a:noFill/>
        </p:spPr>
        <p:txBody>
          <a:bodyPr wrap="none" rtlCol="0">
            <a:spAutoFit/>
          </a:bodyPr>
          <a:lstStyle/>
          <a:p>
            <a:r>
              <a:rPr lang="en-US" sz="4000" dirty="0">
                <a:latin typeface="Century Gothic" panose="020B0502020202020204" pitchFamily="34" charset="0"/>
              </a:rPr>
              <a:t>The Cortex</a:t>
            </a:r>
          </a:p>
        </p:txBody>
      </p:sp>
      <p:sp>
        <p:nvSpPr>
          <p:cNvPr id="7" name="TextBox 6">
            <a:extLst>
              <a:ext uri="{FF2B5EF4-FFF2-40B4-BE49-F238E27FC236}">
                <a16:creationId xmlns:a16="http://schemas.microsoft.com/office/drawing/2014/main" id="{6FFCDC50-4A77-49E0-AB6B-CFC21673CDBA}"/>
              </a:ext>
            </a:extLst>
          </p:cNvPr>
          <p:cNvSpPr txBox="1"/>
          <p:nvPr/>
        </p:nvSpPr>
        <p:spPr>
          <a:xfrm>
            <a:off x="4231038" y="2470439"/>
            <a:ext cx="3506089"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Synapses &amp; Circuits</a:t>
            </a:r>
          </a:p>
          <a:p>
            <a:pPr algn="ctr">
              <a:lnSpc>
                <a:spcPts val="2800"/>
              </a:lnSpc>
            </a:pPr>
            <a:r>
              <a:rPr lang="en-US" sz="2800" dirty="0">
                <a:latin typeface="Century Gothic" panose="020B0502020202020204" pitchFamily="34" charset="0"/>
              </a:rPr>
              <a:t>Lecture Seven</a:t>
            </a:r>
          </a:p>
        </p:txBody>
      </p:sp>
      <p:sp>
        <p:nvSpPr>
          <p:cNvPr id="2" name="TextBox 1">
            <a:extLst>
              <a:ext uri="{FF2B5EF4-FFF2-40B4-BE49-F238E27FC236}">
                <a16:creationId xmlns:a16="http://schemas.microsoft.com/office/drawing/2014/main" id="{DCF27EB2-B94F-9C82-BECD-CB654BB47478}"/>
              </a:ext>
            </a:extLst>
          </p:cNvPr>
          <p:cNvSpPr txBox="1"/>
          <p:nvPr/>
        </p:nvSpPr>
        <p:spPr>
          <a:xfrm>
            <a:off x="4558050" y="4053637"/>
            <a:ext cx="3021981" cy="1200329"/>
          </a:xfrm>
          <a:prstGeom prst="rect">
            <a:avLst/>
          </a:prstGeom>
          <a:noFill/>
        </p:spPr>
        <p:txBody>
          <a:bodyPr wrap="none" rtlCol="0">
            <a:spAutoFit/>
          </a:bodyPr>
          <a:lstStyle/>
          <a:p>
            <a:pPr marL="274320" indent="-742950">
              <a:buAutoNum type="arabicPeriod"/>
            </a:pPr>
            <a:r>
              <a:rPr lang="en-US" sz="2400" dirty="0">
                <a:latin typeface="Century Gothic" panose="020B0502020202020204" pitchFamily="34" charset="0"/>
              </a:rPr>
              <a:t>General Facts</a:t>
            </a:r>
          </a:p>
          <a:p>
            <a:pPr marL="742950" indent="-742950">
              <a:buAutoNum type="arabicPeriod"/>
            </a:pPr>
            <a:r>
              <a:rPr lang="en-US" sz="2400" dirty="0">
                <a:latin typeface="Century Gothic" panose="020B0502020202020204" pitchFamily="34" charset="0"/>
              </a:rPr>
              <a:t>Motor Cortex</a:t>
            </a:r>
          </a:p>
          <a:p>
            <a:pPr marL="742950" indent="-742950">
              <a:buAutoNum type="arabicPeriod"/>
            </a:pPr>
            <a:r>
              <a:rPr lang="en-US" sz="2400" dirty="0">
                <a:latin typeface="Century Gothic" panose="020B0502020202020204" pitchFamily="34" charset="0"/>
              </a:rPr>
              <a:t>Visual Cortex</a:t>
            </a:r>
          </a:p>
        </p:txBody>
      </p:sp>
    </p:spTree>
    <p:extLst>
      <p:ext uri="{BB962C8B-B14F-4D97-AF65-F5344CB8AC3E}">
        <p14:creationId xmlns:p14="http://schemas.microsoft.com/office/powerpoint/2010/main" val="301559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1890E-2566-43F4-83C3-C5E946981298}"/>
              </a:ext>
            </a:extLst>
          </p:cNvPr>
          <p:cNvPicPr>
            <a:picLocks noChangeAspect="1"/>
          </p:cNvPicPr>
          <p:nvPr/>
        </p:nvPicPr>
        <p:blipFill rotWithShape="1">
          <a:blip r:embed="rId2"/>
          <a:srcRect l="28818" r="23320"/>
          <a:stretch/>
        </p:blipFill>
        <p:spPr>
          <a:xfrm>
            <a:off x="4124324" y="998259"/>
            <a:ext cx="4476751" cy="5634417"/>
          </a:xfrm>
          <a:prstGeom prst="rect">
            <a:avLst/>
          </a:prstGeom>
        </p:spPr>
      </p:pic>
      <p:pic>
        <p:nvPicPr>
          <p:cNvPr id="4" name="Picture 3">
            <a:extLst>
              <a:ext uri="{FF2B5EF4-FFF2-40B4-BE49-F238E27FC236}">
                <a16:creationId xmlns:a16="http://schemas.microsoft.com/office/drawing/2014/main" id="{DE371CCA-9B47-48F3-A05A-CF40C24318FD}"/>
              </a:ext>
            </a:extLst>
          </p:cNvPr>
          <p:cNvPicPr>
            <a:picLocks noChangeAspect="1"/>
          </p:cNvPicPr>
          <p:nvPr/>
        </p:nvPicPr>
        <p:blipFill rotWithShape="1">
          <a:blip r:embed="rId2"/>
          <a:srcRect r="71181"/>
          <a:stretch/>
        </p:blipFill>
        <p:spPr>
          <a:xfrm>
            <a:off x="1428750" y="998259"/>
            <a:ext cx="2695575" cy="5634417"/>
          </a:xfrm>
          <a:prstGeom prst="rect">
            <a:avLst/>
          </a:prstGeom>
        </p:spPr>
      </p:pic>
      <p:pic>
        <p:nvPicPr>
          <p:cNvPr id="5" name="Picture 4">
            <a:extLst>
              <a:ext uri="{FF2B5EF4-FFF2-40B4-BE49-F238E27FC236}">
                <a16:creationId xmlns:a16="http://schemas.microsoft.com/office/drawing/2014/main" id="{FF512F7F-DA5E-493E-8F79-DCC24BB301FD}"/>
              </a:ext>
            </a:extLst>
          </p:cNvPr>
          <p:cNvPicPr>
            <a:picLocks noChangeAspect="1"/>
          </p:cNvPicPr>
          <p:nvPr/>
        </p:nvPicPr>
        <p:blipFill rotWithShape="1">
          <a:blip r:embed="rId2"/>
          <a:srcRect l="76680"/>
          <a:stretch/>
        </p:blipFill>
        <p:spPr>
          <a:xfrm>
            <a:off x="8601075" y="998259"/>
            <a:ext cx="2181224" cy="5634417"/>
          </a:xfrm>
          <a:prstGeom prst="rect">
            <a:avLst/>
          </a:prstGeom>
        </p:spPr>
      </p:pic>
      <p:sp>
        <p:nvSpPr>
          <p:cNvPr id="6" name="TextBox 5">
            <a:extLst>
              <a:ext uri="{FF2B5EF4-FFF2-40B4-BE49-F238E27FC236}">
                <a16:creationId xmlns:a16="http://schemas.microsoft.com/office/drawing/2014/main" id="{91FE0845-9708-4240-8118-BC5FDDCD16C4}"/>
              </a:ext>
            </a:extLst>
          </p:cNvPr>
          <p:cNvSpPr txBox="1"/>
          <p:nvPr/>
        </p:nvSpPr>
        <p:spPr>
          <a:xfrm>
            <a:off x="3019962" y="319877"/>
            <a:ext cx="7596951" cy="707886"/>
          </a:xfrm>
          <a:prstGeom prst="rect">
            <a:avLst/>
          </a:prstGeom>
          <a:noFill/>
        </p:spPr>
        <p:txBody>
          <a:bodyPr wrap="none" rtlCol="0">
            <a:spAutoFit/>
          </a:bodyPr>
          <a:lstStyle/>
          <a:p>
            <a:r>
              <a:rPr lang="en-US" sz="4000" dirty="0">
                <a:latin typeface="Century Gothic" panose="020B0502020202020204" pitchFamily="34" charset="0"/>
              </a:rPr>
              <a:t>‘e’ &amp; ‘m-e’ Type Classification</a:t>
            </a:r>
          </a:p>
        </p:txBody>
      </p:sp>
      <p:grpSp>
        <p:nvGrpSpPr>
          <p:cNvPr id="2" name="Group 1">
            <a:extLst>
              <a:ext uri="{FF2B5EF4-FFF2-40B4-BE49-F238E27FC236}">
                <a16:creationId xmlns:a16="http://schemas.microsoft.com/office/drawing/2014/main" id="{FCF5CFB7-2052-4844-9E0F-6F3DCF0763E9}"/>
              </a:ext>
            </a:extLst>
          </p:cNvPr>
          <p:cNvGrpSpPr/>
          <p:nvPr/>
        </p:nvGrpSpPr>
        <p:grpSpPr>
          <a:xfrm>
            <a:off x="5197695" y="1128045"/>
            <a:ext cx="4674607" cy="5183024"/>
            <a:chOff x="5197695" y="1128045"/>
            <a:chExt cx="4674607" cy="5183024"/>
          </a:xfrm>
        </p:grpSpPr>
        <p:pic>
          <p:nvPicPr>
            <p:cNvPr id="7" name="Picture 6">
              <a:extLst>
                <a:ext uri="{FF2B5EF4-FFF2-40B4-BE49-F238E27FC236}">
                  <a16:creationId xmlns:a16="http://schemas.microsoft.com/office/drawing/2014/main" id="{E01CBE35-17D2-469A-B974-6D9D0F3087D5}"/>
                </a:ext>
              </a:extLst>
            </p:cNvPr>
            <p:cNvPicPr>
              <a:picLocks noChangeAspect="1"/>
            </p:cNvPicPr>
            <p:nvPr/>
          </p:nvPicPr>
          <p:blipFill rotWithShape="1">
            <a:blip r:embed="rId3"/>
            <a:srcRect l="67383"/>
            <a:stretch/>
          </p:blipFill>
          <p:spPr>
            <a:xfrm>
              <a:off x="8347587" y="1128045"/>
              <a:ext cx="1524715" cy="5183024"/>
            </a:xfrm>
            <a:prstGeom prst="rect">
              <a:avLst/>
            </a:prstGeom>
          </p:spPr>
        </p:pic>
        <p:pic>
          <p:nvPicPr>
            <p:cNvPr id="8" name="Picture 7">
              <a:extLst>
                <a:ext uri="{FF2B5EF4-FFF2-40B4-BE49-F238E27FC236}">
                  <a16:creationId xmlns:a16="http://schemas.microsoft.com/office/drawing/2014/main" id="{7A9B0225-1BE3-4AB0-8E93-1C3E0669FD1C}"/>
                </a:ext>
              </a:extLst>
            </p:cNvPr>
            <p:cNvPicPr>
              <a:picLocks noChangeAspect="1"/>
            </p:cNvPicPr>
            <p:nvPr/>
          </p:nvPicPr>
          <p:blipFill rotWithShape="1">
            <a:blip r:embed="rId3"/>
            <a:srcRect l="25920" r="32617"/>
            <a:stretch/>
          </p:blipFill>
          <p:spPr>
            <a:xfrm>
              <a:off x="6409346" y="1128045"/>
              <a:ext cx="1938242" cy="5183024"/>
            </a:xfrm>
            <a:prstGeom prst="rect">
              <a:avLst/>
            </a:prstGeom>
          </p:spPr>
        </p:pic>
        <p:grpSp>
          <p:nvGrpSpPr>
            <p:cNvPr id="9" name="Group 8">
              <a:extLst>
                <a:ext uri="{FF2B5EF4-FFF2-40B4-BE49-F238E27FC236}">
                  <a16:creationId xmlns:a16="http://schemas.microsoft.com/office/drawing/2014/main" id="{2070B743-801C-4485-A412-77A82A48DFCA}"/>
                </a:ext>
              </a:extLst>
            </p:cNvPr>
            <p:cNvGrpSpPr/>
            <p:nvPr/>
          </p:nvGrpSpPr>
          <p:grpSpPr>
            <a:xfrm>
              <a:off x="5197695" y="1128045"/>
              <a:ext cx="2174655" cy="5183024"/>
              <a:chOff x="5197695" y="1128045"/>
              <a:chExt cx="2174655" cy="5183024"/>
            </a:xfrm>
          </p:grpSpPr>
          <p:pic>
            <p:nvPicPr>
              <p:cNvPr id="10" name="Picture 9">
                <a:extLst>
                  <a:ext uri="{FF2B5EF4-FFF2-40B4-BE49-F238E27FC236}">
                    <a16:creationId xmlns:a16="http://schemas.microsoft.com/office/drawing/2014/main" id="{6E9A278A-B3F8-468C-8865-6BCD7EE8FA17}"/>
                  </a:ext>
                </a:extLst>
              </p:cNvPr>
              <p:cNvPicPr>
                <a:picLocks noChangeAspect="1"/>
              </p:cNvPicPr>
              <p:nvPr/>
            </p:nvPicPr>
            <p:blipFill rotWithShape="1">
              <a:blip r:embed="rId3"/>
              <a:srcRect r="74080"/>
              <a:stretch/>
            </p:blipFill>
            <p:spPr>
              <a:xfrm>
                <a:off x="5197695" y="1128045"/>
                <a:ext cx="1211651" cy="5183024"/>
              </a:xfrm>
              <a:prstGeom prst="rect">
                <a:avLst/>
              </a:prstGeom>
            </p:spPr>
          </p:pic>
          <p:pic>
            <p:nvPicPr>
              <p:cNvPr id="11" name="Picture 10">
                <a:extLst>
                  <a:ext uri="{FF2B5EF4-FFF2-40B4-BE49-F238E27FC236}">
                    <a16:creationId xmlns:a16="http://schemas.microsoft.com/office/drawing/2014/main" id="{523EA692-6ABD-45B6-871D-4AA6F6A53FA2}"/>
                  </a:ext>
                </a:extLst>
              </p:cNvPr>
              <p:cNvPicPr>
                <a:picLocks noChangeAspect="1"/>
              </p:cNvPicPr>
              <p:nvPr/>
            </p:nvPicPr>
            <p:blipFill rotWithShape="1">
              <a:blip r:embed="rId3"/>
              <a:srcRect r="53479" b="96159"/>
              <a:stretch/>
            </p:blipFill>
            <p:spPr>
              <a:xfrm>
                <a:off x="5197695" y="1128045"/>
                <a:ext cx="2174655" cy="199105"/>
              </a:xfrm>
              <a:prstGeom prst="rect">
                <a:avLst/>
              </a:prstGeom>
            </p:spPr>
          </p:pic>
        </p:grpSp>
      </p:grpSp>
      <p:sp>
        <p:nvSpPr>
          <p:cNvPr id="12" name="TextBox 11">
            <a:extLst>
              <a:ext uri="{FF2B5EF4-FFF2-40B4-BE49-F238E27FC236}">
                <a16:creationId xmlns:a16="http://schemas.microsoft.com/office/drawing/2014/main" id="{8754B5E6-E031-47B5-B63A-A6B3E7D80E6A}"/>
              </a:ext>
            </a:extLst>
          </p:cNvPr>
          <p:cNvSpPr txBox="1"/>
          <p:nvPr/>
        </p:nvSpPr>
        <p:spPr>
          <a:xfrm>
            <a:off x="3019962" y="319877"/>
            <a:ext cx="5727850" cy="707886"/>
          </a:xfrm>
          <a:prstGeom prst="rect">
            <a:avLst/>
          </a:prstGeom>
          <a:noFill/>
        </p:spPr>
        <p:txBody>
          <a:bodyPr wrap="none" rtlCol="0">
            <a:spAutoFit/>
          </a:bodyPr>
          <a:lstStyle/>
          <a:p>
            <a:r>
              <a:rPr lang="en-US" sz="4000" dirty="0">
                <a:latin typeface="Century Gothic" panose="020B0502020202020204" pitchFamily="34" charset="0"/>
              </a:rPr>
              <a:t>‘e’ Type Classification</a:t>
            </a:r>
          </a:p>
        </p:txBody>
      </p:sp>
    </p:spTree>
    <p:extLst>
      <p:ext uri="{BB962C8B-B14F-4D97-AF65-F5344CB8AC3E}">
        <p14:creationId xmlns:p14="http://schemas.microsoft.com/office/powerpoint/2010/main" val="40461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B56718-1C65-490E-A69E-9ADB5FC377DC}"/>
              </a:ext>
            </a:extLst>
          </p:cNvPr>
          <p:cNvSpPr txBox="1"/>
          <p:nvPr/>
        </p:nvSpPr>
        <p:spPr>
          <a:xfrm>
            <a:off x="2503117" y="319877"/>
            <a:ext cx="7377341" cy="707886"/>
          </a:xfrm>
          <a:prstGeom prst="rect">
            <a:avLst/>
          </a:prstGeom>
          <a:noFill/>
        </p:spPr>
        <p:txBody>
          <a:bodyPr wrap="none" rtlCol="0">
            <a:spAutoFit/>
          </a:bodyPr>
          <a:lstStyle/>
          <a:p>
            <a:r>
              <a:rPr lang="en-US" sz="4000" dirty="0">
                <a:latin typeface="Century Gothic" panose="020B0502020202020204" pitchFamily="34" charset="0"/>
              </a:rPr>
              <a:t>Diversity of Inhibitory Neurons</a:t>
            </a:r>
          </a:p>
        </p:txBody>
      </p:sp>
      <p:pic>
        <p:nvPicPr>
          <p:cNvPr id="3" name="Picture 2">
            <a:extLst>
              <a:ext uri="{FF2B5EF4-FFF2-40B4-BE49-F238E27FC236}">
                <a16:creationId xmlns:a16="http://schemas.microsoft.com/office/drawing/2014/main" id="{E965E20F-1761-4ED3-A21C-1E62EBAFA417}"/>
              </a:ext>
            </a:extLst>
          </p:cNvPr>
          <p:cNvPicPr>
            <a:picLocks noChangeAspect="1"/>
          </p:cNvPicPr>
          <p:nvPr/>
        </p:nvPicPr>
        <p:blipFill>
          <a:blip r:embed="rId2"/>
          <a:stretch>
            <a:fillRect/>
          </a:stretch>
        </p:blipFill>
        <p:spPr>
          <a:xfrm>
            <a:off x="658301" y="1257300"/>
            <a:ext cx="11066974" cy="4834896"/>
          </a:xfrm>
          <a:prstGeom prst="rect">
            <a:avLst/>
          </a:prstGeom>
        </p:spPr>
      </p:pic>
    </p:spTree>
    <p:extLst>
      <p:ext uri="{BB962C8B-B14F-4D97-AF65-F5344CB8AC3E}">
        <p14:creationId xmlns:p14="http://schemas.microsoft.com/office/powerpoint/2010/main" val="108401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EBAD90-3822-466F-BA55-BFAFAB37F752}"/>
              </a:ext>
            </a:extLst>
          </p:cNvPr>
          <p:cNvPicPr>
            <a:picLocks noChangeAspect="1"/>
          </p:cNvPicPr>
          <p:nvPr/>
        </p:nvPicPr>
        <p:blipFill rotWithShape="1">
          <a:blip r:embed="rId2"/>
          <a:srcRect t="283"/>
          <a:stretch/>
        </p:blipFill>
        <p:spPr>
          <a:xfrm>
            <a:off x="1237181" y="1678056"/>
            <a:ext cx="4609560" cy="4359435"/>
          </a:xfrm>
          <a:prstGeom prst="rect">
            <a:avLst/>
          </a:prstGeom>
        </p:spPr>
      </p:pic>
      <p:sp>
        <p:nvSpPr>
          <p:cNvPr id="4" name="TextBox 3">
            <a:extLst>
              <a:ext uri="{FF2B5EF4-FFF2-40B4-BE49-F238E27FC236}">
                <a16:creationId xmlns:a16="http://schemas.microsoft.com/office/drawing/2014/main" id="{49A1CCE4-CF70-4F64-99B2-BECDAF37D476}"/>
              </a:ext>
            </a:extLst>
          </p:cNvPr>
          <p:cNvSpPr txBox="1"/>
          <p:nvPr/>
        </p:nvSpPr>
        <p:spPr>
          <a:xfrm>
            <a:off x="1781712" y="310352"/>
            <a:ext cx="8789586" cy="707886"/>
          </a:xfrm>
          <a:prstGeom prst="rect">
            <a:avLst/>
          </a:prstGeom>
          <a:noFill/>
        </p:spPr>
        <p:txBody>
          <a:bodyPr wrap="none" rtlCol="0">
            <a:spAutoFit/>
          </a:bodyPr>
          <a:lstStyle/>
          <a:p>
            <a:r>
              <a:rPr lang="en-US" sz="4000" dirty="0">
                <a:latin typeface="Century Gothic" panose="020B0502020202020204" pitchFamily="34" charset="0"/>
              </a:rPr>
              <a:t>And Then There Are Connections…</a:t>
            </a:r>
          </a:p>
        </p:txBody>
      </p:sp>
      <p:sp>
        <p:nvSpPr>
          <p:cNvPr id="5" name="TextBox 4">
            <a:extLst>
              <a:ext uri="{FF2B5EF4-FFF2-40B4-BE49-F238E27FC236}">
                <a16:creationId xmlns:a16="http://schemas.microsoft.com/office/drawing/2014/main" id="{3F54F210-A84A-4779-8928-5ADB19E04D1C}"/>
              </a:ext>
            </a:extLst>
          </p:cNvPr>
          <p:cNvSpPr txBox="1"/>
          <p:nvPr/>
        </p:nvSpPr>
        <p:spPr>
          <a:xfrm>
            <a:off x="1041659" y="1148092"/>
            <a:ext cx="4762842" cy="400110"/>
          </a:xfrm>
          <a:prstGeom prst="rect">
            <a:avLst/>
          </a:prstGeom>
          <a:noFill/>
        </p:spPr>
        <p:txBody>
          <a:bodyPr wrap="none" rtlCol="0">
            <a:spAutoFit/>
          </a:bodyPr>
          <a:lstStyle/>
          <a:p>
            <a:r>
              <a:rPr lang="en-US" sz="2000" dirty="0">
                <a:latin typeface="Century Gothic" panose="020B0502020202020204" pitchFamily="34" charset="0"/>
              </a:rPr>
              <a:t>Average # Synapses Per Connection</a:t>
            </a:r>
          </a:p>
        </p:txBody>
      </p:sp>
      <p:grpSp>
        <p:nvGrpSpPr>
          <p:cNvPr id="8" name="Group 7">
            <a:extLst>
              <a:ext uri="{FF2B5EF4-FFF2-40B4-BE49-F238E27FC236}">
                <a16:creationId xmlns:a16="http://schemas.microsoft.com/office/drawing/2014/main" id="{F48990A1-F142-4A20-A52A-692F1F0899FD}"/>
              </a:ext>
            </a:extLst>
          </p:cNvPr>
          <p:cNvGrpSpPr/>
          <p:nvPr/>
        </p:nvGrpSpPr>
        <p:grpSpPr>
          <a:xfrm>
            <a:off x="6554266" y="1271203"/>
            <a:ext cx="4713809" cy="4810850"/>
            <a:chOff x="6554266" y="1271203"/>
            <a:chExt cx="4713809" cy="4810850"/>
          </a:xfrm>
        </p:grpSpPr>
        <p:pic>
          <p:nvPicPr>
            <p:cNvPr id="3" name="Picture 2">
              <a:extLst>
                <a:ext uri="{FF2B5EF4-FFF2-40B4-BE49-F238E27FC236}">
                  <a16:creationId xmlns:a16="http://schemas.microsoft.com/office/drawing/2014/main" id="{AD1A967A-3A2E-4187-BF30-06BC879582FA}"/>
                </a:ext>
              </a:extLst>
            </p:cNvPr>
            <p:cNvPicPr>
              <a:picLocks noChangeAspect="1"/>
            </p:cNvPicPr>
            <p:nvPr/>
          </p:nvPicPr>
          <p:blipFill>
            <a:blip r:embed="rId3"/>
            <a:stretch>
              <a:fillRect/>
            </a:stretch>
          </p:blipFill>
          <p:spPr>
            <a:xfrm>
              <a:off x="6658515" y="1678056"/>
              <a:ext cx="4609560" cy="4403997"/>
            </a:xfrm>
            <a:prstGeom prst="rect">
              <a:avLst/>
            </a:prstGeom>
          </p:spPr>
        </p:pic>
        <p:sp>
          <p:nvSpPr>
            <p:cNvPr id="6" name="TextBox 5">
              <a:extLst>
                <a:ext uri="{FF2B5EF4-FFF2-40B4-BE49-F238E27FC236}">
                  <a16:creationId xmlns:a16="http://schemas.microsoft.com/office/drawing/2014/main" id="{7E8ABF62-3663-43E8-BD31-913D82E42268}"/>
                </a:ext>
              </a:extLst>
            </p:cNvPr>
            <p:cNvSpPr txBox="1"/>
            <p:nvPr/>
          </p:nvSpPr>
          <p:spPr>
            <a:xfrm>
              <a:off x="6554266" y="1271203"/>
              <a:ext cx="4581703" cy="553998"/>
            </a:xfrm>
            <a:prstGeom prst="rect">
              <a:avLst/>
            </a:prstGeom>
            <a:noFill/>
          </p:spPr>
          <p:txBody>
            <a:bodyPr wrap="none" rtlCol="0">
              <a:spAutoFit/>
            </a:bodyPr>
            <a:lstStyle/>
            <a:p>
              <a:pPr algn="ctr">
                <a:lnSpc>
                  <a:spcPts val="1800"/>
                </a:lnSpc>
              </a:pPr>
              <a:r>
                <a:rPr lang="en-US" sz="2000" dirty="0">
                  <a:latin typeface="Century Gothic" panose="020B0502020202020204" pitchFamily="34" charset="0"/>
                </a:rPr>
                <a:t>Probability Neurons are Connected</a:t>
              </a:r>
            </a:p>
            <a:p>
              <a:pPr algn="ctr">
                <a:lnSpc>
                  <a:spcPts val="1800"/>
                </a:lnSpc>
              </a:pPr>
              <a:r>
                <a:rPr lang="en-US" sz="2000" dirty="0">
                  <a:latin typeface="Century Gothic" panose="020B0502020202020204" pitchFamily="34" charset="0"/>
                </a:rPr>
                <a:t>(within 100</a:t>
              </a:r>
              <a:r>
                <a:rPr lang="en-US" sz="2000" dirty="0">
                  <a:latin typeface="Symbol" panose="05050102010706020507" pitchFamily="18" charset="2"/>
                </a:rPr>
                <a:t>m</a:t>
              </a:r>
              <a:r>
                <a:rPr lang="en-US" sz="2000" dirty="0">
                  <a:latin typeface="Century Gothic" panose="020B0502020202020204" pitchFamily="34" charset="0"/>
                </a:rPr>
                <a:t>m)</a:t>
              </a:r>
            </a:p>
          </p:txBody>
        </p:sp>
      </p:grpSp>
    </p:spTree>
    <p:extLst>
      <p:ext uri="{BB962C8B-B14F-4D97-AF65-F5344CB8AC3E}">
        <p14:creationId xmlns:p14="http://schemas.microsoft.com/office/powerpoint/2010/main" val="323481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95F258-34E1-4881-9829-5FD25C1DB236}"/>
              </a:ext>
            </a:extLst>
          </p:cNvPr>
          <p:cNvSpPr txBox="1"/>
          <p:nvPr/>
        </p:nvSpPr>
        <p:spPr>
          <a:xfrm>
            <a:off x="1934112" y="357977"/>
            <a:ext cx="8065028" cy="707886"/>
          </a:xfrm>
          <a:prstGeom prst="rect">
            <a:avLst/>
          </a:prstGeom>
          <a:noFill/>
        </p:spPr>
        <p:txBody>
          <a:bodyPr wrap="none" rtlCol="0">
            <a:spAutoFit/>
          </a:bodyPr>
          <a:lstStyle/>
          <a:p>
            <a:r>
              <a:rPr lang="en-US" sz="4000" dirty="0">
                <a:latin typeface="Century Gothic" panose="020B0502020202020204" pitchFamily="34" charset="0"/>
              </a:rPr>
              <a:t>Can We Make Generalizations?</a:t>
            </a:r>
          </a:p>
        </p:txBody>
      </p:sp>
      <p:pic>
        <p:nvPicPr>
          <p:cNvPr id="3" name="Picture 2">
            <a:extLst>
              <a:ext uri="{FF2B5EF4-FFF2-40B4-BE49-F238E27FC236}">
                <a16:creationId xmlns:a16="http://schemas.microsoft.com/office/drawing/2014/main" id="{D34E1C25-AAE5-4AE2-BDDA-A4CDB8E4F286}"/>
              </a:ext>
            </a:extLst>
          </p:cNvPr>
          <p:cNvPicPr>
            <a:picLocks noChangeAspect="1"/>
          </p:cNvPicPr>
          <p:nvPr/>
        </p:nvPicPr>
        <p:blipFill rotWithShape="1">
          <a:blip r:embed="rId2"/>
          <a:srcRect l="72529"/>
          <a:stretch/>
        </p:blipFill>
        <p:spPr>
          <a:xfrm>
            <a:off x="5059109" y="1171277"/>
            <a:ext cx="1732215" cy="5328746"/>
          </a:xfrm>
          <a:prstGeom prst="rect">
            <a:avLst/>
          </a:prstGeom>
        </p:spPr>
      </p:pic>
      <p:pic>
        <p:nvPicPr>
          <p:cNvPr id="4" name="Picture 3">
            <a:extLst>
              <a:ext uri="{FF2B5EF4-FFF2-40B4-BE49-F238E27FC236}">
                <a16:creationId xmlns:a16="http://schemas.microsoft.com/office/drawing/2014/main" id="{273025E9-4F06-46EA-9477-3217E7F8E1D4}"/>
              </a:ext>
            </a:extLst>
          </p:cNvPr>
          <p:cNvPicPr>
            <a:picLocks noChangeAspect="1"/>
          </p:cNvPicPr>
          <p:nvPr/>
        </p:nvPicPr>
        <p:blipFill rotWithShape="1">
          <a:blip r:embed="rId2"/>
          <a:srcRect l="30108" r="27471"/>
          <a:stretch/>
        </p:blipFill>
        <p:spPr>
          <a:xfrm>
            <a:off x="2384277" y="1171277"/>
            <a:ext cx="2674833" cy="5328746"/>
          </a:xfrm>
          <a:prstGeom prst="rect">
            <a:avLst/>
          </a:prstGeom>
        </p:spPr>
      </p:pic>
      <p:pic>
        <p:nvPicPr>
          <p:cNvPr id="5" name="Picture 4">
            <a:extLst>
              <a:ext uri="{FF2B5EF4-FFF2-40B4-BE49-F238E27FC236}">
                <a16:creationId xmlns:a16="http://schemas.microsoft.com/office/drawing/2014/main" id="{75340EB8-6BD0-4F46-9BA6-4E09A5F8B30C}"/>
              </a:ext>
            </a:extLst>
          </p:cNvPr>
          <p:cNvPicPr>
            <a:picLocks noChangeAspect="1"/>
          </p:cNvPicPr>
          <p:nvPr/>
        </p:nvPicPr>
        <p:blipFill rotWithShape="1">
          <a:blip r:embed="rId2"/>
          <a:srcRect r="69891"/>
          <a:stretch/>
        </p:blipFill>
        <p:spPr>
          <a:xfrm>
            <a:off x="485775" y="1171277"/>
            <a:ext cx="1898502" cy="5328746"/>
          </a:xfrm>
          <a:prstGeom prst="rect">
            <a:avLst/>
          </a:prstGeom>
        </p:spPr>
      </p:pic>
      <p:pic>
        <p:nvPicPr>
          <p:cNvPr id="6" name="Picture 5">
            <a:extLst>
              <a:ext uri="{FF2B5EF4-FFF2-40B4-BE49-F238E27FC236}">
                <a16:creationId xmlns:a16="http://schemas.microsoft.com/office/drawing/2014/main" id="{18161376-FD88-4F3B-A31D-D6AB3350722A}"/>
              </a:ext>
            </a:extLst>
          </p:cNvPr>
          <p:cNvPicPr>
            <a:picLocks noChangeAspect="1"/>
          </p:cNvPicPr>
          <p:nvPr/>
        </p:nvPicPr>
        <p:blipFill rotWithShape="1">
          <a:blip r:embed="rId2"/>
          <a:srcRect r="69891" b="91510"/>
          <a:stretch/>
        </p:blipFill>
        <p:spPr>
          <a:xfrm>
            <a:off x="485775" y="1171277"/>
            <a:ext cx="1898502" cy="452424"/>
          </a:xfrm>
          <a:prstGeom prst="rect">
            <a:avLst/>
          </a:prstGeom>
        </p:spPr>
      </p:pic>
      <p:pic>
        <p:nvPicPr>
          <p:cNvPr id="7" name="Picture 6">
            <a:extLst>
              <a:ext uri="{FF2B5EF4-FFF2-40B4-BE49-F238E27FC236}">
                <a16:creationId xmlns:a16="http://schemas.microsoft.com/office/drawing/2014/main" id="{2690A622-E5AF-4691-BB49-DB9740F636BE}"/>
              </a:ext>
            </a:extLst>
          </p:cNvPr>
          <p:cNvPicPr>
            <a:picLocks noChangeAspect="1"/>
          </p:cNvPicPr>
          <p:nvPr/>
        </p:nvPicPr>
        <p:blipFill rotWithShape="1">
          <a:blip r:embed="rId2"/>
          <a:srcRect l="30108" r="604" b="93434"/>
          <a:stretch/>
        </p:blipFill>
        <p:spPr>
          <a:xfrm>
            <a:off x="2384277" y="1171277"/>
            <a:ext cx="4368948" cy="349874"/>
          </a:xfrm>
          <a:prstGeom prst="rect">
            <a:avLst/>
          </a:prstGeom>
        </p:spPr>
      </p:pic>
    </p:spTree>
    <p:extLst>
      <p:ext uri="{BB962C8B-B14F-4D97-AF65-F5344CB8AC3E}">
        <p14:creationId xmlns:p14="http://schemas.microsoft.com/office/powerpoint/2010/main" val="174721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95F258-34E1-4881-9829-5FD25C1DB236}"/>
              </a:ext>
            </a:extLst>
          </p:cNvPr>
          <p:cNvSpPr txBox="1"/>
          <p:nvPr/>
        </p:nvSpPr>
        <p:spPr>
          <a:xfrm>
            <a:off x="1934112" y="357977"/>
            <a:ext cx="8065028" cy="707886"/>
          </a:xfrm>
          <a:prstGeom prst="rect">
            <a:avLst/>
          </a:prstGeom>
          <a:noFill/>
        </p:spPr>
        <p:txBody>
          <a:bodyPr wrap="none" rtlCol="0">
            <a:spAutoFit/>
          </a:bodyPr>
          <a:lstStyle/>
          <a:p>
            <a:r>
              <a:rPr lang="en-US" sz="4000" dirty="0">
                <a:latin typeface="Century Gothic" panose="020B0502020202020204" pitchFamily="34" charset="0"/>
              </a:rPr>
              <a:t>Can We Make Generalizations?</a:t>
            </a:r>
          </a:p>
        </p:txBody>
      </p:sp>
      <p:pic>
        <p:nvPicPr>
          <p:cNvPr id="4" name="Picture 3">
            <a:extLst>
              <a:ext uri="{FF2B5EF4-FFF2-40B4-BE49-F238E27FC236}">
                <a16:creationId xmlns:a16="http://schemas.microsoft.com/office/drawing/2014/main" id="{273025E9-4F06-46EA-9477-3217E7F8E1D4}"/>
              </a:ext>
            </a:extLst>
          </p:cNvPr>
          <p:cNvPicPr>
            <a:picLocks noChangeAspect="1"/>
          </p:cNvPicPr>
          <p:nvPr/>
        </p:nvPicPr>
        <p:blipFill rotWithShape="1">
          <a:blip r:embed="rId2"/>
          <a:srcRect l="30108" t="8490" r="27471"/>
          <a:stretch/>
        </p:blipFill>
        <p:spPr>
          <a:xfrm>
            <a:off x="2384277" y="1623701"/>
            <a:ext cx="2674833" cy="4876322"/>
          </a:xfrm>
          <a:prstGeom prst="rect">
            <a:avLst/>
          </a:prstGeom>
        </p:spPr>
      </p:pic>
      <p:pic>
        <p:nvPicPr>
          <p:cNvPr id="6" name="Picture 5">
            <a:extLst>
              <a:ext uri="{FF2B5EF4-FFF2-40B4-BE49-F238E27FC236}">
                <a16:creationId xmlns:a16="http://schemas.microsoft.com/office/drawing/2014/main" id="{18161376-FD88-4F3B-A31D-D6AB3350722A}"/>
              </a:ext>
            </a:extLst>
          </p:cNvPr>
          <p:cNvPicPr>
            <a:picLocks noChangeAspect="1"/>
          </p:cNvPicPr>
          <p:nvPr/>
        </p:nvPicPr>
        <p:blipFill rotWithShape="1">
          <a:blip r:embed="rId2"/>
          <a:srcRect r="69891" b="91510"/>
          <a:stretch/>
        </p:blipFill>
        <p:spPr>
          <a:xfrm>
            <a:off x="485775" y="1171277"/>
            <a:ext cx="1898502" cy="452424"/>
          </a:xfrm>
          <a:prstGeom prst="rect">
            <a:avLst/>
          </a:prstGeom>
        </p:spPr>
      </p:pic>
      <p:pic>
        <p:nvPicPr>
          <p:cNvPr id="7" name="Picture 6">
            <a:extLst>
              <a:ext uri="{FF2B5EF4-FFF2-40B4-BE49-F238E27FC236}">
                <a16:creationId xmlns:a16="http://schemas.microsoft.com/office/drawing/2014/main" id="{2690A622-E5AF-4691-BB49-DB9740F636BE}"/>
              </a:ext>
            </a:extLst>
          </p:cNvPr>
          <p:cNvPicPr>
            <a:picLocks noChangeAspect="1"/>
          </p:cNvPicPr>
          <p:nvPr/>
        </p:nvPicPr>
        <p:blipFill rotWithShape="1">
          <a:blip r:embed="rId2"/>
          <a:srcRect l="30108" r="604" b="93434"/>
          <a:stretch/>
        </p:blipFill>
        <p:spPr>
          <a:xfrm>
            <a:off x="2384277" y="1171277"/>
            <a:ext cx="4368948" cy="349874"/>
          </a:xfrm>
          <a:prstGeom prst="rect">
            <a:avLst/>
          </a:prstGeom>
        </p:spPr>
      </p:pic>
      <p:sp>
        <p:nvSpPr>
          <p:cNvPr id="10" name="TextBox 9">
            <a:extLst>
              <a:ext uri="{FF2B5EF4-FFF2-40B4-BE49-F238E27FC236}">
                <a16:creationId xmlns:a16="http://schemas.microsoft.com/office/drawing/2014/main" id="{8B51C937-0DDE-4044-BF0F-E69A6C8A3B9B}"/>
              </a:ext>
            </a:extLst>
          </p:cNvPr>
          <p:cNvSpPr txBox="1"/>
          <p:nvPr/>
        </p:nvSpPr>
        <p:spPr>
          <a:xfrm>
            <a:off x="5324815" y="1024546"/>
            <a:ext cx="2831224" cy="400110"/>
          </a:xfrm>
          <a:prstGeom prst="rect">
            <a:avLst/>
          </a:prstGeom>
          <a:noFill/>
        </p:spPr>
        <p:txBody>
          <a:bodyPr wrap="none" rtlCol="0">
            <a:spAutoFit/>
          </a:bodyPr>
          <a:lstStyle/>
          <a:p>
            <a:r>
              <a:rPr lang="en-US" sz="2000" b="1" u="sng" dirty="0">
                <a:latin typeface="Century Gothic" panose="020B0502020202020204" pitchFamily="34" charset="0"/>
              </a:rPr>
              <a:t>General Composition</a:t>
            </a:r>
          </a:p>
        </p:txBody>
      </p:sp>
      <p:grpSp>
        <p:nvGrpSpPr>
          <p:cNvPr id="35" name="Group 34">
            <a:extLst>
              <a:ext uri="{FF2B5EF4-FFF2-40B4-BE49-F238E27FC236}">
                <a16:creationId xmlns:a16="http://schemas.microsoft.com/office/drawing/2014/main" id="{E9103B7E-43F6-4972-B555-D538222DAF78}"/>
              </a:ext>
            </a:extLst>
          </p:cNvPr>
          <p:cNvGrpSpPr/>
          <p:nvPr/>
        </p:nvGrpSpPr>
        <p:grpSpPr>
          <a:xfrm>
            <a:off x="3755206" y="1298718"/>
            <a:ext cx="9533295" cy="338554"/>
            <a:chOff x="5858725" y="1878934"/>
            <a:chExt cx="9533295" cy="338554"/>
          </a:xfrm>
        </p:grpSpPr>
        <p:sp>
          <p:nvSpPr>
            <p:cNvPr id="11" name="TextBox 10">
              <a:extLst>
                <a:ext uri="{FF2B5EF4-FFF2-40B4-BE49-F238E27FC236}">
                  <a16:creationId xmlns:a16="http://schemas.microsoft.com/office/drawing/2014/main" id="{A5867041-CDBE-4BCF-851A-0091BD3ADBA0}"/>
                </a:ext>
              </a:extLst>
            </p:cNvPr>
            <p:cNvSpPr txBox="1"/>
            <p:nvPr/>
          </p:nvSpPr>
          <p:spPr>
            <a:xfrm>
              <a:off x="5973955" y="1878934"/>
              <a:ext cx="9418065" cy="338554"/>
            </a:xfrm>
            <a:prstGeom prst="rect">
              <a:avLst/>
            </a:prstGeom>
            <a:noFill/>
          </p:spPr>
          <p:txBody>
            <a:bodyPr wrap="square" rtlCol="0">
              <a:spAutoFit/>
            </a:bodyPr>
            <a:lstStyle/>
            <a:p>
              <a:r>
                <a:rPr lang="en-US" sz="1600" dirty="0">
                  <a:latin typeface="Century Gothic" panose="020B0502020202020204" pitchFamily="34" charset="0"/>
                </a:rPr>
                <a:t>~86% of all synapses in a column are excitatory. ~14% are inhibitory.</a:t>
              </a:r>
            </a:p>
          </p:txBody>
        </p:sp>
        <p:sp>
          <p:nvSpPr>
            <p:cNvPr id="12" name="Oval 11">
              <a:extLst>
                <a:ext uri="{FF2B5EF4-FFF2-40B4-BE49-F238E27FC236}">
                  <a16:creationId xmlns:a16="http://schemas.microsoft.com/office/drawing/2014/main" id="{8BAD72B1-6781-4904-A157-6A4E3E06A05B}"/>
                </a:ext>
              </a:extLst>
            </p:cNvPr>
            <p:cNvSpPr/>
            <p:nvPr/>
          </p:nvSpPr>
          <p:spPr>
            <a:xfrm>
              <a:off x="5858725" y="1985290"/>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735B014A-FADC-4C25-B778-617DD3A77D04}"/>
              </a:ext>
            </a:extLst>
          </p:cNvPr>
          <p:cNvGrpSpPr/>
          <p:nvPr/>
        </p:nvGrpSpPr>
        <p:grpSpPr>
          <a:xfrm>
            <a:off x="3755206" y="1608049"/>
            <a:ext cx="7409600" cy="584775"/>
            <a:chOff x="5858725" y="2188265"/>
            <a:chExt cx="7409600" cy="584775"/>
          </a:xfrm>
        </p:grpSpPr>
        <p:sp>
          <p:nvSpPr>
            <p:cNvPr id="13" name="TextBox 12">
              <a:extLst>
                <a:ext uri="{FF2B5EF4-FFF2-40B4-BE49-F238E27FC236}">
                  <a16:creationId xmlns:a16="http://schemas.microsoft.com/office/drawing/2014/main" id="{BCE8E660-D4C2-4265-B7B9-298BEACF63BB}"/>
                </a:ext>
              </a:extLst>
            </p:cNvPr>
            <p:cNvSpPr txBox="1"/>
            <p:nvPr/>
          </p:nvSpPr>
          <p:spPr>
            <a:xfrm>
              <a:off x="5973955" y="2188265"/>
              <a:ext cx="7294370" cy="584775"/>
            </a:xfrm>
            <a:prstGeom prst="rect">
              <a:avLst/>
            </a:prstGeom>
            <a:noFill/>
          </p:spPr>
          <p:txBody>
            <a:bodyPr wrap="square" rtlCol="0">
              <a:spAutoFit/>
            </a:bodyPr>
            <a:lstStyle/>
            <a:p>
              <a:r>
                <a:rPr lang="en-US" sz="1600" dirty="0">
                  <a:latin typeface="Century Gothic" panose="020B0502020202020204" pitchFamily="34" charset="0"/>
                </a:rPr>
                <a:t>~1/3 of all excitatory synapses are formed by axons within that column, ~1/3 from a neighboring column, and ~1/3 from distant columns.</a:t>
              </a:r>
            </a:p>
          </p:txBody>
        </p:sp>
        <p:sp>
          <p:nvSpPr>
            <p:cNvPr id="14" name="Oval 13">
              <a:extLst>
                <a:ext uri="{FF2B5EF4-FFF2-40B4-BE49-F238E27FC236}">
                  <a16:creationId xmlns:a16="http://schemas.microsoft.com/office/drawing/2014/main" id="{E1F3EDED-0FC1-4605-98CD-912E076A6C8F}"/>
                </a:ext>
              </a:extLst>
            </p:cNvPr>
            <p:cNvSpPr/>
            <p:nvPr/>
          </p:nvSpPr>
          <p:spPr>
            <a:xfrm>
              <a:off x="5858725" y="2294622"/>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B3A5E60-1248-4A3D-A0FF-74846EBB4A94}"/>
              </a:ext>
            </a:extLst>
          </p:cNvPr>
          <p:cNvSpPr txBox="1"/>
          <p:nvPr/>
        </p:nvSpPr>
        <p:spPr>
          <a:xfrm>
            <a:off x="5570075" y="2346493"/>
            <a:ext cx="2334293" cy="400110"/>
          </a:xfrm>
          <a:prstGeom prst="rect">
            <a:avLst/>
          </a:prstGeom>
          <a:noFill/>
        </p:spPr>
        <p:txBody>
          <a:bodyPr wrap="none" rtlCol="0">
            <a:spAutoFit/>
          </a:bodyPr>
          <a:lstStyle/>
          <a:p>
            <a:r>
              <a:rPr lang="en-US" sz="2000" b="1" u="sng" dirty="0">
                <a:latin typeface="Century Gothic" panose="020B0502020202020204" pitchFamily="34" charset="0"/>
              </a:rPr>
              <a:t>Principle Neurons</a:t>
            </a:r>
          </a:p>
        </p:txBody>
      </p:sp>
      <p:grpSp>
        <p:nvGrpSpPr>
          <p:cNvPr id="37" name="Group 36">
            <a:extLst>
              <a:ext uri="{FF2B5EF4-FFF2-40B4-BE49-F238E27FC236}">
                <a16:creationId xmlns:a16="http://schemas.microsoft.com/office/drawing/2014/main" id="{9D7B7D0F-C52E-41E7-9146-D91A6AE58805}"/>
              </a:ext>
            </a:extLst>
          </p:cNvPr>
          <p:cNvGrpSpPr/>
          <p:nvPr/>
        </p:nvGrpSpPr>
        <p:grpSpPr>
          <a:xfrm>
            <a:off x="3755206" y="2624632"/>
            <a:ext cx="8065262" cy="338554"/>
            <a:chOff x="5858725" y="3059573"/>
            <a:chExt cx="8065262" cy="338554"/>
          </a:xfrm>
        </p:grpSpPr>
        <p:sp>
          <p:nvSpPr>
            <p:cNvPr id="16" name="TextBox 15">
              <a:extLst>
                <a:ext uri="{FF2B5EF4-FFF2-40B4-BE49-F238E27FC236}">
                  <a16:creationId xmlns:a16="http://schemas.microsoft.com/office/drawing/2014/main" id="{6AD5CA04-C559-4492-82A0-30CF5898F916}"/>
                </a:ext>
              </a:extLst>
            </p:cNvPr>
            <p:cNvSpPr txBox="1"/>
            <p:nvPr/>
          </p:nvSpPr>
          <p:spPr>
            <a:xfrm>
              <a:off x="5973955" y="3059573"/>
              <a:ext cx="7950032" cy="338554"/>
            </a:xfrm>
            <a:prstGeom prst="rect">
              <a:avLst/>
            </a:prstGeom>
            <a:noFill/>
          </p:spPr>
          <p:txBody>
            <a:bodyPr wrap="square" rtlCol="0">
              <a:spAutoFit/>
            </a:bodyPr>
            <a:lstStyle/>
            <a:p>
              <a:r>
                <a:rPr lang="en-US" sz="1600" dirty="0">
                  <a:latin typeface="Century Gothic" panose="020B0502020202020204" pitchFamily="34" charset="0"/>
                </a:rPr>
                <a:t>Generally refers to pyramidal neurons (excitatory).</a:t>
              </a:r>
            </a:p>
          </p:txBody>
        </p:sp>
        <p:sp>
          <p:nvSpPr>
            <p:cNvPr id="17" name="Oval 16">
              <a:extLst>
                <a:ext uri="{FF2B5EF4-FFF2-40B4-BE49-F238E27FC236}">
                  <a16:creationId xmlns:a16="http://schemas.microsoft.com/office/drawing/2014/main" id="{957E7CE3-DFA1-4616-9384-2E51F71E18DD}"/>
                </a:ext>
              </a:extLst>
            </p:cNvPr>
            <p:cNvSpPr/>
            <p:nvPr/>
          </p:nvSpPr>
          <p:spPr>
            <a:xfrm>
              <a:off x="5858725" y="3161173"/>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B92EE87-E50B-4D66-BF0E-A41882F41A55}"/>
              </a:ext>
            </a:extLst>
          </p:cNvPr>
          <p:cNvGrpSpPr/>
          <p:nvPr/>
        </p:nvGrpSpPr>
        <p:grpSpPr>
          <a:xfrm>
            <a:off x="3755206" y="2893256"/>
            <a:ext cx="6370076" cy="341315"/>
            <a:chOff x="5858725" y="3316745"/>
            <a:chExt cx="6370076" cy="341315"/>
          </a:xfrm>
        </p:grpSpPr>
        <p:sp>
          <p:nvSpPr>
            <p:cNvPr id="18" name="TextBox 17">
              <a:extLst>
                <a:ext uri="{FF2B5EF4-FFF2-40B4-BE49-F238E27FC236}">
                  <a16:creationId xmlns:a16="http://schemas.microsoft.com/office/drawing/2014/main" id="{67A383BD-AC45-4BFC-8A1C-0AD65A45380C}"/>
                </a:ext>
              </a:extLst>
            </p:cNvPr>
            <p:cNvSpPr txBox="1"/>
            <p:nvPr/>
          </p:nvSpPr>
          <p:spPr>
            <a:xfrm>
              <a:off x="5973955" y="3316745"/>
              <a:ext cx="6254846" cy="341315"/>
            </a:xfrm>
            <a:prstGeom prst="rect">
              <a:avLst/>
            </a:prstGeom>
            <a:noFill/>
          </p:spPr>
          <p:txBody>
            <a:bodyPr wrap="square" rtlCol="0">
              <a:spAutoFit/>
            </a:bodyPr>
            <a:lstStyle/>
            <a:p>
              <a:r>
                <a:rPr lang="en-US" sz="1600" dirty="0">
                  <a:latin typeface="Century Gothic" panose="020B0502020202020204" pitchFamily="34" charset="0"/>
                </a:rPr>
                <a:t>Found in Layers 2-6.</a:t>
              </a:r>
            </a:p>
          </p:txBody>
        </p:sp>
        <p:sp>
          <p:nvSpPr>
            <p:cNvPr id="19" name="Oval 18">
              <a:extLst>
                <a:ext uri="{FF2B5EF4-FFF2-40B4-BE49-F238E27FC236}">
                  <a16:creationId xmlns:a16="http://schemas.microsoft.com/office/drawing/2014/main" id="{807D90A2-7D6D-4791-AE96-FF479735CDEE}"/>
                </a:ext>
              </a:extLst>
            </p:cNvPr>
            <p:cNvSpPr/>
            <p:nvPr/>
          </p:nvSpPr>
          <p:spPr>
            <a:xfrm>
              <a:off x="5858725" y="3423103"/>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20564253-97DA-49DD-AC63-3DAC72E6C9DB}"/>
              </a:ext>
            </a:extLst>
          </p:cNvPr>
          <p:cNvGrpSpPr/>
          <p:nvPr/>
        </p:nvGrpSpPr>
        <p:grpSpPr>
          <a:xfrm>
            <a:off x="3755206" y="3164641"/>
            <a:ext cx="8183641" cy="584775"/>
            <a:chOff x="5858725" y="3607028"/>
            <a:chExt cx="8183641" cy="584775"/>
          </a:xfrm>
        </p:grpSpPr>
        <p:sp>
          <p:nvSpPr>
            <p:cNvPr id="20" name="TextBox 19">
              <a:extLst>
                <a:ext uri="{FF2B5EF4-FFF2-40B4-BE49-F238E27FC236}">
                  <a16:creationId xmlns:a16="http://schemas.microsoft.com/office/drawing/2014/main" id="{F26EE487-0BC7-464B-B550-0C2986295622}"/>
                </a:ext>
              </a:extLst>
            </p:cNvPr>
            <p:cNvSpPr txBox="1"/>
            <p:nvPr/>
          </p:nvSpPr>
          <p:spPr>
            <a:xfrm>
              <a:off x="5973955" y="3607028"/>
              <a:ext cx="8068411" cy="584775"/>
            </a:xfrm>
            <a:prstGeom prst="rect">
              <a:avLst/>
            </a:prstGeom>
            <a:noFill/>
          </p:spPr>
          <p:txBody>
            <a:bodyPr wrap="square" rtlCol="0">
              <a:spAutoFit/>
            </a:bodyPr>
            <a:lstStyle/>
            <a:p>
              <a:r>
                <a:rPr lang="en-US" sz="1600" dirty="0">
                  <a:latin typeface="Century Gothic" panose="020B0502020202020204" pitchFamily="34" charset="0"/>
                </a:rPr>
                <a:t>In primary sensory areas (e.g. visual cortex), Layer 4 also contains glutamatergic spiny stellate cells.</a:t>
              </a:r>
            </a:p>
          </p:txBody>
        </p:sp>
        <p:sp>
          <p:nvSpPr>
            <p:cNvPr id="21" name="Oval 20">
              <a:extLst>
                <a:ext uri="{FF2B5EF4-FFF2-40B4-BE49-F238E27FC236}">
                  <a16:creationId xmlns:a16="http://schemas.microsoft.com/office/drawing/2014/main" id="{5084DFB6-D186-4AD6-8971-ECF3745D2D40}"/>
                </a:ext>
              </a:extLst>
            </p:cNvPr>
            <p:cNvSpPr/>
            <p:nvPr/>
          </p:nvSpPr>
          <p:spPr>
            <a:xfrm>
              <a:off x="5858725" y="3713386"/>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ADC42678-6B89-433D-A902-9225CFBF6314}"/>
              </a:ext>
            </a:extLst>
          </p:cNvPr>
          <p:cNvGrpSpPr/>
          <p:nvPr/>
        </p:nvGrpSpPr>
        <p:grpSpPr>
          <a:xfrm>
            <a:off x="4012838" y="3679486"/>
            <a:ext cx="6357579" cy="338554"/>
            <a:chOff x="6116357" y="4093252"/>
            <a:chExt cx="6357579" cy="338554"/>
          </a:xfrm>
        </p:grpSpPr>
        <p:sp>
          <p:nvSpPr>
            <p:cNvPr id="22" name="TextBox 21">
              <a:extLst>
                <a:ext uri="{FF2B5EF4-FFF2-40B4-BE49-F238E27FC236}">
                  <a16:creationId xmlns:a16="http://schemas.microsoft.com/office/drawing/2014/main" id="{BE47571C-DA7A-4E9F-825C-BFED121B92F8}"/>
                </a:ext>
              </a:extLst>
            </p:cNvPr>
            <p:cNvSpPr txBox="1"/>
            <p:nvPr/>
          </p:nvSpPr>
          <p:spPr>
            <a:xfrm>
              <a:off x="6219090" y="4093252"/>
              <a:ext cx="6254846" cy="338554"/>
            </a:xfrm>
            <a:prstGeom prst="rect">
              <a:avLst/>
            </a:prstGeom>
            <a:noFill/>
          </p:spPr>
          <p:txBody>
            <a:bodyPr wrap="square" rtlCol="0">
              <a:spAutoFit/>
            </a:bodyPr>
            <a:lstStyle/>
            <a:p>
              <a:r>
                <a:rPr lang="en-US" sz="1600" dirty="0">
                  <a:latin typeface="Century Gothic" panose="020B0502020202020204" pitchFamily="34" charset="0"/>
                </a:rPr>
                <a:t>Spiny stellate cells are targets of thalamocortical inputs.</a:t>
              </a:r>
            </a:p>
          </p:txBody>
        </p:sp>
        <p:sp>
          <p:nvSpPr>
            <p:cNvPr id="23" name="Oval 22">
              <a:extLst>
                <a:ext uri="{FF2B5EF4-FFF2-40B4-BE49-F238E27FC236}">
                  <a16:creationId xmlns:a16="http://schemas.microsoft.com/office/drawing/2014/main" id="{6BBF95BD-7520-43AD-97C7-BAA518770721}"/>
                </a:ext>
              </a:extLst>
            </p:cNvPr>
            <p:cNvSpPr/>
            <p:nvPr/>
          </p:nvSpPr>
          <p:spPr>
            <a:xfrm>
              <a:off x="6116357" y="4206866"/>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6891C757-E36C-43C9-B572-1E8A714DE40A}"/>
              </a:ext>
            </a:extLst>
          </p:cNvPr>
          <p:cNvGrpSpPr/>
          <p:nvPr/>
        </p:nvGrpSpPr>
        <p:grpSpPr>
          <a:xfrm>
            <a:off x="3755206" y="3948110"/>
            <a:ext cx="7717821" cy="584775"/>
            <a:chOff x="5858725" y="4390801"/>
            <a:chExt cx="7717821" cy="584775"/>
          </a:xfrm>
        </p:grpSpPr>
        <p:sp>
          <p:nvSpPr>
            <p:cNvPr id="24" name="TextBox 23">
              <a:extLst>
                <a:ext uri="{FF2B5EF4-FFF2-40B4-BE49-F238E27FC236}">
                  <a16:creationId xmlns:a16="http://schemas.microsoft.com/office/drawing/2014/main" id="{24C24635-B6D7-440E-8ED3-E2BE061EAA88}"/>
                </a:ext>
              </a:extLst>
            </p:cNvPr>
            <p:cNvSpPr txBox="1"/>
            <p:nvPr/>
          </p:nvSpPr>
          <p:spPr>
            <a:xfrm>
              <a:off x="5973955" y="4390801"/>
              <a:ext cx="7602591" cy="584775"/>
            </a:xfrm>
            <a:prstGeom prst="rect">
              <a:avLst/>
            </a:prstGeom>
            <a:noFill/>
          </p:spPr>
          <p:txBody>
            <a:bodyPr wrap="square" rtlCol="0">
              <a:spAutoFit/>
            </a:bodyPr>
            <a:lstStyle/>
            <a:p>
              <a:r>
                <a:rPr lang="en-US" sz="1600" dirty="0">
                  <a:latin typeface="Century Gothic" panose="020B0502020202020204" pitchFamily="34" charset="0"/>
                </a:rPr>
                <a:t>Layer 5 contains two pyramidal subtypes: (1) thin, untufted (project to opposite hemisphere), and (2) thick, tufted (project subcortically).</a:t>
              </a:r>
            </a:p>
          </p:txBody>
        </p:sp>
        <p:sp>
          <p:nvSpPr>
            <p:cNvPr id="25" name="Oval 24">
              <a:extLst>
                <a:ext uri="{FF2B5EF4-FFF2-40B4-BE49-F238E27FC236}">
                  <a16:creationId xmlns:a16="http://schemas.microsoft.com/office/drawing/2014/main" id="{78C158BB-8BC7-4AC6-8DE2-1E6762F83101}"/>
                </a:ext>
              </a:extLst>
            </p:cNvPr>
            <p:cNvSpPr/>
            <p:nvPr/>
          </p:nvSpPr>
          <p:spPr>
            <a:xfrm>
              <a:off x="5858725" y="4497159"/>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141DAC8F-A010-4F0B-B966-AAFB88770535}"/>
              </a:ext>
            </a:extLst>
          </p:cNvPr>
          <p:cNvSpPr txBox="1"/>
          <p:nvPr/>
        </p:nvSpPr>
        <p:spPr>
          <a:xfrm>
            <a:off x="5531602" y="5139724"/>
            <a:ext cx="2417650" cy="400110"/>
          </a:xfrm>
          <a:prstGeom prst="rect">
            <a:avLst/>
          </a:prstGeom>
          <a:noFill/>
        </p:spPr>
        <p:txBody>
          <a:bodyPr wrap="none" rtlCol="0">
            <a:spAutoFit/>
          </a:bodyPr>
          <a:lstStyle/>
          <a:p>
            <a:r>
              <a:rPr lang="en-US" sz="2000" b="1" u="sng" dirty="0">
                <a:latin typeface="Century Gothic" panose="020B0502020202020204" pitchFamily="34" charset="0"/>
              </a:rPr>
              <a:t>Inhibitory Neurons</a:t>
            </a:r>
          </a:p>
        </p:txBody>
      </p:sp>
      <p:grpSp>
        <p:nvGrpSpPr>
          <p:cNvPr id="43" name="Group 42">
            <a:extLst>
              <a:ext uri="{FF2B5EF4-FFF2-40B4-BE49-F238E27FC236}">
                <a16:creationId xmlns:a16="http://schemas.microsoft.com/office/drawing/2014/main" id="{062D379F-0114-4BDA-802C-DF012C6DDA3F}"/>
              </a:ext>
            </a:extLst>
          </p:cNvPr>
          <p:cNvGrpSpPr/>
          <p:nvPr/>
        </p:nvGrpSpPr>
        <p:grpSpPr>
          <a:xfrm>
            <a:off x="3755206" y="5424448"/>
            <a:ext cx="6370076" cy="584775"/>
            <a:chOff x="5858725" y="5688470"/>
            <a:chExt cx="6370076" cy="584775"/>
          </a:xfrm>
        </p:grpSpPr>
        <p:sp>
          <p:nvSpPr>
            <p:cNvPr id="27" name="TextBox 26">
              <a:extLst>
                <a:ext uri="{FF2B5EF4-FFF2-40B4-BE49-F238E27FC236}">
                  <a16:creationId xmlns:a16="http://schemas.microsoft.com/office/drawing/2014/main" id="{3E9EFDEB-A34A-4A8C-980E-4F8F2ED8FF51}"/>
                </a:ext>
              </a:extLst>
            </p:cNvPr>
            <p:cNvSpPr txBox="1"/>
            <p:nvPr/>
          </p:nvSpPr>
          <p:spPr>
            <a:xfrm>
              <a:off x="5973955" y="5688470"/>
              <a:ext cx="6254846" cy="584775"/>
            </a:xfrm>
            <a:prstGeom prst="rect">
              <a:avLst/>
            </a:prstGeom>
            <a:noFill/>
          </p:spPr>
          <p:txBody>
            <a:bodyPr wrap="square" rtlCol="0">
              <a:spAutoFit/>
            </a:bodyPr>
            <a:lstStyle/>
            <a:p>
              <a:r>
                <a:rPr lang="en-US" sz="1600" dirty="0">
                  <a:latin typeface="Century Gothic" panose="020B0502020202020204" pitchFamily="34" charset="0"/>
                </a:rPr>
                <a:t>Generally considered local because they mostly innervate neurons within the dimensions of a neocortical column.</a:t>
              </a:r>
            </a:p>
          </p:txBody>
        </p:sp>
        <p:sp>
          <p:nvSpPr>
            <p:cNvPr id="28" name="Oval 27">
              <a:extLst>
                <a:ext uri="{FF2B5EF4-FFF2-40B4-BE49-F238E27FC236}">
                  <a16:creationId xmlns:a16="http://schemas.microsoft.com/office/drawing/2014/main" id="{F1B3D011-09B8-4F1A-AF27-97B58DD496D9}"/>
                </a:ext>
              </a:extLst>
            </p:cNvPr>
            <p:cNvSpPr/>
            <p:nvPr/>
          </p:nvSpPr>
          <p:spPr>
            <a:xfrm>
              <a:off x="5858725" y="5794828"/>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2F31BD7-1DEF-4153-A8F7-37631F516F39}"/>
              </a:ext>
            </a:extLst>
          </p:cNvPr>
          <p:cNvGrpSpPr/>
          <p:nvPr/>
        </p:nvGrpSpPr>
        <p:grpSpPr>
          <a:xfrm>
            <a:off x="3755206" y="5906571"/>
            <a:ext cx="6370076" cy="338554"/>
            <a:chOff x="5858725" y="6136145"/>
            <a:chExt cx="6370076" cy="338554"/>
          </a:xfrm>
        </p:grpSpPr>
        <p:sp>
          <p:nvSpPr>
            <p:cNvPr id="29" name="TextBox 28">
              <a:extLst>
                <a:ext uri="{FF2B5EF4-FFF2-40B4-BE49-F238E27FC236}">
                  <a16:creationId xmlns:a16="http://schemas.microsoft.com/office/drawing/2014/main" id="{464E5B01-5E68-4BE0-B597-EA3CE540A884}"/>
                </a:ext>
              </a:extLst>
            </p:cNvPr>
            <p:cNvSpPr txBox="1"/>
            <p:nvPr/>
          </p:nvSpPr>
          <p:spPr>
            <a:xfrm>
              <a:off x="5973955" y="6136145"/>
              <a:ext cx="6254846" cy="338554"/>
            </a:xfrm>
            <a:prstGeom prst="rect">
              <a:avLst/>
            </a:prstGeom>
            <a:noFill/>
          </p:spPr>
          <p:txBody>
            <a:bodyPr wrap="square" rtlCol="0">
              <a:spAutoFit/>
            </a:bodyPr>
            <a:lstStyle/>
            <a:p>
              <a:r>
                <a:rPr lang="en-US" sz="1600" dirty="0">
                  <a:latin typeface="Century Gothic" panose="020B0502020202020204" pitchFamily="34" charset="0"/>
                </a:rPr>
                <a:t>Super diverse.</a:t>
              </a:r>
            </a:p>
          </p:txBody>
        </p:sp>
        <p:sp>
          <p:nvSpPr>
            <p:cNvPr id="30" name="Oval 29">
              <a:extLst>
                <a:ext uri="{FF2B5EF4-FFF2-40B4-BE49-F238E27FC236}">
                  <a16:creationId xmlns:a16="http://schemas.microsoft.com/office/drawing/2014/main" id="{12003160-DD43-4195-9B0B-FAD1B653306D}"/>
                </a:ext>
              </a:extLst>
            </p:cNvPr>
            <p:cNvSpPr/>
            <p:nvPr/>
          </p:nvSpPr>
          <p:spPr>
            <a:xfrm>
              <a:off x="5858725" y="6242503"/>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8FC79232-6EF2-4379-A6C7-E8F0C1F6E6C0}"/>
              </a:ext>
            </a:extLst>
          </p:cNvPr>
          <p:cNvGrpSpPr/>
          <p:nvPr/>
        </p:nvGrpSpPr>
        <p:grpSpPr>
          <a:xfrm>
            <a:off x="3755206" y="4462957"/>
            <a:ext cx="8065262" cy="584775"/>
            <a:chOff x="5858725" y="4897898"/>
            <a:chExt cx="8065262" cy="584775"/>
          </a:xfrm>
        </p:grpSpPr>
        <p:sp>
          <p:nvSpPr>
            <p:cNvPr id="31" name="TextBox 30">
              <a:extLst>
                <a:ext uri="{FF2B5EF4-FFF2-40B4-BE49-F238E27FC236}">
                  <a16:creationId xmlns:a16="http://schemas.microsoft.com/office/drawing/2014/main" id="{25743E75-DBF6-4C18-8978-75D2B2EC75BF}"/>
                </a:ext>
              </a:extLst>
            </p:cNvPr>
            <p:cNvSpPr txBox="1"/>
            <p:nvPr/>
          </p:nvSpPr>
          <p:spPr>
            <a:xfrm>
              <a:off x="5973955" y="4897898"/>
              <a:ext cx="7950032" cy="584775"/>
            </a:xfrm>
            <a:prstGeom prst="rect">
              <a:avLst/>
            </a:prstGeom>
            <a:noFill/>
          </p:spPr>
          <p:txBody>
            <a:bodyPr wrap="square" rtlCol="0">
              <a:spAutoFit/>
            </a:bodyPr>
            <a:lstStyle/>
            <a:p>
              <a:r>
                <a:rPr lang="en-US" sz="1600" dirty="0">
                  <a:latin typeface="Century Gothic" panose="020B0502020202020204" pitchFamily="34" charset="0"/>
                </a:rPr>
                <a:t>Generally form 3-12 synapses onto inhibitory neurons, and only onto a small portion of the dendrites. </a:t>
              </a:r>
            </a:p>
          </p:txBody>
        </p:sp>
        <p:sp>
          <p:nvSpPr>
            <p:cNvPr id="32" name="Oval 31">
              <a:extLst>
                <a:ext uri="{FF2B5EF4-FFF2-40B4-BE49-F238E27FC236}">
                  <a16:creationId xmlns:a16="http://schemas.microsoft.com/office/drawing/2014/main" id="{A89C1B5A-A4C3-43A2-A161-0D8D7BF25E8B}"/>
                </a:ext>
              </a:extLst>
            </p:cNvPr>
            <p:cNvSpPr/>
            <p:nvPr/>
          </p:nvSpPr>
          <p:spPr>
            <a:xfrm>
              <a:off x="5858725" y="4999497"/>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2F7655D0-5EBB-4FA8-807E-33063277C83A}"/>
              </a:ext>
            </a:extLst>
          </p:cNvPr>
          <p:cNvGrpSpPr/>
          <p:nvPr/>
        </p:nvGrpSpPr>
        <p:grpSpPr>
          <a:xfrm>
            <a:off x="3755206" y="6142474"/>
            <a:ext cx="6370076" cy="584775"/>
            <a:chOff x="5858725" y="6355220"/>
            <a:chExt cx="6370076" cy="584775"/>
          </a:xfrm>
        </p:grpSpPr>
        <p:sp>
          <p:nvSpPr>
            <p:cNvPr id="33" name="TextBox 32">
              <a:extLst>
                <a:ext uri="{FF2B5EF4-FFF2-40B4-BE49-F238E27FC236}">
                  <a16:creationId xmlns:a16="http://schemas.microsoft.com/office/drawing/2014/main" id="{3750CAF2-8586-4786-8D60-BDC0C76EA0D0}"/>
                </a:ext>
              </a:extLst>
            </p:cNvPr>
            <p:cNvSpPr txBox="1"/>
            <p:nvPr/>
          </p:nvSpPr>
          <p:spPr>
            <a:xfrm>
              <a:off x="5973955" y="6355220"/>
              <a:ext cx="6254846" cy="584775"/>
            </a:xfrm>
            <a:prstGeom prst="rect">
              <a:avLst/>
            </a:prstGeom>
            <a:noFill/>
          </p:spPr>
          <p:txBody>
            <a:bodyPr wrap="square" rtlCol="0">
              <a:spAutoFit/>
            </a:bodyPr>
            <a:lstStyle/>
            <a:p>
              <a:r>
                <a:rPr lang="en-US" sz="1600" dirty="0">
                  <a:latin typeface="Century Gothic" panose="020B0502020202020204" pitchFamily="34" charset="0"/>
                </a:rPr>
                <a:t>Generally form a much larger number of synapses onto their targets (up to 30/connection).</a:t>
              </a:r>
            </a:p>
          </p:txBody>
        </p:sp>
        <p:sp>
          <p:nvSpPr>
            <p:cNvPr id="34" name="Oval 33">
              <a:extLst>
                <a:ext uri="{FF2B5EF4-FFF2-40B4-BE49-F238E27FC236}">
                  <a16:creationId xmlns:a16="http://schemas.microsoft.com/office/drawing/2014/main" id="{FCBC9423-5C11-480B-95BE-383D0113C290}"/>
                </a:ext>
              </a:extLst>
            </p:cNvPr>
            <p:cNvSpPr/>
            <p:nvPr/>
          </p:nvSpPr>
          <p:spPr>
            <a:xfrm>
              <a:off x="5858725" y="6461578"/>
              <a:ext cx="137160" cy="137160"/>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9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1.66667E-6 -1.11111E-6 L -0.16914 0.01273 " pathEditMode="relative" rAng="0" ptsTypes="AA">
                                      <p:cBhvr>
                                        <p:cTn id="9" dur="2000" fill="hold"/>
                                        <p:tgtEl>
                                          <p:spTgt spid="4"/>
                                        </p:tgtEl>
                                        <p:attrNameLst>
                                          <p:attrName>ppt_x</p:attrName>
                                          <p:attrName>ppt_y</p:attrName>
                                        </p:attrNameLst>
                                      </p:cBhvr>
                                      <p:rCtr x="-8464" y="625"/>
                                    </p:animMotion>
                                  </p:childTnLst>
                                </p:cTn>
                              </p:par>
                              <p:par>
                                <p:cTn id="10" presetID="9" presetClass="exit" presetSubtype="0" fill="hold" nodeType="with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dissolv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dissolv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dissolv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dissolv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dissolv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dissolv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dissolv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dissolve">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B3360-EA59-B9AE-58E9-917DA83FD0D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3137A30-1BCC-D55A-CAA2-F514D21AF545}"/>
              </a:ext>
            </a:extLst>
          </p:cNvPr>
          <p:cNvSpPr txBox="1"/>
          <p:nvPr/>
        </p:nvSpPr>
        <p:spPr>
          <a:xfrm>
            <a:off x="4558050" y="1604034"/>
            <a:ext cx="2852063" cy="707886"/>
          </a:xfrm>
          <a:prstGeom prst="rect">
            <a:avLst/>
          </a:prstGeom>
          <a:noFill/>
        </p:spPr>
        <p:txBody>
          <a:bodyPr wrap="none" rtlCol="0">
            <a:spAutoFit/>
          </a:bodyPr>
          <a:lstStyle/>
          <a:p>
            <a:r>
              <a:rPr lang="en-US" sz="4000" dirty="0">
                <a:latin typeface="Century Gothic" panose="020B0502020202020204" pitchFamily="34" charset="0"/>
              </a:rPr>
              <a:t>The Cortex</a:t>
            </a:r>
          </a:p>
        </p:txBody>
      </p:sp>
      <p:sp>
        <p:nvSpPr>
          <p:cNvPr id="7" name="TextBox 6">
            <a:extLst>
              <a:ext uri="{FF2B5EF4-FFF2-40B4-BE49-F238E27FC236}">
                <a16:creationId xmlns:a16="http://schemas.microsoft.com/office/drawing/2014/main" id="{A166B2D5-F05A-E02B-E851-F17306521836}"/>
              </a:ext>
            </a:extLst>
          </p:cNvPr>
          <p:cNvSpPr txBox="1"/>
          <p:nvPr/>
        </p:nvSpPr>
        <p:spPr>
          <a:xfrm>
            <a:off x="4231038" y="2470439"/>
            <a:ext cx="3506089"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Synapses &amp; Circuits</a:t>
            </a:r>
          </a:p>
          <a:p>
            <a:pPr algn="ctr">
              <a:lnSpc>
                <a:spcPts val="2800"/>
              </a:lnSpc>
            </a:pPr>
            <a:r>
              <a:rPr lang="en-US" sz="2800" dirty="0">
                <a:latin typeface="Century Gothic" panose="020B0502020202020204" pitchFamily="34" charset="0"/>
              </a:rPr>
              <a:t>Lecture Seven</a:t>
            </a:r>
          </a:p>
        </p:txBody>
      </p:sp>
      <p:sp>
        <p:nvSpPr>
          <p:cNvPr id="2" name="TextBox 1">
            <a:extLst>
              <a:ext uri="{FF2B5EF4-FFF2-40B4-BE49-F238E27FC236}">
                <a16:creationId xmlns:a16="http://schemas.microsoft.com/office/drawing/2014/main" id="{D2FFDF18-4841-62F0-94C2-D9BBFB27DE2F}"/>
              </a:ext>
            </a:extLst>
          </p:cNvPr>
          <p:cNvSpPr txBox="1"/>
          <p:nvPr/>
        </p:nvSpPr>
        <p:spPr>
          <a:xfrm>
            <a:off x="4558050" y="4053637"/>
            <a:ext cx="3021981" cy="1200329"/>
          </a:xfrm>
          <a:prstGeom prst="rect">
            <a:avLst/>
          </a:prstGeom>
          <a:noFill/>
        </p:spPr>
        <p:txBody>
          <a:bodyPr wrap="none" rtlCol="0">
            <a:spAutoFit/>
          </a:bodyPr>
          <a:lstStyle/>
          <a:p>
            <a:pPr marL="274320" indent="-742950">
              <a:buAutoNum type="arabicPeriod"/>
            </a:pPr>
            <a:r>
              <a:rPr lang="en-US" sz="2400" dirty="0">
                <a:latin typeface="Century Gothic" panose="020B0502020202020204" pitchFamily="34" charset="0"/>
              </a:rPr>
              <a:t>General Facts</a:t>
            </a:r>
          </a:p>
          <a:p>
            <a:pPr marL="742950" indent="-742950">
              <a:buAutoNum type="arabicPeriod"/>
            </a:pPr>
            <a:r>
              <a:rPr lang="en-US" sz="2400" dirty="0">
                <a:latin typeface="Century Gothic" panose="020B0502020202020204" pitchFamily="34" charset="0"/>
              </a:rPr>
              <a:t>Motor Cortex</a:t>
            </a:r>
          </a:p>
          <a:p>
            <a:pPr marL="742950" indent="-742950">
              <a:buAutoNum type="arabicPeriod"/>
            </a:pPr>
            <a:r>
              <a:rPr lang="en-US" sz="2400" dirty="0">
                <a:latin typeface="Century Gothic" panose="020B0502020202020204" pitchFamily="34" charset="0"/>
              </a:rPr>
              <a:t>Visual Cortex</a:t>
            </a:r>
          </a:p>
        </p:txBody>
      </p:sp>
    </p:spTree>
    <p:extLst>
      <p:ext uri="{BB962C8B-B14F-4D97-AF65-F5344CB8AC3E}">
        <p14:creationId xmlns:p14="http://schemas.microsoft.com/office/powerpoint/2010/main" val="187425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C4FF61-4460-43FA-9B85-8836932A882E}"/>
              </a:ext>
            </a:extLst>
          </p:cNvPr>
          <p:cNvPicPr>
            <a:picLocks noChangeAspect="1"/>
          </p:cNvPicPr>
          <p:nvPr/>
        </p:nvPicPr>
        <p:blipFill rotWithShape="1">
          <a:blip r:embed="rId3"/>
          <a:srcRect r="47896"/>
          <a:stretch/>
        </p:blipFill>
        <p:spPr>
          <a:xfrm>
            <a:off x="3781888" y="969315"/>
            <a:ext cx="4523152" cy="3652389"/>
          </a:xfrm>
          <a:prstGeom prst="rect">
            <a:avLst/>
          </a:prstGeom>
        </p:spPr>
      </p:pic>
      <p:sp>
        <p:nvSpPr>
          <p:cNvPr id="7" name="TextBox 6">
            <a:extLst>
              <a:ext uri="{FF2B5EF4-FFF2-40B4-BE49-F238E27FC236}">
                <a16:creationId xmlns:a16="http://schemas.microsoft.com/office/drawing/2014/main" id="{DE0738A7-B62E-4E1A-994D-775F0BA46AB2}"/>
              </a:ext>
            </a:extLst>
          </p:cNvPr>
          <p:cNvSpPr txBox="1"/>
          <p:nvPr/>
        </p:nvSpPr>
        <p:spPr>
          <a:xfrm>
            <a:off x="982623" y="212104"/>
            <a:ext cx="10121682" cy="707886"/>
          </a:xfrm>
          <a:prstGeom prst="rect">
            <a:avLst/>
          </a:prstGeom>
          <a:noFill/>
        </p:spPr>
        <p:txBody>
          <a:bodyPr wrap="none" rtlCol="0">
            <a:spAutoFit/>
          </a:bodyPr>
          <a:lstStyle/>
          <a:p>
            <a:r>
              <a:rPr lang="en-US" sz="4000" dirty="0">
                <a:latin typeface="Century Gothic" panose="020B0502020202020204" pitchFamily="34" charset="0"/>
              </a:rPr>
              <a:t>Cortical Areas Involved in Motor Control</a:t>
            </a:r>
          </a:p>
        </p:txBody>
      </p:sp>
      <p:grpSp>
        <p:nvGrpSpPr>
          <p:cNvPr id="3" name="Group 2">
            <a:extLst>
              <a:ext uri="{FF2B5EF4-FFF2-40B4-BE49-F238E27FC236}">
                <a16:creationId xmlns:a16="http://schemas.microsoft.com/office/drawing/2014/main" id="{DD6C1AA9-3F7A-497C-A90C-79E28B0B88C3}"/>
              </a:ext>
            </a:extLst>
          </p:cNvPr>
          <p:cNvGrpSpPr/>
          <p:nvPr/>
        </p:nvGrpSpPr>
        <p:grpSpPr>
          <a:xfrm>
            <a:off x="1968995" y="4782801"/>
            <a:ext cx="1878528" cy="1914275"/>
            <a:chOff x="1968995" y="4937176"/>
            <a:chExt cx="1878528" cy="1914275"/>
          </a:xfrm>
        </p:grpSpPr>
        <p:sp>
          <p:nvSpPr>
            <p:cNvPr id="4" name="TextBox 3">
              <a:extLst>
                <a:ext uri="{FF2B5EF4-FFF2-40B4-BE49-F238E27FC236}">
                  <a16:creationId xmlns:a16="http://schemas.microsoft.com/office/drawing/2014/main" id="{42F36AE8-D8DD-422D-8AF7-6665A824E3DA}"/>
                </a:ext>
              </a:extLst>
            </p:cNvPr>
            <p:cNvSpPr txBox="1"/>
            <p:nvPr/>
          </p:nvSpPr>
          <p:spPr>
            <a:xfrm>
              <a:off x="1968995" y="6482119"/>
              <a:ext cx="1878528" cy="369332"/>
            </a:xfrm>
            <a:prstGeom prst="rect">
              <a:avLst/>
            </a:prstGeom>
            <a:noFill/>
          </p:spPr>
          <p:txBody>
            <a:bodyPr wrap="none" rtlCol="0">
              <a:spAutoFit/>
            </a:bodyPr>
            <a:lstStyle/>
            <a:p>
              <a:r>
                <a:rPr lang="en-US" dirty="0" err="1"/>
                <a:t>Hughlings</a:t>
              </a:r>
              <a:r>
                <a:rPr lang="en-US" dirty="0"/>
                <a:t> Jackson</a:t>
              </a:r>
            </a:p>
          </p:txBody>
        </p:sp>
        <p:pic>
          <p:nvPicPr>
            <p:cNvPr id="2052" name="Picture 4" descr="Image result">
              <a:extLst>
                <a:ext uri="{FF2B5EF4-FFF2-40B4-BE49-F238E27FC236}">
                  <a16:creationId xmlns:a16="http://schemas.microsoft.com/office/drawing/2014/main" id="{875BF9BF-92AE-45D9-A932-1BA0BDC0F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596" y="4937176"/>
              <a:ext cx="1234986" cy="154494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Lightning Bolt 10">
            <a:extLst>
              <a:ext uri="{FF2B5EF4-FFF2-40B4-BE49-F238E27FC236}">
                <a16:creationId xmlns:a16="http://schemas.microsoft.com/office/drawing/2014/main" id="{2420DCAB-B3D2-4DA3-A8DA-53E086E1D981}"/>
              </a:ext>
            </a:extLst>
          </p:cNvPr>
          <p:cNvSpPr/>
          <p:nvPr/>
        </p:nvSpPr>
        <p:spPr>
          <a:xfrm>
            <a:off x="4979811" y="1071410"/>
            <a:ext cx="666750" cy="819150"/>
          </a:xfrm>
          <a:prstGeom prst="lightningBolt">
            <a:avLst/>
          </a:prstGeom>
          <a:solidFill>
            <a:srgbClr val="FFFF00"/>
          </a:solidFill>
          <a:ln w="28575">
            <a:solidFill>
              <a:schemeClr val="tx1"/>
            </a:solid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1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C4FF61-4460-43FA-9B85-8836932A882E}"/>
              </a:ext>
            </a:extLst>
          </p:cNvPr>
          <p:cNvPicPr>
            <a:picLocks noChangeAspect="1"/>
          </p:cNvPicPr>
          <p:nvPr/>
        </p:nvPicPr>
        <p:blipFill rotWithShape="1">
          <a:blip r:embed="rId4"/>
          <a:srcRect r="47896"/>
          <a:stretch/>
        </p:blipFill>
        <p:spPr>
          <a:xfrm>
            <a:off x="3781888" y="969315"/>
            <a:ext cx="4523152" cy="3652389"/>
          </a:xfrm>
          <a:prstGeom prst="rect">
            <a:avLst/>
          </a:prstGeom>
        </p:spPr>
      </p:pic>
      <p:sp>
        <p:nvSpPr>
          <p:cNvPr id="7" name="TextBox 6">
            <a:extLst>
              <a:ext uri="{FF2B5EF4-FFF2-40B4-BE49-F238E27FC236}">
                <a16:creationId xmlns:a16="http://schemas.microsoft.com/office/drawing/2014/main" id="{DE0738A7-B62E-4E1A-994D-775F0BA46AB2}"/>
              </a:ext>
            </a:extLst>
          </p:cNvPr>
          <p:cNvSpPr txBox="1"/>
          <p:nvPr/>
        </p:nvSpPr>
        <p:spPr>
          <a:xfrm>
            <a:off x="982623" y="212104"/>
            <a:ext cx="10121682" cy="707886"/>
          </a:xfrm>
          <a:prstGeom prst="rect">
            <a:avLst/>
          </a:prstGeom>
          <a:noFill/>
        </p:spPr>
        <p:txBody>
          <a:bodyPr wrap="none" rtlCol="0">
            <a:spAutoFit/>
          </a:bodyPr>
          <a:lstStyle/>
          <a:p>
            <a:r>
              <a:rPr lang="en-US" sz="4000" dirty="0">
                <a:latin typeface="Century Gothic" panose="020B0502020202020204" pitchFamily="34" charset="0"/>
              </a:rPr>
              <a:t>Cortical Areas Involved in Motor Control</a:t>
            </a:r>
          </a:p>
        </p:txBody>
      </p:sp>
      <p:grpSp>
        <p:nvGrpSpPr>
          <p:cNvPr id="3" name="Group 2">
            <a:extLst>
              <a:ext uri="{FF2B5EF4-FFF2-40B4-BE49-F238E27FC236}">
                <a16:creationId xmlns:a16="http://schemas.microsoft.com/office/drawing/2014/main" id="{DD6C1AA9-3F7A-497C-A90C-79E28B0B88C3}"/>
              </a:ext>
            </a:extLst>
          </p:cNvPr>
          <p:cNvGrpSpPr/>
          <p:nvPr/>
        </p:nvGrpSpPr>
        <p:grpSpPr>
          <a:xfrm>
            <a:off x="1968995" y="4782801"/>
            <a:ext cx="1878528" cy="1914275"/>
            <a:chOff x="1968995" y="4937176"/>
            <a:chExt cx="1878528" cy="1914275"/>
          </a:xfrm>
        </p:grpSpPr>
        <p:sp>
          <p:nvSpPr>
            <p:cNvPr id="4" name="TextBox 3">
              <a:extLst>
                <a:ext uri="{FF2B5EF4-FFF2-40B4-BE49-F238E27FC236}">
                  <a16:creationId xmlns:a16="http://schemas.microsoft.com/office/drawing/2014/main" id="{42F36AE8-D8DD-422D-8AF7-6665A824E3DA}"/>
                </a:ext>
              </a:extLst>
            </p:cNvPr>
            <p:cNvSpPr txBox="1"/>
            <p:nvPr/>
          </p:nvSpPr>
          <p:spPr>
            <a:xfrm>
              <a:off x="1968995" y="6482119"/>
              <a:ext cx="1878528" cy="369332"/>
            </a:xfrm>
            <a:prstGeom prst="rect">
              <a:avLst/>
            </a:prstGeom>
            <a:noFill/>
          </p:spPr>
          <p:txBody>
            <a:bodyPr wrap="none" rtlCol="0">
              <a:spAutoFit/>
            </a:bodyPr>
            <a:lstStyle/>
            <a:p>
              <a:r>
                <a:rPr lang="en-US" dirty="0" err="1"/>
                <a:t>Hughlings</a:t>
              </a:r>
              <a:r>
                <a:rPr lang="en-US" dirty="0"/>
                <a:t> Jackson</a:t>
              </a:r>
            </a:p>
          </p:txBody>
        </p:sp>
        <p:pic>
          <p:nvPicPr>
            <p:cNvPr id="2052" name="Picture 4" descr="Image result">
              <a:extLst>
                <a:ext uri="{FF2B5EF4-FFF2-40B4-BE49-F238E27FC236}">
                  <a16:creationId xmlns:a16="http://schemas.microsoft.com/office/drawing/2014/main" id="{875BF9BF-92AE-45D9-A932-1BA0BDC0F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596" y="4937176"/>
              <a:ext cx="1234986" cy="15449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Online Media 1">
            <a:hlinkClick r:id="" action="ppaction://media"/>
            <a:extLst>
              <a:ext uri="{FF2B5EF4-FFF2-40B4-BE49-F238E27FC236}">
                <a16:creationId xmlns:a16="http://schemas.microsoft.com/office/drawing/2014/main" id="{B7731EC1-5D02-422E-B914-5688B47279DC}"/>
              </a:ext>
            </a:extLst>
          </p:cNvPr>
          <p:cNvPicPr>
            <a:picLocks noRot="1" noChangeAspect="1"/>
          </p:cNvPicPr>
          <p:nvPr>
            <a:videoFile r:link="rId1"/>
          </p:nvPr>
        </p:nvPicPr>
        <p:blipFill>
          <a:blip r:embed="rId6"/>
          <a:stretch>
            <a:fillRect/>
          </a:stretch>
        </p:blipFill>
        <p:spPr>
          <a:xfrm>
            <a:off x="4156932" y="4769358"/>
            <a:ext cx="2746565" cy="1544943"/>
          </a:xfrm>
          <a:prstGeom prst="rect">
            <a:avLst/>
          </a:prstGeom>
        </p:spPr>
      </p:pic>
      <p:grpSp>
        <p:nvGrpSpPr>
          <p:cNvPr id="9" name="Group 8">
            <a:extLst>
              <a:ext uri="{FF2B5EF4-FFF2-40B4-BE49-F238E27FC236}">
                <a16:creationId xmlns:a16="http://schemas.microsoft.com/office/drawing/2014/main" id="{E93E43C1-1230-47F6-84C3-649A50987E06}"/>
              </a:ext>
            </a:extLst>
          </p:cNvPr>
          <p:cNvGrpSpPr/>
          <p:nvPr/>
        </p:nvGrpSpPr>
        <p:grpSpPr>
          <a:xfrm>
            <a:off x="7373247" y="4671029"/>
            <a:ext cx="3038475" cy="2031177"/>
            <a:chOff x="7373247" y="4671029"/>
            <a:chExt cx="3038475" cy="2031177"/>
          </a:xfrm>
        </p:grpSpPr>
        <p:pic>
          <p:nvPicPr>
            <p:cNvPr id="2054" name="Picture 6" descr="Image result for gustav fritsch and eduard hitzig">
              <a:extLst>
                <a:ext uri="{FF2B5EF4-FFF2-40B4-BE49-F238E27FC236}">
                  <a16:creationId xmlns:a16="http://schemas.microsoft.com/office/drawing/2014/main" id="{4F4F3840-54C4-43F0-8940-A49427C4D8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655"/>
            <a:stretch/>
          </p:blipFill>
          <p:spPr bwMode="auto">
            <a:xfrm>
              <a:off x="7373247" y="4671029"/>
              <a:ext cx="3038475" cy="17416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ABAF3F-7FA4-43F6-8958-5443F1BA0478}"/>
                </a:ext>
              </a:extLst>
            </p:cNvPr>
            <p:cNvSpPr txBox="1"/>
            <p:nvPr/>
          </p:nvSpPr>
          <p:spPr>
            <a:xfrm>
              <a:off x="8239290" y="6332874"/>
              <a:ext cx="1600118" cy="369332"/>
            </a:xfrm>
            <a:prstGeom prst="rect">
              <a:avLst/>
            </a:prstGeom>
            <a:noFill/>
          </p:spPr>
          <p:txBody>
            <a:bodyPr wrap="none" rtlCol="0">
              <a:spAutoFit/>
            </a:bodyPr>
            <a:lstStyle/>
            <a:p>
              <a:r>
                <a:rPr lang="en-US" dirty="0"/>
                <a:t>Fritsch &amp; </a:t>
              </a:r>
              <a:r>
                <a:rPr lang="en-US" dirty="0" err="1"/>
                <a:t>Hitzig</a:t>
              </a:r>
              <a:endParaRPr lang="en-US" dirty="0"/>
            </a:p>
          </p:txBody>
        </p:sp>
      </p:grpSp>
      <p:sp>
        <p:nvSpPr>
          <p:cNvPr id="11" name="Lightning Bolt 10">
            <a:extLst>
              <a:ext uri="{FF2B5EF4-FFF2-40B4-BE49-F238E27FC236}">
                <a16:creationId xmlns:a16="http://schemas.microsoft.com/office/drawing/2014/main" id="{2420DCAB-B3D2-4DA3-A8DA-53E086E1D981}"/>
              </a:ext>
            </a:extLst>
          </p:cNvPr>
          <p:cNvSpPr/>
          <p:nvPr/>
        </p:nvSpPr>
        <p:spPr>
          <a:xfrm>
            <a:off x="4979811" y="1071410"/>
            <a:ext cx="666750" cy="819150"/>
          </a:xfrm>
          <a:prstGeom prst="lightningBolt">
            <a:avLst/>
          </a:prstGeom>
          <a:solidFill>
            <a:srgbClr val="FFFF00"/>
          </a:solidFill>
          <a:ln w="28575">
            <a:solidFill>
              <a:schemeClr val="tx1"/>
            </a:solid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4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30DF68-4CAB-43B6-87ED-B431F93CF363}"/>
              </a:ext>
            </a:extLst>
          </p:cNvPr>
          <p:cNvSpPr txBox="1"/>
          <p:nvPr/>
        </p:nvSpPr>
        <p:spPr>
          <a:xfrm>
            <a:off x="3114254" y="389512"/>
            <a:ext cx="5963492" cy="707886"/>
          </a:xfrm>
          <a:prstGeom prst="rect">
            <a:avLst/>
          </a:prstGeom>
          <a:noFill/>
        </p:spPr>
        <p:txBody>
          <a:bodyPr wrap="none" rtlCol="0">
            <a:spAutoFit/>
          </a:bodyPr>
          <a:lstStyle/>
          <a:p>
            <a:r>
              <a:rPr lang="en-US" sz="4000" dirty="0">
                <a:latin typeface="Century Gothic" panose="020B0502020202020204" pitchFamily="34" charset="0"/>
              </a:rPr>
              <a:t>Motor Maps: Early Days</a:t>
            </a:r>
          </a:p>
        </p:txBody>
      </p:sp>
      <p:grpSp>
        <p:nvGrpSpPr>
          <p:cNvPr id="4" name="Group 3">
            <a:extLst>
              <a:ext uri="{FF2B5EF4-FFF2-40B4-BE49-F238E27FC236}">
                <a16:creationId xmlns:a16="http://schemas.microsoft.com/office/drawing/2014/main" id="{3D667083-9067-4330-AD2C-44743A481EB2}"/>
              </a:ext>
            </a:extLst>
          </p:cNvPr>
          <p:cNvGrpSpPr/>
          <p:nvPr/>
        </p:nvGrpSpPr>
        <p:grpSpPr>
          <a:xfrm>
            <a:off x="1905783" y="1234943"/>
            <a:ext cx="3110262" cy="5469470"/>
            <a:chOff x="1905783" y="1234943"/>
            <a:chExt cx="3110262" cy="5469470"/>
          </a:xfrm>
        </p:grpSpPr>
        <p:pic>
          <p:nvPicPr>
            <p:cNvPr id="2" name="Picture 1">
              <a:extLst>
                <a:ext uri="{FF2B5EF4-FFF2-40B4-BE49-F238E27FC236}">
                  <a16:creationId xmlns:a16="http://schemas.microsoft.com/office/drawing/2014/main" id="{34CD32D7-9829-476D-BCEB-476AE4F0262B}"/>
                </a:ext>
              </a:extLst>
            </p:cNvPr>
            <p:cNvPicPr>
              <a:picLocks noChangeAspect="1"/>
            </p:cNvPicPr>
            <p:nvPr/>
          </p:nvPicPr>
          <p:blipFill rotWithShape="1">
            <a:blip r:embed="rId3"/>
            <a:srcRect r="50000"/>
            <a:stretch/>
          </p:blipFill>
          <p:spPr>
            <a:xfrm>
              <a:off x="1905783" y="1234943"/>
              <a:ext cx="3110262" cy="3256137"/>
            </a:xfrm>
            <a:prstGeom prst="rect">
              <a:avLst/>
            </a:prstGeom>
          </p:spPr>
        </p:pic>
        <p:pic>
          <p:nvPicPr>
            <p:cNvPr id="3074" name="Picture 2" descr="Image result for clinton woolsey">
              <a:extLst>
                <a:ext uri="{FF2B5EF4-FFF2-40B4-BE49-F238E27FC236}">
                  <a16:creationId xmlns:a16="http://schemas.microsoft.com/office/drawing/2014/main" id="{B4FC3D24-1D4F-44A6-A111-4310283764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184"/>
            <a:stretch/>
          </p:blipFill>
          <p:spPr bwMode="auto">
            <a:xfrm>
              <a:off x="2448673" y="4911033"/>
              <a:ext cx="1896933" cy="1424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16CA61-905C-4E80-AF83-28719C96F91E}"/>
                </a:ext>
              </a:extLst>
            </p:cNvPr>
            <p:cNvSpPr txBox="1"/>
            <p:nvPr/>
          </p:nvSpPr>
          <p:spPr>
            <a:xfrm>
              <a:off x="2544726" y="6335081"/>
              <a:ext cx="1704826" cy="369332"/>
            </a:xfrm>
            <a:prstGeom prst="rect">
              <a:avLst/>
            </a:prstGeom>
            <a:noFill/>
          </p:spPr>
          <p:txBody>
            <a:bodyPr wrap="none" rtlCol="0">
              <a:spAutoFit/>
            </a:bodyPr>
            <a:lstStyle/>
            <a:p>
              <a:r>
                <a:rPr lang="en-US" dirty="0"/>
                <a:t>Clinton Woolsey</a:t>
              </a:r>
            </a:p>
          </p:txBody>
        </p:sp>
      </p:grpSp>
      <p:grpSp>
        <p:nvGrpSpPr>
          <p:cNvPr id="6" name="Group 5">
            <a:extLst>
              <a:ext uri="{FF2B5EF4-FFF2-40B4-BE49-F238E27FC236}">
                <a16:creationId xmlns:a16="http://schemas.microsoft.com/office/drawing/2014/main" id="{EBE1B040-307C-4A6A-8178-94DEAD66B93C}"/>
              </a:ext>
            </a:extLst>
          </p:cNvPr>
          <p:cNvGrpSpPr/>
          <p:nvPr/>
        </p:nvGrpSpPr>
        <p:grpSpPr>
          <a:xfrm>
            <a:off x="7242629" y="1234943"/>
            <a:ext cx="2882342" cy="5469470"/>
            <a:chOff x="7242629" y="1234943"/>
            <a:chExt cx="2882342" cy="5469470"/>
          </a:xfrm>
        </p:grpSpPr>
        <p:pic>
          <p:nvPicPr>
            <p:cNvPr id="3076" name="Picture 4" descr="Image result for wilder penfield">
              <a:extLst>
                <a:ext uri="{FF2B5EF4-FFF2-40B4-BE49-F238E27FC236}">
                  <a16:creationId xmlns:a16="http://schemas.microsoft.com/office/drawing/2014/main" id="{D22B64E9-8FD6-474C-9334-9F37D94A0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499" y="4947251"/>
              <a:ext cx="2467253" cy="1387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232ACD8-A6E1-43D2-B01B-1BF851749C7C}"/>
                </a:ext>
              </a:extLst>
            </p:cNvPr>
            <p:cNvPicPr>
              <a:picLocks noChangeAspect="1"/>
            </p:cNvPicPr>
            <p:nvPr/>
          </p:nvPicPr>
          <p:blipFill rotWithShape="1">
            <a:blip r:embed="rId3"/>
            <a:srcRect l="53664"/>
            <a:stretch/>
          </p:blipFill>
          <p:spPr>
            <a:xfrm>
              <a:off x="7242629" y="1234943"/>
              <a:ext cx="2882342" cy="3256137"/>
            </a:xfrm>
            <a:prstGeom prst="rect">
              <a:avLst/>
            </a:prstGeom>
          </p:spPr>
        </p:pic>
        <p:sp>
          <p:nvSpPr>
            <p:cNvPr id="9" name="TextBox 8">
              <a:extLst>
                <a:ext uri="{FF2B5EF4-FFF2-40B4-BE49-F238E27FC236}">
                  <a16:creationId xmlns:a16="http://schemas.microsoft.com/office/drawing/2014/main" id="{6889F148-BBF1-4678-A5AF-BC389D01C4DC}"/>
                </a:ext>
              </a:extLst>
            </p:cNvPr>
            <p:cNvSpPr txBox="1"/>
            <p:nvPr/>
          </p:nvSpPr>
          <p:spPr>
            <a:xfrm>
              <a:off x="7848415" y="6335081"/>
              <a:ext cx="1629420" cy="369332"/>
            </a:xfrm>
            <a:prstGeom prst="rect">
              <a:avLst/>
            </a:prstGeom>
            <a:noFill/>
          </p:spPr>
          <p:txBody>
            <a:bodyPr wrap="none" rtlCol="0">
              <a:spAutoFit/>
            </a:bodyPr>
            <a:lstStyle/>
            <a:p>
              <a:r>
                <a:rPr lang="en-US" dirty="0"/>
                <a:t>Wilder Penfield</a:t>
              </a:r>
            </a:p>
          </p:txBody>
        </p:sp>
      </p:grpSp>
    </p:spTree>
    <p:extLst>
      <p:ext uri="{BB962C8B-B14F-4D97-AF65-F5344CB8AC3E}">
        <p14:creationId xmlns:p14="http://schemas.microsoft.com/office/powerpoint/2010/main" val="457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75345-4F01-4CF2-899F-9DF38C8749D3}"/>
              </a:ext>
            </a:extLst>
          </p:cNvPr>
          <p:cNvPicPr>
            <a:picLocks noChangeAspect="1"/>
          </p:cNvPicPr>
          <p:nvPr/>
        </p:nvPicPr>
        <p:blipFill>
          <a:blip r:embed="rId3"/>
          <a:stretch>
            <a:fillRect/>
          </a:stretch>
        </p:blipFill>
        <p:spPr>
          <a:xfrm>
            <a:off x="353071" y="1553633"/>
            <a:ext cx="5297098" cy="3850833"/>
          </a:xfrm>
          <a:prstGeom prst="rect">
            <a:avLst/>
          </a:prstGeom>
        </p:spPr>
      </p:pic>
      <p:pic>
        <p:nvPicPr>
          <p:cNvPr id="3" name="Picture 2">
            <a:extLst>
              <a:ext uri="{FF2B5EF4-FFF2-40B4-BE49-F238E27FC236}">
                <a16:creationId xmlns:a16="http://schemas.microsoft.com/office/drawing/2014/main" id="{23C6757F-229D-45FF-AAB9-23FE3266FCD4}"/>
              </a:ext>
            </a:extLst>
          </p:cNvPr>
          <p:cNvPicPr>
            <a:picLocks noChangeAspect="1"/>
          </p:cNvPicPr>
          <p:nvPr/>
        </p:nvPicPr>
        <p:blipFill rotWithShape="1">
          <a:blip r:embed="rId4"/>
          <a:srcRect r="49774" b="49946"/>
          <a:stretch/>
        </p:blipFill>
        <p:spPr>
          <a:xfrm>
            <a:off x="6203588" y="1553633"/>
            <a:ext cx="2830397" cy="1968500"/>
          </a:xfrm>
          <a:prstGeom prst="rect">
            <a:avLst/>
          </a:prstGeom>
        </p:spPr>
      </p:pic>
      <p:sp>
        <p:nvSpPr>
          <p:cNvPr id="6" name="TextBox 5">
            <a:extLst>
              <a:ext uri="{FF2B5EF4-FFF2-40B4-BE49-F238E27FC236}">
                <a16:creationId xmlns:a16="http://schemas.microsoft.com/office/drawing/2014/main" id="{D8B31930-2EC9-45C5-BAB5-4964A08FCCE2}"/>
              </a:ext>
            </a:extLst>
          </p:cNvPr>
          <p:cNvSpPr txBox="1"/>
          <p:nvPr/>
        </p:nvSpPr>
        <p:spPr>
          <a:xfrm>
            <a:off x="2929988" y="445957"/>
            <a:ext cx="6200736" cy="707886"/>
          </a:xfrm>
          <a:prstGeom prst="rect">
            <a:avLst/>
          </a:prstGeom>
          <a:noFill/>
        </p:spPr>
        <p:txBody>
          <a:bodyPr wrap="none" rtlCol="0">
            <a:spAutoFit/>
          </a:bodyPr>
          <a:lstStyle/>
          <a:p>
            <a:r>
              <a:rPr lang="en-US" sz="4000" dirty="0">
                <a:latin typeface="Century Gothic" panose="020B0502020202020204" pitchFamily="34" charset="0"/>
              </a:rPr>
              <a:t>Motor Maps: These Days</a:t>
            </a:r>
          </a:p>
        </p:txBody>
      </p:sp>
      <p:pic>
        <p:nvPicPr>
          <p:cNvPr id="11" name="Picture 10">
            <a:extLst>
              <a:ext uri="{FF2B5EF4-FFF2-40B4-BE49-F238E27FC236}">
                <a16:creationId xmlns:a16="http://schemas.microsoft.com/office/drawing/2014/main" id="{4EB9CF97-8DD6-4D43-AF1C-C8947AD2FD7C}"/>
              </a:ext>
            </a:extLst>
          </p:cNvPr>
          <p:cNvPicPr>
            <a:picLocks noChangeAspect="1"/>
          </p:cNvPicPr>
          <p:nvPr/>
        </p:nvPicPr>
        <p:blipFill rotWithShape="1">
          <a:blip r:embed="rId4"/>
          <a:srcRect l="49774" b="47650"/>
          <a:stretch/>
        </p:blipFill>
        <p:spPr>
          <a:xfrm>
            <a:off x="9008533" y="1553633"/>
            <a:ext cx="2830396" cy="2058809"/>
          </a:xfrm>
          <a:prstGeom prst="rect">
            <a:avLst/>
          </a:prstGeom>
        </p:spPr>
      </p:pic>
      <p:pic>
        <p:nvPicPr>
          <p:cNvPr id="12" name="Picture 11">
            <a:extLst>
              <a:ext uri="{FF2B5EF4-FFF2-40B4-BE49-F238E27FC236}">
                <a16:creationId xmlns:a16="http://schemas.microsoft.com/office/drawing/2014/main" id="{6BFF4326-481D-4217-9A7E-0B8548D81A31}"/>
              </a:ext>
            </a:extLst>
          </p:cNvPr>
          <p:cNvPicPr>
            <a:picLocks noChangeAspect="1"/>
          </p:cNvPicPr>
          <p:nvPr/>
        </p:nvPicPr>
        <p:blipFill rotWithShape="1">
          <a:blip r:embed="rId4"/>
          <a:srcRect t="52350"/>
          <a:stretch/>
        </p:blipFill>
        <p:spPr>
          <a:xfrm>
            <a:off x="6203588" y="3612443"/>
            <a:ext cx="5635341" cy="1873955"/>
          </a:xfrm>
          <a:prstGeom prst="rect">
            <a:avLst/>
          </a:prstGeom>
        </p:spPr>
      </p:pic>
    </p:spTree>
    <p:extLst>
      <p:ext uri="{BB962C8B-B14F-4D97-AF65-F5344CB8AC3E}">
        <p14:creationId xmlns:p14="http://schemas.microsoft.com/office/powerpoint/2010/main" val="22330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r="2056" b="20791"/>
          <a:stretch/>
        </p:blipFill>
        <p:spPr>
          <a:xfrm>
            <a:off x="0" y="-485775"/>
            <a:ext cx="12249149" cy="7439025"/>
          </a:xfrm>
          <a:prstGeom prst="rect">
            <a:avLst/>
          </a:prstGeom>
        </p:spPr>
      </p:pic>
    </p:spTree>
    <p:extLst>
      <p:ext uri="{BB962C8B-B14F-4D97-AF65-F5344CB8AC3E}">
        <p14:creationId xmlns:p14="http://schemas.microsoft.com/office/powerpoint/2010/main" val="18459227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4ED7C-D360-432C-9377-62C5BDCDD5D1}"/>
              </a:ext>
            </a:extLst>
          </p:cNvPr>
          <p:cNvSpPr txBox="1"/>
          <p:nvPr/>
        </p:nvSpPr>
        <p:spPr>
          <a:xfrm>
            <a:off x="108243" y="339974"/>
            <a:ext cx="12083757" cy="707886"/>
          </a:xfrm>
          <a:prstGeom prst="rect">
            <a:avLst/>
          </a:prstGeom>
          <a:noFill/>
        </p:spPr>
        <p:txBody>
          <a:bodyPr wrap="none" rtlCol="0">
            <a:spAutoFit/>
          </a:bodyPr>
          <a:lstStyle/>
          <a:p>
            <a:r>
              <a:rPr lang="en-US" sz="4000" dirty="0">
                <a:latin typeface="Century Gothic" panose="020B0502020202020204" pitchFamily="34" charset="0"/>
              </a:rPr>
              <a:t>Serial Processing of Voluntary Motor Movements</a:t>
            </a:r>
          </a:p>
        </p:txBody>
      </p:sp>
      <p:pic>
        <p:nvPicPr>
          <p:cNvPr id="3" name="Picture 2">
            <a:extLst>
              <a:ext uri="{FF2B5EF4-FFF2-40B4-BE49-F238E27FC236}">
                <a16:creationId xmlns:a16="http://schemas.microsoft.com/office/drawing/2014/main" id="{EA015818-AC3E-440F-8411-50C6A73912BC}"/>
              </a:ext>
            </a:extLst>
          </p:cNvPr>
          <p:cNvPicPr>
            <a:picLocks noChangeAspect="1"/>
          </p:cNvPicPr>
          <p:nvPr/>
        </p:nvPicPr>
        <p:blipFill>
          <a:blip r:embed="rId3"/>
          <a:stretch>
            <a:fillRect/>
          </a:stretch>
        </p:blipFill>
        <p:spPr>
          <a:xfrm>
            <a:off x="2408624" y="1362652"/>
            <a:ext cx="7374751" cy="3715828"/>
          </a:xfrm>
          <a:prstGeom prst="rect">
            <a:avLst/>
          </a:prstGeom>
        </p:spPr>
      </p:pic>
      <p:sp>
        <p:nvSpPr>
          <p:cNvPr id="5" name="TextBox 4">
            <a:extLst>
              <a:ext uri="{FF2B5EF4-FFF2-40B4-BE49-F238E27FC236}">
                <a16:creationId xmlns:a16="http://schemas.microsoft.com/office/drawing/2014/main" id="{6D65B4A2-89E5-4794-9526-95A1E465082B}"/>
              </a:ext>
            </a:extLst>
          </p:cNvPr>
          <p:cNvSpPr txBox="1"/>
          <p:nvPr/>
        </p:nvSpPr>
        <p:spPr>
          <a:xfrm>
            <a:off x="3139311" y="5495348"/>
            <a:ext cx="5493812" cy="656590"/>
          </a:xfrm>
          <a:prstGeom prst="rect">
            <a:avLst/>
          </a:prstGeom>
          <a:noFill/>
        </p:spPr>
        <p:txBody>
          <a:bodyPr wrap="none" rtlCol="0">
            <a:spAutoFit/>
          </a:bodyPr>
          <a:lstStyle/>
          <a:p>
            <a:pPr algn="ctr">
              <a:lnSpc>
                <a:spcPts val="2200"/>
              </a:lnSpc>
            </a:pPr>
            <a:r>
              <a:rPr lang="en-US" sz="2000" i="1" dirty="0">
                <a:latin typeface="Century Gothic" panose="020B0502020202020204" pitchFamily="34" charset="0"/>
              </a:rPr>
              <a:t>Unfortunately, not much evidence for strict</a:t>
            </a:r>
          </a:p>
          <a:p>
            <a:pPr algn="ctr">
              <a:lnSpc>
                <a:spcPts val="2200"/>
              </a:lnSpc>
            </a:pPr>
            <a:r>
              <a:rPr lang="en-US" sz="2000" i="1" dirty="0">
                <a:latin typeface="Century Gothic" panose="020B0502020202020204" pitchFamily="34" charset="0"/>
              </a:rPr>
              <a:t>serial processing of movement.</a:t>
            </a:r>
          </a:p>
        </p:txBody>
      </p:sp>
    </p:spTree>
    <p:extLst>
      <p:ext uri="{BB962C8B-B14F-4D97-AF65-F5344CB8AC3E}">
        <p14:creationId xmlns:p14="http://schemas.microsoft.com/office/powerpoint/2010/main" val="31873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A7E7E-2562-4F12-8864-757D393A3C06}"/>
              </a:ext>
            </a:extLst>
          </p:cNvPr>
          <p:cNvSpPr txBox="1"/>
          <p:nvPr/>
        </p:nvSpPr>
        <p:spPr>
          <a:xfrm>
            <a:off x="1998758" y="304102"/>
            <a:ext cx="8367996" cy="991618"/>
          </a:xfrm>
          <a:prstGeom prst="rect">
            <a:avLst/>
          </a:prstGeom>
          <a:noFill/>
        </p:spPr>
        <p:txBody>
          <a:bodyPr wrap="none" rtlCol="0">
            <a:spAutoFit/>
          </a:bodyPr>
          <a:lstStyle/>
          <a:p>
            <a:pPr algn="ctr">
              <a:lnSpc>
                <a:spcPts val="3500"/>
              </a:lnSpc>
            </a:pPr>
            <a:r>
              <a:rPr lang="en-US" sz="4000" dirty="0">
                <a:latin typeface="Century Gothic" panose="020B0502020202020204" pitchFamily="34" charset="0"/>
              </a:rPr>
              <a:t>Two Major Divisions:</a:t>
            </a:r>
          </a:p>
          <a:p>
            <a:pPr algn="ctr">
              <a:lnSpc>
                <a:spcPts val="3500"/>
              </a:lnSpc>
            </a:pPr>
            <a:r>
              <a:rPr lang="en-US" sz="4000" dirty="0">
                <a:latin typeface="Century Gothic" panose="020B0502020202020204" pitchFamily="34" charset="0"/>
              </a:rPr>
              <a:t>Premotor &amp; Primary Motor Cortex</a:t>
            </a:r>
          </a:p>
        </p:txBody>
      </p:sp>
      <p:grpSp>
        <p:nvGrpSpPr>
          <p:cNvPr id="6" name="Group 5">
            <a:extLst>
              <a:ext uri="{FF2B5EF4-FFF2-40B4-BE49-F238E27FC236}">
                <a16:creationId xmlns:a16="http://schemas.microsoft.com/office/drawing/2014/main" id="{9DD971F6-8D0C-45EE-8831-F9BB85AEB2AB}"/>
              </a:ext>
            </a:extLst>
          </p:cNvPr>
          <p:cNvGrpSpPr/>
          <p:nvPr/>
        </p:nvGrpSpPr>
        <p:grpSpPr>
          <a:xfrm>
            <a:off x="6372578" y="1808328"/>
            <a:ext cx="5324299" cy="2666886"/>
            <a:chOff x="6372578" y="1458375"/>
            <a:chExt cx="5324299" cy="2666886"/>
          </a:xfrm>
        </p:grpSpPr>
        <p:pic>
          <p:nvPicPr>
            <p:cNvPr id="3" name="Picture 2">
              <a:extLst>
                <a:ext uri="{FF2B5EF4-FFF2-40B4-BE49-F238E27FC236}">
                  <a16:creationId xmlns:a16="http://schemas.microsoft.com/office/drawing/2014/main" id="{7A057EE4-F6FE-4961-B2B1-7C4B0EDD01E5}"/>
                </a:ext>
              </a:extLst>
            </p:cNvPr>
            <p:cNvPicPr>
              <a:picLocks noChangeAspect="1"/>
            </p:cNvPicPr>
            <p:nvPr/>
          </p:nvPicPr>
          <p:blipFill rotWithShape="1">
            <a:blip r:embed="rId3"/>
            <a:srcRect l="52378"/>
            <a:stretch/>
          </p:blipFill>
          <p:spPr>
            <a:xfrm>
              <a:off x="6372578" y="1528992"/>
              <a:ext cx="2938665" cy="2596269"/>
            </a:xfrm>
            <a:prstGeom prst="rect">
              <a:avLst/>
            </a:prstGeom>
          </p:spPr>
        </p:pic>
        <p:pic>
          <p:nvPicPr>
            <p:cNvPr id="4100" name="Picture 4" descr="Image result for monkey">
              <a:extLst>
                <a:ext uri="{FF2B5EF4-FFF2-40B4-BE49-F238E27FC236}">
                  <a16:creationId xmlns:a16="http://schemas.microsoft.com/office/drawing/2014/main" id="{53EACE0F-0D29-4F4F-AE60-6F6C44458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1458375"/>
              <a:ext cx="1943277" cy="26668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35FE9897-A277-47E0-AC21-4A1A8DFB7102}"/>
              </a:ext>
            </a:extLst>
          </p:cNvPr>
          <p:cNvGrpSpPr/>
          <p:nvPr/>
        </p:nvGrpSpPr>
        <p:grpSpPr>
          <a:xfrm>
            <a:off x="694267" y="1843636"/>
            <a:ext cx="5401733" cy="2596269"/>
            <a:chOff x="694267" y="1493683"/>
            <a:chExt cx="5401733" cy="2596269"/>
          </a:xfrm>
        </p:grpSpPr>
        <p:pic>
          <p:nvPicPr>
            <p:cNvPr id="4098" name="Picture 2" descr="Image result for thomas jefferson">
              <a:extLst>
                <a:ext uri="{FF2B5EF4-FFF2-40B4-BE49-F238E27FC236}">
                  <a16:creationId xmlns:a16="http://schemas.microsoft.com/office/drawing/2014/main" id="{9C01261F-558D-492E-B92C-9DEDF75E0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67" y="1634531"/>
              <a:ext cx="15240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14BBB3-71FF-4E54-95A6-6C5306F1A115}"/>
                </a:ext>
              </a:extLst>
            </p:cNvPr>
            <p:cNvPicPr>
              <a:picLocks noChangeAspect="1"/>
            </p:cNvPicPr>
            <p:nvPr/>
          </p:nvPicPr>
          <p:blipFill rotWithShape="1">
            <a:blip r:embed="rId3"/>
            <a:srcRect r="47896"/>
            <a:stretch/>
          </p:blipFill>
          <p:spPr>
            <a:xfrm>
              <a:off x="2880757" y="1493683"/>
              <a:ext cx="3215243" cy="2596269"/>
            </a:xfrm>
            <a:prstGeom prst="rect">
              <a:avLst/>
            </a:prstGeom>
          </p:spPr>
        </p:pic>
      </p:grpSp>
      <p:pic>
        <p:nvPicPr>
          <p:cNvPr id="4102" name="Picture 6" descr="http://www.unige.ch/cyberdocuments/theses2003/RivaraC-B/images/fig.2.jpg">
            <a:extLst>
              <a:ext uri="{FF2B5EF4-FFF2-40B4-BE49-F238E27FC236}">
                <a16:creationId xmlns:a16="http://schemas.microsoft.com/office/drawing/2014/main" id="{B2CA395E-A88A-4039-A6A3-37BB7A711A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39" r="63490" b="42977"/>
          <a:stretch/>
        </p:blipFill>
        <p:spPr bwMode="auto">
          <a:xfrm>
            <a:off x="134217" y="1334516"/>
            <a:ext cx="2746539" cy="38391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E69C51C-1AA1-4C67-B775-68AF1263E4DC}"/>
              </a:ext>
            </a:extLst>
          </p:cNvPr>
          <p:cNvGrpSpPr/>
          <p:nvPr/>
        </p:nvGrpSpPr>
        <p:grpSpPr>
          <a:xfrm>
            <a:off x="3529664" y="4660803"/>
            <a:ext cx="5207936" cy="2109847"/>
            <a:chOff x="3529664" y="4660803"/>
            <a:chExt cx="5207936" cy="2109847"/>
          </a:xfrm>
        </p:grpSpPr>
        <p:pic>
          <p:nvPicPr>
            <p:cNvPr id="4104" name="Picture 8" descr="Figure 1">
              <a:extLst>
                <a:ext uri="{FF2B5EF4-FFF2-40B4-BE49-F238E27FC236}">
                  <a16:creationId xmlns:a16="http://schemas.microsoft.com/office/drawing/2014/main" id="{D414B9C1-5256-47CA-862C-0DCACF7ED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6667" y="4660803"/>
              <a:ext cx="2938666" cy="19969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A6DE02-9CCD-4355-86EE-0F25984E1B68}"/>
                </a:ext>
              </a:extLst>
            </p:cNvPr>
            <p:cNvSpPr txBox="1"/>
            <p:nvPr/>
          </p:nvSpPr>
          <p:spPr>
            <a:xfrm>
              <a:off x="3529664" y="6235888"/>
              <a:ext cx="1097003" cy="534762"/>
            </a:xfrm>
            <a:prstGeom prst="rect">
              <a:avLst/>
            </a:prstGeom>
            <a:noFill/>
          </p:spPr>
          <p:txBody>
            <a:bodyPr wrap="square" rtlCol="0">
              <a:spAutoFit/>
            </a:bodyPr>
            <a:lstStyle/>
            <a:p>
              <a:pPr algn="ctr">
                <a:lnSpc>
                  <a:spcPts val="1700"/>
                </a:lnSpc>
              </a:pPr>
              <a:r>
                <a:rPr lang="en-US" dirty="0"/>
                <a:t>Alfred Campbell</a:t>
              </a:r>
            </a:p>
          </p:txBody>
        </p:sp>
        <p:sp>
          <p:nvSpPr>
            <p:cNvPr id="13" name="TextBox 12">
              <a:extLst>
                <a:ext uri="{FF2B5EF4-FFF2-40B4-BE49-F238E27FC236}">
                  <a16:creationId xmlns:a16="http://schemas.microsoft.com/office/drawing/2014/main" id="{B814DB56-943C-47DA-B6DC-03FF6EB8D65F}"/>
                </a:ext>
              </a:extLst>
            </p:cNvPr>
            <p:cNvSpPr txBox="1"/>
            <p:nvPr/>
          </p:nvSpPr>
          <p:spPr>
            <a:xfrm>
              <a:off x="7520177" y="6235888"/>
              <a:ext cx="1217423" cy="534762"/>
            </a:xfrm>
            <a:prstGeom prst="rect">
              <a:avLst/>
            </a:prstGeom>
            <a:noFill/>
          </p:spPr>
          <p:txBody>
            <a:bodyPr wrap="square" rtlCol="0">
              <a:spAutoFit/>
            </a:bodyPr>
            <a:lstStyle/>
            <a:p>
              <a:pPr algn="ctr">
                <a:lnSpc>
                  <a:spcPts val="1700"/>
                </a:lnSpc>
              </a:pPr>
              <a:r>
                <a:rPr lang="en-US" dirty="0" err="1"/>
                <a:t>Korbinian</a:t>
              </a:r>
              <a:r>
                <a:rPr lang="en-US" dirty="0"/>
                <a:t> </a:t>
              </a:r>
              <a:r>
                <a:rPr lang="en-US" dirty="0" err="1"/>
                <a:t>Brodmann</a:t>
              </a:r>
              <a:endParaRPr lang="en-US" dirty="0"/>
            </a:p>
          </p:txBody>
        </p:sp>
      </p:grpSp>
    </p:spTree>
    <p:extLst>
      <p:ext uri="{BB962C8B-B14F-4D97-AF65-F5344CB8AC3E}">
        <p14:creationId xmlns:p14="http://schemas.microsoft.com/office/powerpoint/2010/main" val="9006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2A4CF-9F98-4AF7-9E90-D438F266858D}"/>
              </a:ext>
            </a:extLst>
          </p:cNvPr>
          <p:cNvPicPr>
            <a:picLocks noChangeAspect="1"/>
          </p:cNvPicPr>
          <p:nvPr/>
        </p:nvPicPr>
        <p:blipFill rotWithShape="1">
          <a:blip r:embed="rId3"/>
          <a:srcRect t="24356" b="51288"/>
          <a:stretch/>
        </p:blipFill>
        <p:spPr>
          <a:xfrm>
            <a:off x="4278344" y="2720622"/>
            <a:ext cx="4610100" cy="1220284"/>
          </a:xfrm>
          <a:prstGeom prst="rect">
            <a:avLst/>
          </a:prstGeom>
        </p:spPr>
      </p:pic>
      <p:pic>
        <p:nvPicPr>
          <p:cNvPr id="6146" name="Picture 2" descr="Image result">
            <a:extLst>
              <a:ext uri="{FF2B5EF4-FFF2-40B4-BE49-F238E27FC236}">
                <a16:creationId xmlns:a16="http://schemas.microsoft.com/office/drawing/2014/main" id="{5BAEC13F-8CFE-45F2-A0F0-D0C42E0DAD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70"/>
          <a:stretch/>
        </p:blipFill>
        <p:spPr bwMode="auto">
          <a:xfrm>
            <a:off x="731493" y="3637139"/>
            <a:ext cx="1762125" cy="2504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DBDE66-2412-48D1-B4D2-611E995EBA0D}"/>
              </a:ext>
            </a:extLst>
          </p:cNvPr>
          <p:cNvSpPr txBox="1"/>
          <p:nvPr/>
        </p:nvSpPr>
        <p:spPr>
          <a:xfrm>
            <a:off x="859913" y="6141156"/>
            <a:ext cx="1505284" cy="369332"/>
          </a:xfrm>
          <a:prstGeom prst="rect">
            <a:avLst/>
          </a:prstGeom>
          <a:noFill/>
        </p:spPr>
        <p:txBody>
          <a:bodyPr wrap="none" rtlCol="0">
            <a:spAutoFit/>
          </a:bodyPr>
          <a:lstStyle/>
          <a:p>
            <a:r>
              <a:rPr lang="en-US" dirty="0"/>
              <a:t>Edward Evarts</a:t>
            </a:r>
          </a:p>
        </p:txBody>
      </p:sp>
      <p:sp>
        <p:nvSpPr>
          <p:cNvPr id="5" name="TextBox 4">
            <a:extLst>
              <a:ext uri="{FF2B5EF4-FFF2-40B4-BE49-F238E27FC236}">
                <a16:creationId xmlns:a16="http://schemas.microsoft.com/office/drawing/2014/main" id="{F7E6D59D-CC30-4511-A1D6-A7F1B63B02BA}"/>
              </a:ext>
            </a:extLst>
          </p:cNvPr>
          <p:cNvSpPr txBox="1"/>
          <p:nvPr/>
        </p:nvSpPr>
        <p:spPr>
          <a:xfrm>
            <a:off x="697523" y="304102"/>
            <a:ext cx="10835017" cy="991618"/>
          </a:xfrm>
          <a:prstGeom prst="rect">
            <a:avLst/>
          </a:prstGeom>
          <a:noFill/>
        </p:spPr>
        <p:txBody>
          <a:bodyPr wrap="none" rtlCol="0">
            <a:spAutoFit/>
          </a:bodyPr>
          <a:lstStyle/>
          <a:p>
            <a:pPr algn="ctr">
              <a:lnSpc>
                <a:spcPts val="3500"/>
              </a:lnSpc>
            </a:pPr>
            <a:r>
              <a:rPr lang="en-US" sz="4000" dirty="0">
                <a:latin typeface="Century Gothic" panose="020B0502020202020204" pitchFamily="34" charset="0"/>
              </a:rPr>
              <a:t>Neurons of the Motor Cortex are Activated</a:t>
            </a:r>
          </a:p>
          <a:p>
            <a:pPr algn="ctr">
              <a:lnSpc>
                <a:spcPts val="3500"/>
              </a:lnSpc>
            </a:pPr>
            <a:r>
              <a:rPr lang="en-US" sz="4000" dirty="0">
                <a:latin typeface="Century Gothic" panose="020B0502020202020204" pitchFamily="34" charset="0"/>
              </a:rPr>
              <a:t>During Movements</a:t>
            </a:r>
          </a:p>
        </p:txBody>
      </p:sp>
      <p:pic>
        <p:nvPicPr>
          <p:cNvPr id="6" name="Picture 5">
            <a:extLst>
              <a:ext uri="{FF2B5EF4-FFF2-40B4-BE49-F238E27FC236}">
                <a16:creationId xmlns:a16="http://schemas.microsoft.com/office/drawing/2014/main" id="{5DCA6645-D146-47C9-A506-91F212096996}"/>
              </a:ext>
            </a:extLst>
          </p:cNvPr>
          <p:cNvPicPr>
            <a:picLocks noChangeAspect="1"/>
          </p:cNvPicPr>
          <p:nvPr/>
        </p:nvPicPr>
        <p:blipFill rotWithShape="1">
          <a:blip r:embed="rId3"/>
          <a:srcRect b="75644"/>
          <a:stretch/>
        </p:blipFill>
        <p:spPr>
          <a:xfrm>
            <a:off x="3917096" y="1500338"/>
            <a:ext cx="4610100" cy="1220284"/>
          </a:xfrm>
          <a:prstGeom prst="rect">
            <a:avLst/>
          </a:prstGeom>
        </p:spPr>
      </p:pic>
      <p:pic>
        <p:nvPicPr>
          <p:cNvPr id="7" name="Picture 6">
            <a:extLst>
              <a:ext uri="{FF2B5EF4-FFF2-40B4-BE49-F238E27FC236}">
                <a16:creationId xmlns:a16="http://schemas.microsoft.com/office/drawing/2014/main" id="{FCDB719E-4E9D-4D69-B586-377FAA4C7ACB}"/>
              </a:ext>
            </a:extLst>
          </p:cNvPr>
          <p:cNvPicPr>
            <a:picLocks noChangeAspect="1"/>
          </p:cNvPicPr>
          <p:nvPr/>
        </p:nvPicPr>
        <p:blipFill rotWithShape="1">
          <a:blip r:embed="rId3"/>
          <a:srcRect t="49592" b="26051"/>
          <a:stretch/>
        </p:blipFill>
        <p:spPr>
          <a:xfrm>
            <a:off x="4278344" y="4137379"/>
            <a:ext cx="4610100" cy="1220284"/>
          </a:xfrm>
          <a:prstGeom prst="rect">
            <a:avLst/>
          </a:prstGeom>
        </p:spPr>
      </p:pic>
      <p:pic>
        <p:nvPicPr>
          <p:cNvPr id="8" name="Picture 7">
            <a:extLst>
              <a:ext uri="{FF2B5EF4-FFF2-40B4-BE49-F238E27FC236}">
                <a16:creationId xmlns:a16="http://schemas.microsoft.com/office/drawing/2014/main" id="{80A6C51F-E0FE-4E01-BEC8-8AC534A98FBC}"/>
              </a:ext>
            </a:extLst>
          </p:cNvPr>
          <p:cNvPicPr>
            <a:picLocks noChangeAspect="1"/>
          </p:cNvPicPr>
          <p:nvPr/>
        </p:nvPicPr>
        <p:blipFill rotWithShape="1">
          <a:blip r:embed="rId3"/>
          <a:srcRect t="73949"/>
          <a:stretch/>
        </p:blipFill>
        <p:spPr>
          <a:xfrm>
            <a:off x="4278344" y="5357662"/>
            <a:ext cx="4610100" cy="1305226"/>
          </a:xfrm>
          <a:prstGeom prst="rect">
            <a:avLst/>
          </a:prstGeom>
        </p:spPr>
      </p:pic>
    </p:spTree>
    <p:extLst>
      <p:ext uri="{BB962C8B-B14F-4D97-AF65-F5344CB8AC3E}">
        <p14:creationId xmlns:p14="http://schemas.microsoft.com/office/powerpoint/2010/main" val="8451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981C2FB8-4585-430E-BB60-7F726BF86C1A}"/>
              </a:ext>
            </a:extLst>
          </p:cNvPr>
          <p:cNvGrpSpPr/>
          <p:nvPr/>
        </p:nvGrpSpPr>
        <p:grpSpPr>
          <a:xfrm>
            <a:off x="5344946" y="4225810"/>
            <a:ext cx="2778010" cy="989956"/>
            <a:chOff x="298450" y="2224807"/>
            <a:chExt cx="4223998" cy="1340718"/>
          </a:xfrm>
        </p:grpSpPr>
        <p:sp>
          <p:nvSpPr>
            <p:cNvPr id="2" name="Freeform: Shape 1">
              <a:extLst>
                <a:ext uri="{FF2B5EF4-FFF2-40B4-BE49-F238E27FC236}">
                  <a16:creationId xmlns:a16="http://schemas.microsoft.com/office/drawing/2014/main" id="{408FF9DD-B924-4F4B-9271-1B9D9AE92CD7}"/>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6E5D2F3-0511-47D0-A5E2-A46980E86B8D}"/>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F19794A-25A5-49CE-89EA-CBC2C5C92260}"/>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4D173C30-13C1-48EC-A060-55E53F6AAB8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5A23F35-0030-4426-B677-EB126E551745}"/>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6475938-B176-4067-88A4-D77ABF177DDA}"/>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C719F63-1A68-496A-8F57-E5EA4D1168BE}"/>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D431A41-58DB-40D2-BDF0-5178F97D7996}"/>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6F7558-EAFF-450A-B92F-C91BB19BE90E}"/>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BF21A2D-C46D-435F-9A51-207A5710784B}"/>
              </a:ext>
            </a:extLst>
          </p:cNvPr>
          <p:cNvGrpSpPr/>
          <p:nvPr/>
        </p:nvGrpSpPr>
        <p:grpSpPr>
          <a:xfrm rot="11245233" flipV="1">
            <a:off x="6517269" y="5044167"/>
            <a:ext cx="2778010" cy="1147083"/>
            <a:chOff x="298450" y="2224807"/>
            <a:chExt cx="4223998" cy="1340718"/>
          </a:xfrm>
        </p:grpSpPr>
        <p:sp>
          <p:nvSpPr>
            <p:cNvPr id="47" name="Freeform: Shape 46">
              <a:extLst>
                <a:ext uri="{FF2B5EF4-FFF2-40B4-BE49-F238E27FC236}">
                  <a16:creationId xmlns:a16="http://schemas.microsoft.com/office/drawing/2014/main" id="{62BD5641-B896-4E1C-A3FA-A9C450AFC52F}"/>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0AC67D5-0095-46DC-95FF-D31B9AA450C7}"/>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E4D2A041-5093-43A1-91D2-B7866FA08FDB}"/>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855DA11F-1CCC-4F0A-AC21-645802F262E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21F1D38B-CC4E-408C-BB85-F3B9014E25C2}"/>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42C5298-DFAD-410F-895A-402A6EFCE579}"/>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21C92A58-3AA0-4282-B66B-F76E22895AAB}"/>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EE73C9F2-EDB9-4D19-B005-FE905D5A228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B0092259-CD79-429C-9186-730471791B67}"/>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E838B4BE-3220-4347-B729-D1C650D54A43}"/>
              </a:ext>
            </a:extLst>
          </p:cNvPr>
          <p:cNvGrpSpPr/>
          <p:nvPr/>
        </p:nvGrpSpPr>
        <p:grpSpPr>
          <a:xfrm rot="9808220">
            <a:off x="6495163" y="3029051"/>
            <a:ext cx="2778010" cy="989956"/>
            <a:chOff x="298450" y="2224807"/>
            <a:chExt cx="4223998" cy="1340718"/>
          </a:xfrm>
        </p:grpSpPr>
        <p:sp>
          <p:nvSpPr>
            <p:cNvPr id="57" name="Freeform: Shape 56">
              <a:extLst>
                <a:ext uri="{FF2B5EF4-FFF2-40B4-BE49-F238E27FC236}">
                  <a16:creationId xmlns:a16="http://schemas.microsoft.com/office/drawing/2014/main" id="{657F8105-8FF4-4550-BEFD-85145B3FC18E}"/>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EE388AF7-02F8-4E9C-B727-302F2FC787CC}"/>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9A35435-5B4E-4FAB-8148-ED6467F102C9}"/>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D2FAF2F8-2C9D-4851-9363-D44C73A770BB}"/>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6BB121E-9D1E-4802-8ECE-FC6539DE49D9}"/>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A724C286-8336-4354-A1D5-B0F0F6691DB8}"/>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4700A43-F30A-437A-96A4-ACE5CA673E1B}"/>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F9FE922F-45D6-4029-8FA5-03E10159B82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8F691F0A-790D-4FF2-87FC-3FA24050E145}"/>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887EDD5D-C6F4-47C2-B756-0938B2C9A895}"/>
              </a:ext>
            </a:extLst>
          </p:cNvPr>
          <p:cNvGrpSpPr/>
          <p:nvPr/>
        </p:nvGrpSpPr>
        <p:grpSpPr>
          <a:xfrm rot="1649023">
            <a:off x="7974915" y="4467575"/>
            <a:ext cx="2778010" cy="989956"/>
            <a:chOff x="298450" y="2224807"/>
            <a:chExt cx="4223998" cy="1340718"/>
          </a:xfrm>
        </p:grpSpPr>
        <p:sp>
          <p:nvSpPr>
            <p:cNvPr id="67" name="Freeform: Shape 66">
              <a:extLst>
                <a:ext uri="{FF2B5EF4-FFF2-40B4-BE49-F238E27FC236}">
                  <a16:creationId xmlns:a16="http://schemas.microsoft.com/office/drawing/2014/main" id="{A5B01E71-0D8C-4BD8-B9A0-4CCAC3036378}"/>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CA195BC6-E980-4EBC-975C-980B4E521C2D}"/>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E796D057-A149-42FB-B441-A63647BCA953}"/>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91FE5443-A816-4E74-90B0-78E2E4662622}"/>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314B4DAC-2110-4D5E-958B-04F7D3D8D2B4}"/>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E68EF2F3-7162-4218-8BE8-3A94CB6F1E44}"/>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64849E2-BE45-4BC8-8404-2CE66925C855}"/>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8417801-DD2A-4423-B078-2660D258B0A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4123E817-FA33-42C9-B190-E91D8D04A5E0}"/>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02B751D-F54A-4F10-9584-39306B433C25}"/>
              </a:ext>
            </a:extLst>
          </p:cNvPr>
          <p:cNvGrpSpPr/>
          <p:nvPr/>
        </p:nvGrpSpPr>
        <p:grpSpPr>
          <a:xfrm rot="3796832">
            <a:off x="2972017" y="3004525"/>
            <a:ext cx="3118904" cy="881754"/>
            <a:chOff x="298450" y="2224807"/>
            <a:chExt cx="4223998" cy="1340718"/>
          </a:xfrm>
        </p:grpSpPr>
        <p:sp>
          <p:nvSpPr>
            <p:cNvPr id="77" name="Freeform: Shape 76">
              <a:extLst>
                <a:ext uri="{FF2B5EF4-FFF2-40B4-BE49-F238E27FC236}">
                  <a16:creationId xmlns:a16="http://schemas.microsoft.com/office/drawing/2014/main" id="{8BA406A4-E46E-4FBC-B0C5-EB2C74DCE71B}"/>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CE7CD423-9CFD-4CCE-9E8E-D834A7922B3C}"/>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98DBEDA-538A-44D5-977D-C5CE4F28EB75}"/>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50E5C628-611A-44B7-8645-ACF355749CB0}"/>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56D47B16-0501-47D6-A60C-DD05E01966B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46B76C90-3E08-4CED-A1A7-1A251102D04F}"/>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8E50AFB5-A35C-4E3F-9E59-AB81899B9869}"/>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8E8B672D-30D5-429B-B3B0-CC1C7DB946C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492101C3-D051-4943-90AF-8E9ACB62185B}"/>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94BF31DE-96AA-44E3-BF30-E612B6FA5D1E}"/>
              </a:ext>
            </a:extLst>
          </p:cNvPr>
          <p:cNvGrpSpPr/>
          <p:nvPr/>
        </p:nvGrpSpPr>
        <p:grpSpPr>
          <a:xfrm rot="20951664">
            <a:off x="1057936" y="2885875"/>
            <a:ext cx="2778010" cy="989956"/>
            <a:chOff x="298450" y="2224807"/>
            <a:chExt cx="4223998" cy="1340718"/>
          </a:xfrm>
        </p:grpSpPr>
        <p:sp>
          <p:nvSpPr>
            <p:cNvPr id="87" name="Freeform: Shape 86">
              <a:extLst>
                <a:ext uri="{FF2B5EF4-FFF2-40B4-BE49-F238E27FC236}">
                  <a16:creationId xmlns:a16="http://schemas.microsoft.com/office/drawing/2014/main" id="{1B3D3625-6E24-4309-80B2-054BBC57F201}"/>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FF9FB3C0-4044-47D4-B1F8-FE1DB20EE400}"/>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6511C61A-33D0-4D65-888D-F552C458CF25}"/>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Shape 89">
              <a:extLst>
                <a:ext uri="{FF2B5EF4-FFF2-40B4-BE49-F238E27FC236}">
                  <a16:creationId xmlns:a16="http://schemas.microsoft.com/office/drawing/2014/main" id="{1BA77E77-E54C-4182-904E-5E3D256C0D4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ED94698-ADAB-4664-9A7C-4F4BC17586F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C9CC5084-8136-4193-BBA6-348B59C4A210}"/>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00C85538-E220-4C6B-9C89-44233E4B6591}"/>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49D94C23-D884-4B08-ABB8-4777DEFD29D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38DB3E6D-BF43-4D34-9BFD-4C9AEB1AAB5A}"/>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FDC87E29-4E8E-48E4-BB67-A50C77FEA8DA}"/>
              </a:ext>
            </a:extLst>
          </p:cNvPr>
          <p:cNvGrpSpPr/>
          <p:nvPr/>
        </p:nvGrpSpPr>
        <p:grpSpPr>
          <a:xfrm rot="14791458">
            <a:off x="1933140" y="4103941"/>
            <a:ext cx="2778010" cy="989956"/>
            <a:chOff x="298450" y="2224807"/>
            <a:chExt cx="4223998" cy="1340718"/>
          </a:xfrm>
        </p:grpSpPr>
        <p:sp>
          <p:nvSpPr>
            <p:cNvPr id="98" name="Freeform: Shape 97">
              <a:extLst>
                <a:ext uri="{FF2B5EF4-FFF2-40B4-BE49-F238E27FC236}">
                  <a16:creationId xmlns:a16="http://schemas.microsoft.com/office/drawing/2014/main" id="{7BAF736D-BD56-4B8B-97AF-D1707368A9F0}"/>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9" name="Freeform: Shape 98">
              <a:extLst>
                <a:ext uri="{FF2B5EF4-FFF2-40B4-BE49-F238E27FC236}">
                  <a16:creationId xmlns:a16="http://schemas.microsoft.com/office/drawing/2014/main" id="{36E9F656-80C1-4BCA-B4ED-D34C788BC228}"/>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3ABB6D8E-8575-4BAD-969B-20F9423738AE}"/>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Freeform: Shape 100">
              <a:extLst>
                <a:ext uri="{FF2B5EF4-FFF2-40B4-BE49-F238E27FC236}">
                  <a16:creationId xmlns:a16="http://schemas.microsoft.com/office/drawing/2014/main" id="{F686115B-DFFB-41FB-BC96-C42DF61021F0}"/>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4B2676B4-A987-47C5-B407-8349D059324C}"/>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A8D4E284-E938-4F5D-98B3-8EEB0DA553B8}"/>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C80E84F7-C3D9-4C42-83C7-BB7927B0401A}"/>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536911C9-8FBA-4A5F-AD38-427098CA574A}"/>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A7D97BDC-4504-4B54-82B6-8BF2C889EB13}"/>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BAC80F4E-EF1A-4BD8-9B52-5830B53AC767}"/>
              </a:ext>
            </a:extLst>
          </p:cNvPr>
          <p:cNvGrpSpPr/>
          <p:nvPr/>
        </p:nvGrpSpPr>
        <p:grpSpPr>
          <a:xfrm rot="10106677">
            <a:off x="4771650" y="2201493"/>
            <a:ext cx="2778010" cy="989956"/>
            <a:chOff x="298450" y="2224807"/>
            <a:chExt cx="4223998" cy="1340718"/>
          </a:xfrm>
        </p:grpSpPr>
        <p:sp>
          <p:nvSpPr>
            <p:cNvPr id="108" name="Freeform: Shape 107">
              <a:extLst>
                <a:ext uri="{FF2B5EF4-FFF2-40B4-BE49-F238E27FC236}">
                  <a16:creationId xmlns:a16="http://schemas.microsoft.com/office/drawing/2014/main" id="{F1D30E8E-5939-4338-84F5-3D2BA1EEB698}"/>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Freeform: Shape 108">
              <a:extLst>
                <a:ext uri="{FF2B5EF4-FFF2-40B4-BE49-F238E27FC236}">
                  <a16:creationId xmlns:a16="http://schemas.microsoft.com/office/drawing/2014/main" id="{B7DD00E0-874C-4027-84B8-A3A0958883C7}"/>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216C52EB-A0EA-4C29-B26A-26EA4A2F8109}"/>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C2CFBEE0-E0E6-4024-A2BD-E69BC98CF4F1}"/>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D05B43AA-8D66-481D-8F2C-C350973FB34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5B777ACD-8284-451D-AF92-CF6DD2DE051B}"/>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69D1EA8C-6BA4-4E01-8C0F-917E5D1A4675}"/>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1847B0EA-51B6-4632-A2D5-D08E322B258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C9003A19-CAF7-4FDE-BA7B-59431E2B676E}"/>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D282C89-B542-4079-93E3-BF8D3855EC87}"/>
              </a:ext>
            </a:extLst>
          </p:cNvPr>
          <p:cNvGrpSpPr/>
          <p:nvPr/>
        </p:nvGrpSpPr>
        <p:grpSpPr>
          <a:xfrm rot="6947642">
            <a:off x="9400638" y="3189548"/>
            <a:ext cx="2778010" cy="989956"/>
            <a:chOff x="298450" y="2224807"/>
            <a:chExt cx="4223998" cy="1340718"/>
          </a:xfrm>
        </p:grpSpPr>
        <p:sp>
          <p:nvSpPr>
            <p:cNvPr id="118" name="Freeform: Shape 117">
              <a:extLst>
                <a:ext uri="{FF2B5EF4-FFF2-40B4-BE49-F238E27FC236}">
                  <a16:creationId xmlns:a16="http://schemas.microsoft.com/office/drawing/2014/main" id="{5A11E83F-9BE0-43DF-AD31-735945C35086}"/>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reeform: Shape 118">
              <a:extLst>
                <a:ext uri="{FF2B5EF4-FFF2-40B4-BE49-F238E27FC236}">
                  <a16:creationId xmlns:a16="http://schemas.microsoft.com/office/drawing/2014/main" id="{7FDEBE13-FFC5-4ED5-AC36-A04E2E8F7E40}"/>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8ADCFBDF-92D8-4247-80CA-1C6AEEA1FF61}"/>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reeform: Shape 120">
              <a:extLst>
                <a:ext uri="{FF2B5EF4-FFF2-40B4-BE49-F238E27FC236}">
                  <a16:creationId xmlns:a16="http://schemas.microsoft.com/office/drawing/2014/main" id="{7C815534-5086-41F2-9820-4AE3A042A383}"/>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382E30F3-A442-470F-AC07-184457A3C1CC}"/>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5B20D304-A199-4D4E-B474-CAE96D8D98CD}"/>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387CB6CD-5C50-4CCE-90BB-4C526E019C59}"/>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3BD76263-DF31-46A0-AEEA-435B10160EA8}"/>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0FAE0A4C-7199-4B1E-9AE5-912B97B0CA97}"/>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D8FCE425-D4ED-4AFE-BCE2-3620E086FD4A}"/>
              </a:ext>
            </a:extLst>
          </p:cNvPr>
          <p:cNvGrpSpPr/>
          <p:nvPr/>
        </p:nvGrpSpPr>
        <p:grpSpPr>
          <a:xfrm rot="19671046">
            <a:off x="427359" y="4903570"/>
            <a:ext cx="2778010" cy="989956"/>
            <a:chOff x="298450" y="2224807"/>
            <a:chExt cx="4223998" cy="1340718"/>
          </a:xfrm>
        </p:grpSpPr>
        <p:sp>
          <p:nvSpPr>
            <p:cNvPr id="128" name="Freeform: Shape 127">
              <a:extLst>
                <a:ext uri="{FF2B5EF4-FFF2-40B4-BE49-F238E27FC236}">
                  <a16:creationId xmlns:a16="http://schemas.microsoft.com/office/drawing/2014/main" id="{5B4A66CC-7783-45E4-8113-165E35247805}"/>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79333AC8-DC36-489C-9009-0249CBD9CEE5}"/>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31AE3A84-4E14-4B28-9545-62B46AFC52DA}"/>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Freeform: Shape 130">
              <a:extLst>
                <a:ext uri="{FF2B5EF4-FFF2-40B4-BE49-F238E27FC236}">
                  <a16:creationId xmlns:a16="http://schemas.microsoft.com/office/drawing/2014/main" id="{1CFD5CFD-2F77-48F5-BD66-4F0D5B08C387}"/>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A3A08C2F-62A5-4C61-BABB-0B8EFCBC9054}"/>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D50B6314-51E1-4343-BAA7-93366C276343}"/>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1DA6BE0F-BE1E-43C5-A99E-A7B49B6C19E6}"/>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309B3202-2DAD-4794-BF75-7DFDA1CBFF00}"/>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E12C3281-9A2E-4CBB-94EE-AB01DDDDB14B}"/>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7" name="Picture 136">
            <a:extLst>
              <a:ext uri="{FF2B5EF4-FFF2-40B4-BE49-F238E27FC236}">
                <a16:creationId xmlns:a16="http://schemas.microsoft.com/office/drawing/2014/main" id="{458F5007-9DA5-4A90-84A1-E4A59254079A}"/>
              </a:ext>
            </a:extLst>
          </p:cNvPr>
          <p:cNvPicPr>
            <a:picLocks noChangeAspect="1"/>
          </p:cNvPicPr>
          <p:nvPr/>
        </p:nvPicPr>
        <p:blipFill rotWithShape="1">
          <a:blip r:embed="rId3"/>
          <a:srcRect b="75644"/>
          <a:stretch/>
        </p:blipFill>
        <p:spPr>
          <a:xfrm>
            <a:off x="139520" y="1450058"/>
            <a:ext cx="3268831" cy="865253"/>
          </a:xfrm>
          <a:prstGeom prst="rect">
            <a:avLst/>
          </a:prstGeom>
        </p:spPr>
      </p:pic>
      <p:sp>
        <p:nvSpPr>
          <p:cNvPr id="138" name="TextBox 137">
            <a:extLst>
              <a:ext uri="{FF2B5EF4-FFF2-40B4-BE49-F238E27FC236}">
                <a16:creationId xmlns:a16="http://schemas.microsoft.com/office/drawing/2014/main" id="{49EA9546-63EC-4F9B-89A2-97A24B8802C1}"/>
              </a:ext>
            </a:extLst>
          </p:cNvPr>
          <p:cNvSpPr txBox="1"/>
          <p:nvPr/>
        </p:nvSpPr>
        <p:spPr>
          <a:xfrm>
            <a:off x="833925" y="184768"/>
            <a:ext cx="10841429" cy="1066959"/>
          </a:xfrm>
          <a:prstGeom prst="rect">
            <a:avLst/>
          </a:prstGeom>
          <a:noFill/>
        </p:spPr>
        <p:txBody>
          <a:bodyPr wrap="none" rtlCol="0">
            <a:spAutoFit/>
          </a:bodyPr>
          <a:lstStyle/>
          <a:p>
            <a:pPr algn="ctr">
              <a:lnSpc>
                <a:spcPts val="3800"/>
              </a:lnSpc>
            </a:pPr>
            <a:r>
              <a:rPr lang="en-US" sz="4000" dirty="0">
                <a:latin typeface="Century Gothic" panose="020B0502020202020204" pitchFamily="34" charset="0"/>
              </a:rPr>
              <a:t>Motor Movements:</a:t>
            </a:r>
          </a:p>
          <a:p>
            <a:pPr algn="ctr">
              <a:lnSpc>
                <a:spcPts val="3800"/>
              </a:lnSpc>
            </a:pPr>
            <a:r>
              <a:rPr lang="en-US" sz="4000" dirty="0">
                <a:latin typeface="Century Gothic" panose="020B0502020202020204" pitchFamily="34" charset="0"/>
              </a:rPr>
              <a:t>Precise Look-Up VS Broad Functional Map?</a:t>
            </a:r>
          </a:p>
        </p:txBody>
      </p:sp>
    </p:spTree>
    <p:extLst>
      <p:ext uri="{BB962C8B-B14F-4D97-AF65-F5344CB8AC3E}">
        <p14:creationId xmlns:p14="http://schemas.microsoft.com/office/powerpoint/2010/main" val="96370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8A7F27-0E97-4C9A-BBE4-B39AA159E0EC}"/>
              </a:ext>
            </a:extLst>
          </p:cNvPr>
          <p:cNvSpPr txBox="1"/>
          <p:nvPr/>
        </p:nvSpPr>
        <p:spPr>
          <a:xfrm>
            <a:off x="833925" y="184768"/>
            <a:ext cx="10841429" cy="1066959"/>
          </a:xfrm>
          <a:prstGeom prst="rect">
            <a:avLst/>
          </a:prstGeom>
          <a:noFill/>
        </p:spPr>
        <p:txBody>
          <a:bodyPr wrap="none" rtlCol="0">
            <a:spAutoFit/>
          </a:bodyPr>
          <a:lstStyle/>
          <a:p>
            <a:pPr algn="ctr">
              <a:lnSpc>
                <a:spcPts val="3800"/>
              </a:lnSpc>
            </a:pPr>
            <a:r>
              <a:rPr lang="en-US" sz="4000" dirty="0">
                <a:latin typeface="Century Gothic" panose="020B0502020202020204" pitchFamily="34" charset="0"/>
              </a:rPr>
              <a:t>Motor Movements:</a:t>
            </a:r>
          </a:p>
          <a:p>
            <a:pPr algn="ctr">
              <a:lnSpc>
                <a:spcPts val="3800"/>
              </a:lnSpc>
            </a:pPr>
            <a:r>
              <a:rPr lang="en-US" sz="4000" dirty="0">
                <a:latin typeface="Century Gothic" panose="020B0502020202020204" pitchFamily="34" charset="0"/>
              </a:rPr>
              <a:t>Precise Look-Up VS Broad Functional Map?</a:t>
            </a:r>
          </a:p>
        </p:txBody>
      </p:sp>
      <p:grpSp>
        <p:nvGrpSpPr>
          <p:cNvPr id="45" name="Group 44">
            <a:extLst>
              <a:ext uri="{FF2B5EF4-FFF2-40B4-BE49-F238E27FC236}">
                <a16:creationId xmlns:a16="http://schemas.microsoft.com/office/drawing/2014/main" id="{981C2FB8-4585-430E-BB60-7F726BF86C1A}"/>
              </a:ext>
            </a:extLst>
          </p:cNvPr>
          <p:cNvGrpSpPr/>
          <p:nvPr/>
        </p:nvGrpSpPr>
        <p:grpSpPr>
          <a:xfrm>
            <a:off x="5344946" y="4225810"/>
            <a:ext cx="2778010" cy="989956"/>
            <a:chOff x="298450" y="2224807"/>
            <a:chExt cx="4223998" cy="1340718"/>
          </a:xfrm>
        </p:grpSpPr>
        <p:sp>
          <p:nvSpPr>
            <p:cNvPr id="2" name="Freeform: Shape 1">
              <a:extLst>
                <a:ext uri="{FF2B5EF4-FFF2-40B4-BE49-F238E27FC236}">
                  <a16:creationId xmlns:a16="http://schemas.microsoft.com/office/drawing/2014/main" id="{408FF9DD-B924-4F4B-9271-1B9D9AE92CD7}"/>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434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6E5D2F3-0511-47D0-A5E2-A46980E86B8D}"/>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F19794A-25A5-49CE-89EA-CBC2C5C92260}"/>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4D173C30-13C1-48EC-A060-55E53F6AAB8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5A23F35-0030-4426-B677-EB126E551745}"/>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6475938-B176-4067-88A4-D77ABF177DDA}"/>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C719F63-1A68-496A-8F57-E5EA4D1168BE}"/>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D431A41-58DB-40D2-BDF0-5178F97D7996}"/>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6F7558-EAFF-450A-B92F-C91BB19BE90E}"/>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BF21A2D-C46D-435F-9A51-207A5710784B}"/>
              </a:ext>
            </a:extLst>
          </p:cNvPr>
          <p:cNvGrpSpPr/>
          <p:nvPr/>
        </p:nvGrpSpPr>
        <p:grpSpPr>
          <a:xfrm rot="11245233" flipV="1">
            <a:off x="6517269" y="5044167"/>
            <a:ext cx="2778010" cy="1147083"/>
            <a:chOff x="298450" y="2224807"/>
            <a:chExt cx="4223998" cy="1340718"/>
          </a:xfrm>
        </p:grpSpPr>
        <p:sp>
          <p:nvSpPr>
            <p:cNvPr id="47" name="Freeform: Shape 46">
              <a:extLst>
                <a:ext uri="{FF2B5EF4-FFF2-40B4-BE49-F238E27FC236}">
                  <a16:creationId xmlns:a16="http://schemas.microsoft.com/office/drawing/2014/main" id="{62BD5641-B896-4E1C-A3FA-A9C450AFC52F}"/>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9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0AC67D5-0095-46DC-95FF-D31B9AA450C7}"/>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E4D2A041-5093-43A1-91D2-B7866FA08FDB}"/>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855DA11F-1CCC-4F0A-AC21-645802F262E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21F1D38B-CC4E-408C-BB85-F3B9014E25C2}"/>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42C5298-DFAD-410F-895A-402A6EFCE579}"/>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21C92A58-3AA0-4282-B66B-F76E22895AAB}"/>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EE73C9F2-EDB9-4D19-B005-FE905D5A228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B0092259-CD79-429C-9186-730471791B67}"/>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E838B4BE-3220-4347-B729-D1C650D54A43}"/>
              </a:ext>
            </a:extLst>
          </p:cNvPr>
          <p:cNvGrpSpPr/>
          <p:nvPr/>
        </p:nvGrpSpPr>
        <p:grpSpPr>
          <a:xfrm rot="9808220">
            <a:off x="6495163" y="3029051"/>
            <a:ext cx="2778010" cy="989956"/>
            <a:chOff x="298450" y="2224807"/>
            <a:chExt cx="4223998" cy="1340718"/>
          </a:xfrm>
        </p:grpSpPr>
        <p:sp>
          <p:nvSpPr>
            <p:cNvPr id="57" name="Freeform: Shape 56">
              <a:extLst>
                <a:ext uri="{FF2B5EF4-FFF2-40B4-BE49-F238E27FC236}">
                  <a16:creationId xmlns:a16="http://schemas.microsoft.com/office/drawing/2014/main" id="{657F8105-8FF4-4550-BEFD-85145B3FC18E}"/>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EE388AF7-02F8-4E9C-B727-302F2FC787CC}"/>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9A35435-5B4E-4FAB-8148-ED6467F102C9}"/>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D2FAF2F8-2C9D-4851-9363-D44C73A770BB}"/>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6BB121E-9D1E-4802-8ECE-FC6539DE49D9}"/>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A724C286-8336-4354-A1D5-B0F0F6691DB8}"/>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4700A43-F30A-437A-96A4-ACE5CA673E1B}"/>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F9FE922F-45D6-4029-8FA5-03E10159B82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8F691F0A-790D-4FF2-87FC-3FA24050E145}"/>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887EDD5D-C6F4-47C2-B756-0938B2C9A895}"/>
              </a:ext>
            </a:extLst>
          </p:cNvPr>
          <p:cNvGrpSpPr/>
          <p:nvPr/>
        </p:nvGrpSpPr>
        <p:grpSpPr>
          <a:xfrm rot="1649023">
            <a:off x="7974915" y="4467575"/>
            <a:ext cx="2778010" cy="989956"/>
            <a:chOff x="298450" y="2224807"/>
            <a:chExt cx="4223998" cy="1340718"/>
          </a:xfrm>
        </p:grpSpPr>
        <p:sp>
          <p:nvSpPr>
            <p:cNvPr id="67" name="Freeform: Shape 66">
              <a:extLst>
                <a:ext uri="{FF2B5EF4-FFF2-40B4-BE49-F238E27FC236}">
                  <a16:creationId xmlns:a16="http://schemas.microsoft.com/office/drawing/2014/main" id="{A5B01E71-0D8C-4BD8-B9A0-4CCAC3036378}"/>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434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CA195BC6-E980-4EBC-975C-980B4E521C2D}"/>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E796D057-A149-42FB-B441-A63647BCA953}"/>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91FE5443-A816-4E74-90B0-78E2E4662622}"/>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314B4DAC-2110-4D5E-958B-04F7D3D8D2B4}"/>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E68EF2F3-7162-4218-8BE8-3A94CB6F1E44}"/>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64849E2-BE45-4BC8-8404-2CE66925C855}"/>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8417801-DD2A-4423-B078-2660D258B0A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4123E817-FA33-42C9-B190-E91D8D04A5E0}"/>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02B751D-F54A-4F10-9584-39306B433C25}"/>
              </a:ext>
            </a:extLst>
          </p:cNvPr>
          <p:cNvGrpSpPr/>
          <p:nvPr/>
        </p:nvGrpSpPr>
        <p:grpSpPr>
          <a:xfrm rot="3796832">
            <a:off x="2972017" y="3004525"/>
            <a:ext cx="3118904" cy="881754"/>
            <a:chOff x="298450" y="2224807"/>
            <a:chExt cx="4223998" cy="1340718"/>
          </a:xfrm>
        </p:grpSpPr>
        <p:sp>
          <p:nvSpPr>
            <p:cNvPr id="77" name="Freeform: Shape 76">
              <a:extLst>
                <a:ext uri="{FF2B5EF4-FFF2-40B4-BE49-F238E27FC236}">
                  <a16:creationId xmlns:a16="http://schemas.microsoft.com/office/drawing/2014/main" id="{8BA406A4-E46E-4FBC-B0C5-EB2C74DCE71B}"/>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CE7CD423-9CFD-4CCE-9E8E-D834A7922B3C}"/>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98DBEDA-538A-44D5-977D-C5CE4F28EB75}"/>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50E5C628-611A-44B7-8645-ACF355749CB0}"/>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56D47B16-0501-47D6-A60C-DD05E01966B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46B76C90-3E08-4CED-A1A7-1A251102D04F}"/>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8E50AFB5-A35C-4E3F-9E59-AB81899B9869}"/>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8E8B672D-30D5-429B-B3B0-CC1C7DB946C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492101C3-D051-4943-90AF-8E9ACB62185B}"/>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94BF31DE-96AA-44E3-BF30-E612B6FA5D1E}"/>
              </a:ext>
            </a:extLst>
          </p:cNvPr>
          <p:cNvGrpSpPr/>
          <p:nvPr/>
        </p:nvGrpSpPr>
        <p:grpSpPr>
          <a:xfrm rot="20951664">
            <a:off x="1057936" y="2885875"/>
            <a:ext cx="2778010" cy="989956"/>
            <a:chOff x="298450" y="2224807"/>
            <a:chExt cx="4223998" cy="1340718"/>
          </a:xfrm>
        </p:grpSpPr>
        <p:sp>
          <p:nvSpPr>
            <p:cNvPr id="87" name="Freeform: Shape 86">
              <a:extLst>
                <a:ext uri="{FF2B5EF4-FFF2-40B4-BE49-F238E27FC236}">
                  <a16:creationId xmlns:a16="http://schemas.microsoft.com/office/drawing/2014/main" id="{1B3D3625-6E24-4309-80B2-054BBC57F201}"/>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434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FF9FB3C0-4044-47D4-B1F8-FE1DB20EE400}"/>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6511C61A-33D0-4D65-888D-F552C458CF25}"/>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Shape 89">
              <a:extLst>
                <a:ext uri="{FF2B5EF4-FFF2-40B4-BE49-F238E27FC236}">
                  <a16:creationId xmlns:a16="http://schemas.microsoft.com/office/drawing/2014/main" id="{1BA77E77-E54C-4182-904E-5E3D256C0D4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ED94698-ADAB-4664-9A7C-4F4BC17586F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C9CC5084-8136-4193-BBA6-348B59C4A210}"/>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00C85538-E220-4C6B-9C89-44233E4B6591}"/>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49D94C23-D884-4B08-ABB8-4777DEFD29D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38DB3E6D-BF43-4D34-9BFD-4C9AEB1AAB5A}"/>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FDC87E29-4E8E-48E4-BB67-A50C77FEA8DA}"/>
              </a:ext>
            </a:extLst>
          </p:cNvPr>
          <p:cNvGrpSpPr/>
          <p:nvPr/>
        </p:nvGrpSpPr>
        <p:grpSpPr>
          <a:xfrm rot="14791458">
            <a:off x="1933140" y="4103941"/>
            <a:ext cx="2778010" cy="989956"/>
            <a:chOff x="298450" y="2224807"/>
            <a:chExt cx="4223998" cy="1340718"/>
          </a:xfrm>
        </p:grpSpPr>
        <p:sp>
          <p:nvSpPr>
            <p:cNvPr id="98" name="Freeform: Shape 97">
              <a:extLst>
                <a:ext uri="{FF2B5EF4-FFF2-40B4-BE49-F238E27FC236}">
                  <a16:creationId xmlns:a16="http://schemas.microsoft.com/office/drawing/2014/main" id="{7BAF736D-BD56-4B8B-97AF-D1707368A9F0}"/>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9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36E9F656-80C1-4BCA-B4ED-D34C788BC228}"/>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3ABB6D8E-8575-4BAD-969B-20F9423738AE}"/>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Freeform: Shape 100">
              <a:extLst>
                <a:ext uri="{FF2B5EF4-FFF2-40B4-BE49-F238E27FC236}">
                  <a16:creationId xmlns:a16="http://schemas.microsoft.com/office/drawing/2014/main" id="{F686115B-DFFB-41FB-BC96-C42DF61021F0}"/>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4B2676B4-A987-47C5-B407-8349D059324C}"/>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A8D4E284-E938-4F5D-98B3-8EEB0DA553B8}"/>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C80E84F7-C3D9-4C42-83C7-BB7927B0401A}"/>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536911C9-8FBA-4A5F-AD38-427098CA574A}"/>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A7D97BDC-4504-4B54-82B6-8BF2C889EB13}"/>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BAC80F4E-EF1A-4BD8-9B52-5830B53AC767}"/>
              </a:ext>
            </a:extLst>
          </p:cNvPr>
          <p:cNvGrpSpPr/>
          <p:nvPr/>
        </p:nvGrpSpPr>
        <p:grpSpPr>
          <a:xfrm rot="10106677">
            <a:off x="4771650" y="2201493"/>
            <a:ext cx="2778010" cy="989956"/>
            <a:chOff x="298450" y="2224807"/>
            <a:chExt cx="4223998" cy="1340718"/>
          </a:xfrm>
        </p:grpSpPr>
        <p:sp>
          <p:nvSpPr>
            <p:cNvPr id="108" name="Freeform: Shape 107">
              <a:extLst>
                <a:ext uri="{FF2B5EF4-FFF2-40B4-BE49-F238E27FC236}">
                  <a16:creationId xmlns:a16="http://schemas.microsoft.com/office/drawing/2014/main" id="{F1D30E8E-5939-4338-84F5-3D2BA1EEB698}"/>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696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B7DD00E0-874C-4027-84B8-A3A0958883C7}"/>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216C52EB-A0EA-4C29-B26A-26EA4A2F8109}"/>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C2CFBEE0-E0E6-4024-A2BD-E69BC98CF4F1}"/>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D05B43AA-8D66-481D-8F2C-C350973FB34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5B777ACD-8284-451D-AF92-CF6DD2DE051B}"/>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69D1EA8C-6BA4-4E01-8C0F-917E5D1A4675}"/>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1847B0EA-51B6-4632-A2D5-D08E322B258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C9003A19-CAF7-4FDE-BA7B-59431E2B676E}"/>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D282C89-B542-4079-93E3-BF8D3855EC87}"/>
              </a:ext>
            </a:extLst>
          </p:cNvPr>
          <p:cNvGrpSpPr/>
          <p:nvPr/>
        </p:nvGrpSpPr>
        <p:grpSpPr>
          <a:xfrm rot="6947642">
            <a:off x="9400638" y="3189548"/>
            <a:ext cx="2778010" cy="989956"/>
            <a:chOff x="298450" y="2224807"/>
            <a:chExt cx="4223998" cy="1340718"/>
          </a:xfrm>
        </p:grpSpPr>
        <p:sp>
          <p:nvSpPr>
            <p:cNvPr id="118" name="Freeform: Shape 117">
              <a:extLst>
                <a:ext uri="{FF2B5EF4-FFF2-40B4-BE49-F238E27FC236}">
                  <a16:creationId xmlns:a16="http://schemas.microsoft.com/office/drawing/2014/main" id="{5A11E83F-9BE0-43DF-AD31-735945C35086}"/>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reeform: Shape 118">
              <a:extLst>
                <a:ext uri="{FF2B5EF4-FFF2-40B4-BE49-F238E27FC236}">
                  <a16:creationId xmlns:a16="http://schemas.microsoft.com/office/drawing/2014/main" id="{7FDEBE13-FFC5-4ED5-AC36-A04E2E8F7E40}"/>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8ADCFBDF-92D8-4247-80CA-1C6AEEA1FF61}"/>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reeform: Shape 120">
              <a:extLst>
                <a:ext uri="{FF2B5EF4-FFF2-40B4-BE49-F238E27FC236}">
                  <a16:creationId xmlns:a16="http://schemas.microsoft.com/office/drawing/2014/main" id="{7C815534-5086-41F2-9820-4AE3A042A383}"/>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382E30F3-A442-470F-AC07-184457A3C1CC}"/>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5B20D304-A199-4D4E-B474-CAE96D8D98CD}"/>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387CB6CD-5C50-4CCE-90BB-4C526E019C59}"/>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3BD76263-DF31-46A0-AEEA-435B10160EA8}"/>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0FAE0A4C-7199-4B1E-9AE5-912B97B0CA97}"/>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D8FCE425-D4ED-4AFE-BCE2-3620E086FD4A}"/>
              </a:ext>
            </a:extLst>
          </p:cNvPr>
          <p:cNvGrpSpPr/>
          <p:nvPr/>
        </p:nvGrpSpPr>
        <p:grpSpPr>
          <a:xfrm rot="19671046">
            <a:off x="427359" y="4903570"/>
            <a:ext cx="2778010" cy="989956"/>
            <a:chOff x="298450" y="2224807"/>
            <a:chExt cx="4223998" cy="1340718"/>
          </a:xfrm>
        </p:grpSpPr>
        <p:sp>
          <p:nvSpPr>
            <p:cNvPr id="128" name="Freeform: Shape 127">
              <a:extLst>
                <a:ext uri="{FF2B5EF4-FFF2-40B4-BE49-F238E27FC236}">
                  <a16:creationId xmlns:a16="http://schemas.microsoft.com/office/drawing/2014/main" id="{5B4A66CC-7783-45E4-8113-165E35247805}"/>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79333AC8-DC36-489C-9009-0249CBD9CEE5}"/>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31AE3A84-4E14-4B28-9545-62B46AFC52DA}"/>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Freeform: Shape 130">
              <a:extLst>
                <a:ext uri="{FF2B5EF4-FFF2-40B4-BE49-F238E27FC236}">
                  <a16:creationId xmlns:a16="http://schemas.microsoft.com/office/drawing/2014/main" id="{1CFD5CFD-2F77-48F5-BD66-4F0D5B08C387}"/>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A3A08C2F-62A5-4C61-BABB-0B8EFCBC9054}"/>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D50B6314-51E1-4343-BAA7-93366C276343}"/>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1DA6BE0F-BE1E-43C5-A99E-A7B49B6C19E6}"/>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309B3202-2DAD-4794-BF75-7DFDA1CBFF00}"/>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E12C3281-9A2E-4CBB-94EE-AB01DDDDB14B}"/>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9" name="Picture 138">
            <a:extLst>
              <a:ext uri="{FF2B5EF4-FFF2-40B4-BE49-F238E27FC236}">
                <a16:creationId xmlns:a16="http://schemas.microsoft.com/office/drawing/2014/main" id="{5D578ECD-F121-4953-8655-6323B810D52D}"/>
              </a:ext>
            </a:extLst>
          </p:cNvPr>
          <p:cNvPicPr>
            <a:picLocks noChangeAspect="1"/>
          </p:cNvPicPr>
          <p:nvPr/>
        </p:nvPicPr>
        <p:blipFill rotWithShape="1">
          <a:blip r:embed="rId3"/>
          <a:srcRect b="75644"/>
          <a:stretch/>
        </p:blipFill>
        <p:spPr>
          <a:xfrm>
            <a:off x="139520" y="1450058"/>
            <a:ext cx="3268831" cy="865253"/>
          </a:xfrm>
          <a:prstGeom prst="rect">
            <a:avLst/>
          </a:prstGeom>
        </p:spPr>
      </p:pic>
    </p:spTree>
    <p:extLst>
      <p:ext uri="{BB962C8B-B14F-4D97-AF65-F5344CB8AC3E}">
        <p14:creationId xmlns:p14="http://schemas.microsoft.com/office/powerpoint/2010/main" val="127026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25528-9BF8-42F2-B183-1604D7B4B696}"/>
              </a:ext>
            </a:extLst>
          </p:cNvPr>
          <p:cNvPicPr>
            <a:picLocks noChangeAspect="1"/>
          </p:cNvPicPr>
          <p:nvPr/>
        </p:nvPicPr>
        <p:blipFill>
          <a:blip r:embed="rId3"/>
          <a:stretch>
            <a:fillRect/>
          </a:stretch>
        </p:blipFill>
        <p:spPr>
          <a:xfrm>
            <a:off x="1120807" y="1629052"/>
            <a:ext cx="4093453" cy="2067501"/>
          </a:xfrm>
          <a:prstGeom prst="rect">
            <a:avLst/>
          </a:prstGeom>
        </p:spPr>
      </p:pic>
      <p:pic>
        <p:nvPicPr>
          <p:cNvPr id="4" name="Picture 3">
            <a:extLst>
              <a:ext uri="{FF2B5EF4-FFF2-40B4-BE49-F238E27FC236}">
                <a16:creationId xmlns:a16="http://schemas.microsoft.com/office/drawing/2014/main" id="{9B5F96C9-EE00-4C25-BE04-194E851FF024}"/>
              </a:ext>
            </a:extLst>
          </p:cNvPr>
          <p:cNvPicPr>
            <a:picLocks noChangeAspect="1"/>
          </p:cNvPicPr>
          <p:nvPr/>
        </p:nvPicPr>
        <p:blipFill>
          <a:blip r:embed="rId4"/>
          <a:stretch>
            <a:fillRect/>
          </a:stretch>
        </p:blipFill>
        <p:spPr>
          <a:xfrm>
            <a:off x="6722857" y="1629052"/>
            <a:ext cx="4141992" cy="2036107"/>
          </a:xfrm>
          <a:prstGeom prst="rect">
            <a:avLst/>
          </a:prstGeom>
        </p:spPr>
      </p:pic>
      <p:sp>
        <p:nvSpPr>
          <p:cNvPr id="8" name="TextBox 7">
            <a:extLst>
              <a:ext uri="{FF2B5EF4-FFF2-40B4-BE49-F238E27FC236}">
                <a16:creationId xmlns:a16="http://schemas.microsoft.com/office/drawing/2014/main" id="{B1ED7333-7BDD-4D38-BC8D-3286A89C6419}"/>
              </a:ext>
            </a:extLst>
          </p:cNvPr>
          <p:cNvSpPr txBox="1"/>
          <p:nvPr/>
        </p:nvSpPr>
        <p:spPr>
          <a:xfrm>
            <a:off x="833925" y="184768"/>
            <a:ext cx="10841429" cy="1066959"/>
          </a:xfrm>
          <a:prstGeom prst="rect">
            <a:avLst/>
          </a:prstGeom>
          <a:noFill/>
        </p:spPr>
        <p:txBody>
          <a:bodyPr wrap="none" rtlCol="0">
            <a:spAutoFit/>
          </a:bodyPr>
          <a:lstStyle/>
          <a:p>
            <a:pPr algn="ctr">
              <a:lnSpc>
                <a:spcPts val="3800"/>
              </a:lnSpc>
            </a:pPr>
            <a:r>
              <a:rPr lang="en-US" sz="4000" dirty="0">
                <a:latin typeface="Century Gothic" panose="020B0502020202020204" pitchFamily="34" charset="0"/>
              </a:rPr>
              <a:t>Motor Movements:</a:t>
            </a:r>
          </a:p>
          <a:p>
            <a:pPr algn="ctr">
              <a:lnSpc>
                <a:spcPts val="3800"/>
              </a:lnSpc>
            </a:pPr>
            <a:r>
              <a:rPr lang="en-US" sz="4000" dirty="0">
                <a:latin typeface="Century Gothic" panose="020B0502020202020204" pitchFamily="34" charset="0"/>
              </a:rPr>
              <a:t>Precise Look-Up VS Broad Functional Map?</a:t>
            </a:r>
          </a:p>
        </p:txBody>
      </p:sp>
      <p:grpSp>
        <p:nvGrpSpPr>
          <p:cNvPr id="17" name="Group 16">
            <a:extLst>
              <a:ext uri="{FF2B5EF4-FFF2-40B4-BE49-F238E27FC236}">
                <a16:creationId xmlns:a16="http://schemas.microsoft.com/office/drawing/2014/main" id="{77CBC3C2-1551-4634-B9BC-D35108DC0795}"/>
              </a:ext>
            </a:extLst>
          </p:cNvPr>
          <p:cNvGrpSpPr/>
          <p:nvPr/>
        </p:nvGrpSpPr>
        <p:grpSpPr>
          <a:xfrm>
            <a:off x="1844810" y="4052153"/>
            <a:ext cx="2645446" cy="2424758"/>
            <a:chOff x="1170198" y="4052153"/>
            <a:chExt cx="2645446" cy="2424758"/>
          </a:xfrm>
        </p:grpSpPr>
        <p:pic>
          <p:nvPicPr>
            <p:cNvPr id="2" name="Picture 1">
              <a:extLst>
                <a:ext uri="{FF2B5EF4-FFF2-40B4-BE49-F238E27FC236}">
                  <a16:creationId xmlns:a16="http://schemas.microsoft.com/office/drawing/2014/main" id="{A4A22643-CB75-4998-B822-CA30086F62D0}"/>
                </a:ext>
              </a:extLst>
            </p:cNvPr>
            <p:cNvPicPr>
              <a:picLocks noChangeAspect="1"/>
            </p:cNvPicPr>
            <p:nvPr/>
          </p:nvPicPr>
          <p:blipFill rotWithShape="1">
            <a:blip r:embed="rId5"/>
            <a:srcRect r="41954"/>
            <a:stretch/>
          </p:blipFill>
          <p:spPr>
            <a:xfrm>
              <a:off x="1170198" y="4052153"/>
              <a:ext cx="2645446" cy="2424758"/>
            </a:xfrm>
            <a:prstGeom prst="rect">
              <a:avLst/>
            </a:prstGeom>
          </p:spPr>
        </p:pic>
        <p:sp>
          <p:nvSpPr>
            <p:cNvPr id="9" name="Rectangle 8">
              <a:extLst>
                <a:ext uri="{FF2B5EF4-FFF2-40B4-BE49-F238E27FC236}">
                  <a16:creationId xmlns:a16="http://schemas.microsoft.com/office/drawing/2014/main" id="{38DFF47B-7DD5-4567-ADD8-95695202A563}"/>
                </a:ext>
              </a:extLst>
            </p:cNvPr>
            <p:cNvSpPr/>
            <p:nvPr/>
          </p:nvSpPr>
          <p:spPr>
            <a:xfrm>
              <a:off x="2014538" y="4229100"/>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F86C61-772C-47DA-A9D8-BA833850CD0C}"/>
                </a:ext>
              </a:extLst>
            </p:cNvPr>
            <p:cNvSpPr/>
            <p:nvPr/>
          </p:nvSpPr>
          <p:spPr>
            <a:xfrm>
              <a:off x="2671761" y="4633912"/>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3A8459-16DB-43CA-A28A-721DCF20F9E6}"/>
                </a:ext>
              </a:extLst>
            </p:cNvPr>
            <p:cNvSpPr/>
            <p:nvPr/>
          </p:nvSpPr>
          <p:spPr>
            <a:xfrm>
              <a:off x="2838450" y="5050586"/>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98508C-3983-47B9-B03C-BD8366177E80}"/>
                </a:ext>
              </a:extLst>
            </p:cNvPr>
            <p:cNvSpPr/>
            <p:nvPr/>
          </p:nvSpPr>
          <p:spPr>
            <a:xfrm>
              <a:off x="2680349" y="5427558"/>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E6D0E1-5A4C-47C3-9107-E7BE91FF914C}"/>
                </a:ext>
              </a:extLst>
            </p:cNvPr>
            <p:cNvSpPr/>
            <p:nvPr/>
          </p:nvSpPr>
          <p:spPr>
            <a:xfrm>
              <a:off x="2040731" y="5804530"/>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6D8CF6-6439-48CA-ADCB-09700B469DB5}"/>
                </a:ext>
              </a:extLst>
            </p:cNvPr>
            <p:cNvSpPr/>
            <p:nvPr/>
          </p:nvSpPr>
          <p:spPr>
            <a:xfrm>
              <a:off x="1405586" y="5416019"/>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3D71C3-E960-4DF8-841A-8477460E745C}"/>
                </a:ext>
              </a:extLst>
            </p:cNvPr>
            <p:cNvSpPr/>
            <p:nvPr/>
          </p:nvSpPr>
          <p:spPr>
            <a:xfrm>
              <a:off x="1229373" y="5016815"/>
              <a:ext cx="881062"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373A0ECE-5319-47C4-95D8-46D8259D6476}"/>
              </a:ext>
            </a:extLst>
          </p:cNvPr>
          <p:cNvPicPr>
            <a:picLocks noChangeAspect="1"/>
          </p:cNvPicPr>
          <p:nvPr/>
        </p:nvPicPr>
        <p:blipFill rotWithShape="1">
          <a:blip r:embed="rId5"/>
          <a:srcRect r="41954"/>
          <a:stretch/>
        </p:blipFill>
        <p:spPr>
          <a:xfrm>
            <a:off x="6515102" y="4052153"/>
            <a:ext cx="2645446" cy="2424758"/>
          </a:xfrm>
          <a:prstGeom prst="rect">
            <a:avLst/>
          </a:prstGeom>
        </p:spPr>
      </p:pic>
      <p:pic>
        <p:nvPicPr>
          <p:cNvPr id="19" name="Picture 18">
            <a:extLst>
              <a:ext uri="{FF2B5EF4-FFF2-40B4-BE49-F238E27FC236}">
                <a16:creationId xmlns:a16="http://schemas.microsoft.com/office/drawing/2014/main" id="{79F8E837-FE45-40BA-A3C2-BF05FEF7A00D}"/>
              </a:ext>
            </a:extLst>
          </p:cNvPr>
          <p:cNvPicPr>
            <a:picLocks noChangeAspect="1"/>
          </p:cNvPicPr>
          <p:nvPr/>
        </p:nvPicPr>
        <p:blipFill rotWithShape="1">
          <a:blip r:embed="rId5"/>
          <a:srcRect l="58921"/>
          <a:stretch/>
        </p:blipFill>
        <p:spPr>
          <a:xfrm>
            <a:off x="9200444" y="4052153"/>
            <a:ext cx="1872160" cy="2424758"/>
          </a:xfrm>
          <a:prstGeom prst="rect">
            <a:avLst/>
          </a:prstGeom>
        </p:spPr>
      </p:pic>
      <p:grpSp>
        <p:nvGrpSpPr>
          <p:cNvPr id="22" name="Group 21">
            <a:extLst>
              <a:ext uri="{FF2B5EF4-FFF2-40B4-BE49-F238E27FC236}">
                <a16:creationId xmlns:a16="http://schemas.microsoft.com/office/drawing/2014/main" id="{1D181793-BA30-43F7-AC8D-687FDA302392}"/>
              </a:ext>
            </a:extLst>
          </p:cNvPr>
          <p:cNvGrpSpPr/>
          <p:nvPr/>
        </p:nvGrpSpPr>
        <p:grpSpPr>
          <a:xfrm>
            <a:off x="139562" y="4769832"/>
            <a:ext cx="1504001" cy="1991691"/>
            <a:chOff x="127584" y="4866670"/>
            <a:chExt cx="1504001" cy="1991691"/>
          </a:xfrm>
        </p:grpSpPr>
        <p:pic>
          <p:nvPicPr>
            <p:cNvPr id="20" name="Picture 2" descr="Image result for apostolos georgopoulos">
              <a:extLst>
                <a:ext uri="{FF2B5EF4-FFF2-40B4-BE49-F238E27FC236}">
                  <a16:creationId xmlns:a16="http://schemas.microsoft.com/office/drawing/2014/main" id="{33D774EB-6F8E-47B0-8319-EE196CA0C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20" y="4866670"/>
              <a:ext cx="1456929" cy="145692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3DE8CBF-C60C-489B-9591-9BBAC5D677D2}"/>
                </a:ext>
              </a:extLst>
            </p:cNvPr>
            <p:cNvSpPr txBox="1"/>
            <p:nvPr/>
          </p:nvSpPr>
          <p:spPr>
            <a:xfrm>
              <a:off x="127584" y="6323599"/>
              <a:ext cx="1504001" cy="534762"/>
            </a:xfrm>
            <a:prstGeom prst="rect">
              <a:avLst/>
            </a:prstGeom>
            <a:noFill/>
          </p:spPr>
          <p:txBody>
            <a:bodyPr wrap="none" rtlCol="0">
              <a:spAutoFit/>
            </a:bodyPr>
            <a:lstStyle/>
            <a:p>
              <a:pPr algn="ctr">
                <a:lnSpc>
                  <a:spcPts val="1700"/>
                </a:lnSpc>
              </a:pPr>
              <a:r>
                <a:rPr lang="en-US" dirty="0"/>
                <a:t>Apostolos</a:t>
              </a:r>
            </a:p>
            <a:p>
              <a:pPr algn="ctr">
                <a:lnSpc>
                  <a:spcPts val="1700"/>
                </a:lnSpc>
              </a:pPr>
              <a:r>
                <a:rPr lang="en-US" dirty="0" err="1"/>
                <a:t>Georgopoulos</a:t>
              </a:r>
              <a:endParaRPr lang="en-US" dirty="0"/>
            </a:p>
          </p:txBody>
        </p:sp>
      </p:grpSp>
      <p:sp>
        <p:nvSpPr>
          <p:cNvPr id="23" name="Rectangle 22">
            <a:extLst>
              <a:ext uri="{FF2B5EF4-FFF2-40B4-BE49-F238E27FC236}">
                <a16:creationId xmlns:a16="http://schemas.microsoft.com/office/drawing/2014/main" id="{32328ED4-F950-4B95-B580-C3050A4237A1}"/>
              </a:ext>
            </a:extLst>
          </p:cNvPr>
          <p:cNvSpPr/>
          <p:nvPr/>
        </p:nvSpPr>
        <p:spPr>
          <a:xfrm>
            <a:off x="914400" y="654756"/>
            <a:ext cx="4775200" cy="618696"/>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96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26339-83B5-4F5B-AC4C-159DFB153713}"/>
              </a:ext>
            </a:extLst>
          </p:cNvPr>
          <p:cNvPicPr>
            <a:picLocks noChangeAspect="1"/>
          </p:cNvPicPr>
          <p:nvPr/>
        </p:nvPicPr>
        <p:blipFill rotWithShape="1">
          <a:blip r:embed="rId3"/>
          <a:srcRect b="60046"/>
          <a:stretch/>
        </p:blipFill>
        <p:spPr>
          <a:xfrm>
            <a:off x="1523058" y="1270292"/>
            <a:ext cx="4290719" cy="2158708"/>
          </a:xfrm>
          <a:prstGeom prst="rect">
            <a:avLst/>
          </a:prstGeom>
        </p:spPr>
      </p:pic>
      <p:pic>
        <p:nvPicPr>
          <p:cNvPr id="11266" name="Picture 2" descr="Image result for monkey finger">
            <a:extLst>
              <a:ext uri="{FF2B5EF4-FFF2-40B4-BE49-F238E27FC236}">
                <a16:creationId xmlns:a16="http://schemas.microsoft.com/office/drawing/2014/main" id="{B9DAD9A9-3A71-4E3D-842A-051D46B88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469" y="1351843"/>
            <a:ext cx="3696473" cy="2077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A137D5-642A-41D3-B91C-F9DC11FB0202}"/>
              </a:ext>
            </a:extLst>
          </p:cNvPr>
          <p:cNvSpPr txBox="1"/>
          <p:nvPr/>
        </p:nvSpPr>
        <p:spPr>
          <a:xfrm>
            <a:off x="-384086" y="587635"/>
            <a:ext cx="12960171" cy="579646"/>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Population Activity Vector Precedes Movement</a:t>
            </a:r>
          </a:p>
        </p:txBody>
      </p:sp>
      <p:pic>
        <p:nvPicPr>
          <p:cNvPr id="9" name="Picture 8">
            <a:extLst>
              <a:ext uri="{FF2B5EF4-FFF2-40B4-BE49-F238E27FC236}">
                <a16:creationId xmlns:a16="http://schemas.microsoft.com/office/drawing/2014/main" id="{D2593E26-AB45-4438-9A6D-CA5E874278EA}"/>
              </a:ext>
            </a:extLst>
          </p:cNvPr>
          <p:cNvPicPr>
            <a:picLocks noChangeAspect="1"/>
          </p:cNvPicPr>
          <p:nvPr/>
        </p:nvPicPr>
        <p:blipFill rotWithShape="1">
          <a:blip r:embed="rId3"/>
          <a:srcRect t="43768"/>
          <a:stretch/>
        </p:blipFill>
        <p:spPr>
          <a:xfrm>
            <a:off x="1523058" y="3635022"/>
            <a:ext cx="4290719" cy="3038210"/>
          </a:xfrm>
          <a:prstGeom prst="rect">
            <a:avLst/>
          </a:prstGeom>
        </p:spPr>
      </p:pic>
      <p:pic>
        <p:nvPicPr>
          <p:cNvPr id="6" name="Picture 5">
            <a:extLst>
              <a:ext uri="{FF2B5EF4-FFF2-40B4-BE49-F238E27FC236}">
                <a16:creationId xmlns:a16="http://schemas.microsoft.com/office/drawing/2014/main" id="{3A0028E6-A994-4714-9064-D7F2FCD03A4C}"/>
              </a:ext>
            </a:extLst>
          </p:cNvPr>
          <p:cNvPicPr>
            <a:picLocks noChangeAspect="1"/>
          </p:cNvPicPr>
          <p:nvPr/>
        </p:nvPicPr>
        <p:blipFill>
          <a:blip r:embed="rId5"/>
          <a:stretch>
            <a:fillRect/>
          </a:stretch>
        </p:blipFill>
        <p:spPr>
          <a:xfrm>
            <a:off x="6707673" y="4051739"/>
            <a:ext cx="4344677" cy="2394216"/>
          </a:xfrm>
          <a:prstGeom prst="rect">
            <a:avLst/>
          </a:prstGeom>
        </p:spPr>
      </p:pic>
      <p:grpSp>
        <p:nvGrpSpPr>
          <p:cNvPr id="11" name="Group 10">
            <a:extLst>
              <a:ext uri="{FF2B5EF4-FFF2-40B4-BE49-F238E27FC236}">
                <a16:creationId xmlns:a16="http://schemas.microsoft.com/office/drawing/2014/main" id="{8AC334CA-1B3D-4605-9E3D-29ACA23DD109}"/>
              </a:ext>
            </a:extLst>
          </p:cNvPr>
          <p:cNvGrpSpPr/>
          <p:nvPr/>
        </p:nvGrpSpPr>
        <p:grpSpPr>
          <a:xfrm>
            <a:off x="8186847" y="21436"/>
            <a:ext cx="1822360" cy="779277"/>
            <a:chOff x="8186847" y="21436"/>
            <a:chExt cx="1822360" cy="779277"/>
          </a:xfrm>
        </p:grpSpPr>
        <p:sp>
          <p:nvSpPr>
            <p:cNvPr id="10" name="Freeform: Shape 9">
              <a:extLst>
                <a:ext uri="{FF2B5EF4-FFF2-40B4-BE49-F238E27FC236}">
                  <a16:creationId xmlns:a16="http://schemas.microsoft.com/office/drawing/2014/main" id="{629A99E8-4759-4B7A-B4F9-144431018895}"/>
                </a:ext>
              </a:extLst>
            </p:cNvPr>
            <p:cNvSpPr/>
            <p:nvPr/>
          </p:nvSpPr>
          <p:spPr>
            <a:xfrm>
              <a:off x="8900472" y="484624"/>
              <a:ext cx="395111" cy="316089"/>
            </a:xfrm>
            <a:custGeom>
              <a:avLst/>
              <a:gdLst>
                <a:gd name="connsiteX0" fmla="*/ 0 w 395111"/>
                <a:gd name="connsiteY0" fmla="*/ 101600 h 319301"/>
                <a:gd name="connsiteX1" fmla="*/ 282222 w 395111"/>
                <a:gd name="connsiteY1" fmla="*/ 316089 h 319301"/>
                <a:gd name="connsiteX2" fmla="*/ 293511 w 395111"/>
                <a:gd name="connsiteY2" fmla="*/ 214489 h 319301"/>
                <a:gd name="connsiteX3" fmla="*/ 395111 w 395111"/>
                <a:gd name="connsiteY3" fmla="*/ 0 h 319301"/>
                <a:gd name="connsiteX0" fmla="*/ 0 w 395111"/>
                <a:gd name="connsiteY0" fmla="*/ 101600 h 317552"/>
                <a:gd name="connsiteX1" fmla="*/ 282222 w 395111"/>
                <a:gd name="connsiteY1" fmla="*/ 316089 h 317552"/>
                <a:gd name="connsiteX2" fmla="*/ 395111 w 395111"/>
                <a:gd name="connsiteY2" fmla="*/ 0 h 317552"/>
                <a:gd name="connsiteX0" fmla="*/ 0 w 395111"/>
                <a:gd name="connsiteY0" fmla="*/ 101600 h 360862"/>
                <a:gd name="connsiteX1" fmla="*/ 282222 w 395111"/>
                <a:gd name="connsiteY1" fmla="*/ 316089 h 360862"/>
                <a:gd name="connsiteX2" fmla="*/ 395111 w 395111"/>
                <a:gd name="connsiteY2" fmla="*/ 0 h 360862"/>
                <a:gd name="connsiteX0" fmla="*/ 0 w 395111"/>
                <a:gd name="connsiteY0" fmla="*/ 101600 h 360862"/>
                <a:gd name="connsiteX1" fmla="*/ 282222 w 395111"/>
                <a:gd name="connsiteY1" fmla="*/ 316089 h 360862"/>
                <a:gd name="connsiteX2" fmla="*/ 395111 w 395111"/>
                <a:gd name="connsiteY2" fmla="*/ 0 h 360862"/>
                <a:gd name="connsiteX0" fmla="*/ 0 w 395111"/>
                <a:gd name="connsiteY0" fmla="*/ 101600 h 316089"/>
                <a:gd name="connsiteX1" fmla="*/ 282222 w 395111"/>
                <a:gd name="connsiteY1" fmla="*/ 316089 h 316089"/>
                <a:gd name="connsiteX2" fmla="*/ 395111 w 395111"/>
                <a:gd name="connsiteY2" fmla="*/ 0 h 316089"/>
              </a:gdLst>
              <a:ahLst/>
              <a:cxnLst>
                <a:cxn ang="0">
                  <a:pos x="connsiteX0" y="connsiteY0"/>
                </a:cxn>
                <a:cxn ang="0">
                  <a:pos x="connsiteX1" y="connsiteY1"/>
                </a:cxn>
                <a:cxn ang="0">
                  <a:pos x="connsiteX2" y="connsiteY2"/>
                </a:cxn>
              </a:cxnLst>
              <a:rect l="l" t="t" r="r" b="b"/>
              <a:pathLst>
                <a:path w="395111" h="316089">
                  <a:moveTo>
                    <a:pt x="0" y="101600"/>
                  </a:moveTo>
                  <a:cubicBezTo>
                    <a:pt x="116652" y="199437"/>
                    <a:pt x="225895" y="132997"/>
                    <a:pt x="282222" y="316089"/>
                  </a:cubicBezTo>
                  <a:cubicBezTo>
                    <a:pt x="295686" y="118181"/>
                    <a:pt x="371593" y="65852"/>
                    <a:pt x="395111"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0CCC640-DCCC-42F6-8889-25952371BEC9}"/>
                </a:ext>
              </a:extLst>
            </p:cNvPr>
            <p:cNvSpPr txBox="1"/>
            <p:nvPr/>
          </p:nvSpPr>
          <p:spPr>
            <a:xfrm>
              <a:off x="8186847" y="21436"/>
              <a:ext cx="1822360" cy="514693"/>
            </a:xfrm>
            <a:prstGeom prst="rect">
              <a:avLst/>
            </a:prstGeom>
            <a:noFill/>
          </p:spPr>
          <p:txBody>
            <a:bodyPr wrap="square" rtlCol="0">
              <a:spAutoFit/>
            </a:bodyPr>
            <a:lstStyle/>
            <a:p>
              <a:pPr algn="ctr">
                <a:lnSpc>
                  <a:spcPts val="3800"/>
                </a:lnSpc>
              </a:pPr>
              <a:r>
                <a:rPr lang="en-US" sz="2000" dirty="0">
                  <a:solidFill>
                    <a:srgbClr val="FF0000"/>
                  </a:solidFill>
                  <a:latin typeface="Century Gothic" panose="020B0502020202020204" pitchFamily="34" charset="0"/>
                </a:rPr>
                <a:t>&amp; Predicts (!)</a:t>
              </a:r>
            </a:p>
          </p:txBody>
        </p:sp>
      </p:grpSp>
    </p:spTree>
    <p:extLst>
      <p:ext uri="{BB962C8B-B14F-4D97-AF65-F5344CB8AC3E}">
        <p14:creationId xmlns:p14="http://schemas.microsoft.com/office/powerpoint/2010/main" val="222011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65FD11-1CBD-4866-A1C1-1AE2C274C721}"/>
              </a:ext>
            </a:extLst>
          </p:cNvPr>
          <p:cNvSpPr txBox="1"/>
          <p:nvPr/>
        </p:nvSpPr>
        <p:spPr>
          <a:xfrm>
            <a:off x="2106657" y="486035"/>
            <a:ext cx="7978686" cy="579646"/>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Planning a Movement</a:t>
            </a:r>
          </a:p>
        </p:txBody>
      </p:sp>
      <p:sp>
        <p:nvSpPr>
          <p:cNvPr id="7" name="TextBox 6">
            <a:extLst>
              <a:ext uri="{FF2B5EF4-FFF2-40B4-BE49-F238E27FC236}">
                <a16:creationId xmlns:a16="http://schemas.microsoft.com/office/drawing/2014/main" id="{0A33721F-27EA-407A-AD89-EAF340EC26E0}"/>
              </a:ext>
            </a:extLst>
          </p:cNvPr>
          <p:cNvSpPr txBox="1"/>
          <p:nvPr/>
        </p:nvSpPr>
        <p:spPr>
          <a:xfrm>
            <a:off x="3339328" y="930535"/>
            <a:ext cx="5513343" cy="2041585"/>
          </a:xfrm>
          <a:prstGeom prst="rect">
            <a:avLst/>
          </a:prstGeom>
          <a:noFill/>
        </p:spPr>
        <p:txBody>
          <a:bodyPr wrap="square" rtlCol="0">
            <a:spAutoFit/>
          </a:bodyPr>
          <a:lstStyle/>
          <a:p>
            <a:pPr algn="ctr">
              <a:lnSpc>
                <a:spcPts val="3800"/>
              </a:lnSpc>
            </a:pPr>
            <a:r>
              <a:rPr lang="en-US" sz="2800" b="1" u="sng" dirty="0">
                <a:latin typeface="Century Gothic" panose="020B0502020202020204" pitchFamily="34" charset="0"/>
              </a:rPr>
              <a:t>Voluntary Behavior</a:t>
            </a:r>
          </a:p>
          <a:p>
            <a:pPr algn="ctr">
              <a:lnSpc>
                <a:spcPts val="3800"/>
              </a:lnSpc>
            </a:pPr>
            <a:r>
              <a:rPr lang="en-US" sz="2800" i="1" dirty="0">
                <a:latin typeface="Century Gothic" panose="020B0502020202020204" pitchFamily="34" charset="0"/>
              </a:rPr>
              <a:t>once an intention is formed,</a:t>
            </a:r>
          </a:p>
          <a:p>
            <a:pPr algn="ctr">
              <a:lnSpc>
                <a:spcPts val="3800"/>
              </a:lnSpc>
            </a:pPr>
            <a:r>
              <a:rPr lang="en-US" sz="2800" i="1" dirty="0">
                <a:latin typeface="Century Gothic" panose="020B0502020202020204" pitchFamily="34" charset="0"/>
              </a:rPr>
              <a:t>the action can be delayed</a:t>
            </a:r>
          </a:p>
          <a:p>
            <a:pPr algn="ctr">
              <a:lnSpc>
                <a:spcPts val="3800"/>
              </a:lnSpc>
            </a:pPr>
            <a:r>
              <a:rPr lang="en-US" sz="2800" i="1" dirty="0">
                <a:latin typeface="Century Gothic" panose="020B0502020202020204" pitchFamily="34" charset="0"/>
              </a:rPr>
              <a:t>(or not performed at all)</a:t>
            </a:r>
          </a:p>
        </p:txBody>
      </p:sp>
      <p:pic>
        <p:nvPicPr>
          <p:cNvPr id="5" name="Picture 4">
            <a:extLst>
              <a:ext uri="{FF2B5EF4-FFF2-40B4-BE49-F238E27FC236}">
                <a16:creationId xmlns:a16="http://schemas.microsoft.com/office/drawing/2014/main" id="{6417790C-087E-4606-B373-78F53B1A6243}"/>
              </a:ext>
            </a:extLst>
          </p:cNvPr>
          <p:cNvPicPr>
            <a:picLocks noChangeAspect="1"/>
          </p:cNvPicPr>
          <p:nvPr/>
        </p:nvPicPr>
        <p:blipFill rotWithShape="1">
          <a:blip r:embed="rId3"/>
          <a:srcRect t="63353" r="47073"/>
          <a:stretch/>
        </p:blipFill>
        <p:spPr>
          <a:xfrm>
            <a:off x="442852" y="5325854"/>
            <a:ext cx="3214748" cy="1358900"/>
          </a:xfrm>
          <a:prstGeom prst="rect">
            <a:avLst/>
          </a:prstGeom>
        </p:spPr>
      </p:pic>
      <p:pic>
        <p:nvPicPr>
          <p:cNvPr id="9" name="Picture 8">
            <a:extLst>
              <a:ext uri="{FF2B5EF4-FFF2-40B4-BE49-F238E27FC236}">
                <a16:creationId xmlns:a16="http://schemas.microsoft.com/office/drawing/2014/main" id="{D40D7799-F825-47B7-8436-59370B7DA33B}"/>
              </a:ext>
            </a:extLst>
          </p:cNvPr>
          <p:cNvPicPr>
            <a:picLocks noChangeAspect="1"/>
          </p:cNvPicPr>
          <p:nvPr/>
        </p:nvPicPr>
        <p:blipFill rotWithShape="1">
          <a:blip r:embed="rId3"/>
          <a:srcRect t="30693" r="47073" b="32660"/>
          <a:stretch/>
        </p:blipFill>
        <p:spPr>
          <a:xfrm>
            <a:off x="442852" y="4114800"/>
            <a:ext cx="3214748" cy="1358900"/>
          </a:xfrm>
          <a:prstGeom prst="rect">
            <a:avLst/>
          </a:prstGeom>
        </p:spPr>
      </p:pic>
      <p:pic>
        <p:nvPicPr>
          <p:cNvPr id="10" name="Picture 9">
            <a:extLst>
              <a:ext uri="{FF2B5EF4-FFF2-40B4-BE49-F238E27FC236}">
                <a16:creationId xmlns:a16="http://schemas.microsoft.com/office/drawing/2014/main" id="{12AA424D-8CFD-40FF-8F64-56B3F788E608}"/>
              </a:ext>
            </a:extLst>
          </p:cNvPr>
          <p:cNvPicPr>
            <a:picLocks noChangeAspect="1"/>
          </p:cNvPicPr>
          <p:nvPr/>
        </p:nvPicPr>
        <p:blipFill rotWithShape="1">
          <a:blip r:embed="rId3"/>
          <a:srcRect l="52927" r="26778"/>
          <a:stretch/>
        </p:blipFill>
        <p:spPr>
          <a:xfrm>
            <a:off x="3657600" y="2976674"/>
            <a:ext cx="1232671" cy="3708080"/>
          </a:xfrm>
          <a:prstGeom prst="rect">
            <a:avLst/>
          </a:prstGeom>
        </p:spPr>
      </p:pic>
      <p:pic>
        <p:nvPicPr>
          <p:cNvPr id="11" name="Picture 10">
            <a:extLst>
              <a:ext uri="{FF2B5EF4-FFF2-40B4-BE49-F238E27FC236}">
                <a16:creationId xmlns:a16="http://schemas.microsoft.com/office/drawing/2014/main" id="{6F36E269-067F-46D7-BDAF-AD8E637AA0AA}"/>
              </a:ext>
            </a:extLst>
          </p:cNvPr>
          <p:cNvPicPr>
            <a:picLocks noChangeAspect="1"/>
          </p:cNvPicPr>
          <p:nvPr/>
        </p:nvPicPr>
        <p:blipFill rotWithShape="1">
          <a:blip r:embed="rId3"/>
          <a:srcRect r="47073" b="69307"/>
          <a:stretch/>
        </p:blipFill>
        <p:spPr>
          <a:xfrm>
            <a:off x="442852" y="2976674"/>
            <a:ext cx="3214748" cy="1138126"/>
          </a:xfrm>
          <a:prstGeom prst="rect">
            <a:avLst/>
          </a:prstGeom>
        </p:spPr>
      </p:pic>
      <p:pic>
        <p:nvPicPr>
          <p:cNvPr id="12" name="Picture 11">
            <a:extLst>
              <a:ext uri="{FF2B5EF4-FFF2-40B4-BE49-F238E27FC236}">
                <a16:creationId xmlns:a16="http://schemas.microsoft.com/office/drawing/2014/main" id="{91F2ED2F-7E3E-49E8-B1FA-E43EB2893C21}"/>
              </a:ext>
            </a:extLst>
          </p:cNvPr>
          <p:cNvPicPr>
            <a:picLocks noChangeAspect="1"/>
          </p:cNvPicPr>
          <p:nvPr/>
        </p:nvPicPr>
        <p:blipFill rotWithShape="1">
          <a:blip r:embed="rId3"/>
          <a:srcRect l="73222" r="-1"/>
          <a:stretch/>
        </p:blipFill>
        <p:spPr>
          <a:xfrm>
            <a:off x="4890271" y="2976674"/>
            <a:ext cx="1626476" cy="3708080"/>
          </a:xfrm>
          <a:prstGeom prst="rect">
            <a:avLst/>
          </a:prstGeom>
        </p:spPr>
      </p:pic>
      <p:pic>
        <p:nvPicPr>
          <p:cNvPr id="8" name="Picture 7">
            <a:extLst>
              <a:ext uri="{FF2B5EF4-FFF2-40B4-BE49-F238E27FC236}">
                <a16:creationId xmlns:a16="http://schemas.microsoft.com/office/drawing/2014/main" id="{1B76514E-03AC-4175-A9E4-55681641C5E9}"/>
              </a:ext>
            </a:extLst>
          </p:cNvPr>
          <p:cNvPicPr>
            <a:picLocks noChangeAspect="1"/>
          </p:cNvPicPr>
          <p:nvPr/>
        </p:nvPicPr>
        <p:blipFill>
          <a:blip r:embed="rId4"/>
          <a:stretch>
            <a:fillRect/>
          </a:stretch>
        </p:blipFill>
        <p:spPr>
          <a:xfrm>
            <a:off x="6516747" y="3885881"/>
            <a:ext cx="5319652" cy="1438808"/>
          </a:xfrm>
          <a:prstGeom prst="rect">
            <a:avLst/>
          </a:prstGeom>
        </p:spPr>
      </p:pic>
      <p:grpSp>
        <p:nvGrpSpPr>
          <p:cNvPr id="14" name="Group 13">
            <a:extLst>
              <a:ext uri="{FF2B5EF4-FFF2-40B4-BE49-F238E27FC236}">
                <a16:creationId xmlns:a16="http://schemas.microsoft.com/office/drawing/2014/main" id="{3CC564DE-17E5-4A5B-8439-7436AA139BB8}"/>
              </a:ext>
            </a:extLst>
          </p:cNvPr>
          <p:cNvGrpSpPr/>
          <p:nvPr/>
        </p:nvGrpSpPr>
        <p:grpSpPr>
          <a:xfrm>
            <a:off x="6534150" y="4311650"/>
            <a:ext cx="5302249" cy="1017695"/>
            <a:chOff x="6534150" y="4311650"/>
            <a:chExt cx="5302249" cy="1017695"/>
          </a:xfrm>
        </p:grpSpPr>
        <p:sp>
          <p:nvSpPr>
            <p:cNvPr id="13" name="Rectangle 12">
              <a:extLst>
                <a:ext uri="{FF2B5EF4-FFF2-40B4-BE49-F238E27FC236}">
                  <a16:creationId xmlns:a16="http://schemas.microsoft.com/office/drawing/2014/main" id="{7DA4749F-0461-46F8-A696-6F83D446D4C7}"/>
                </a:ext>
              </a:extLst>
            </p:cNvPr>
            <p:cNvSpPr/>
            <p:nvPr/>
          </p:nvSpPr>
          <p:spPr>
            <a:xfrm>
              <a:off x="6908800" y="4311650"/>
              <a:ext cx="4927599" cy="1651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A903CA-21FB-44F4-9C69-FEEBE7238B36}"/>
                </a:ext>
              </a:extLst>
            </p:cNvPr>
            <p:cNvSpPr/>
            <p:nvPr/>
          </p:nvSpPr>
          <p:spPr>
            <a:xfrm>
              <a:off x="6534150" y="4476750"/>
              <a:ext cx="5302249" cy="69215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632CE3-E716-4CBA-8488-E056B0C52B91}"/>
                </a:ext>
              </a:extLst>
            </p:cNvPr>
            <p:cNvSpPr/>
            <p:nvPr/>
          </p:nvSpPr>
          <p:spPr>
            <a:xfrm>
              <a:off x="6534151" y="5164245"/>
              <a:ext cx="1498600" cy="1651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594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BBBAD8-694B-46C6-B7A6-4AFCE8AECBF8}"/>
              </a:ext>
            </a:extLst>
          </p:cNvPr>
          <p:cNvSpPr txBox="1"/>
          <p:nvPr/>
        </p:nvSpPr>
        <p:spPr>
          <a:xfrm>
            <a:off x="2106657" y="486035"/>
            <a:ext cx="7978686" cy="579646"/>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Context Dictates Firing Patterns</a:t>
            </a:r>
          </a:p>
        </p:txBody>
      </p:sp>
      <p:sp>
        <p:nvSpPr>
          <p:cNvPr id="7" name="TextBox 6">
            <a:extLst>
              <a:ext uri="{FF2B5EF4-FFF2-40B4-BE49-F238E27FC236}">
                <a16:creationId xmlns:a16="http://schemas.microsoft.com/office/drawing/2014/main" id="{BC715D20-D8E3-4C70-866A-6789881975E0}"/>
              </a:ext>
            </a:extLst>
          </p:cNvPr>
          <p:cNvSpPr txBox="1"/>
          <p:nvPr/>
        </p:nvSpPr>
        <p:spPr>
          <a:xfrm>
            <a:off x="3456176" y="6039762"/>
            <a:ext cx="5513343" cy="537455"/>
          </a:xfrm>
          <a:prstGeom prst="rect">
            <a:avLst/>
          </a:prstGeom>
          <a:noFill/>
        </p:spPr>
        <p:txBody>
          <a:bodyPr wrap="square" rtlCol="0">
            <a:spAutoFit/>
          </a:bodyPr>
          <a:lstStyle/>
          <a:p>
            <a:pPr algn="ctr">
              <a:lnSpc>
                <a:spcPts val="3800"/>
              </a:lnSpc>
            </a:pPr>
            <a:r>
              <a:rPr lang="en-US" sz="2800" i="1" dirty="0">
                <a:latin typeface="Century Gothic" panose="020B0502020202020204" pitchFamily="34" charset="0"/>
              </a:rPr>
              <a:t>Premotor Cortex</a:t>
            </a:r>
          </a:p>
        </p:txBody>
      </p:sp>
      <p:grpSp>
        <p:nvGrpSpPr>
          <p:cNvPr id="40" name="Group 39">
            <a:extLst>
              <a:ext uri="{FF2B5EF4-FFF2-40B4-BE49-F238E27FC236}">
                <a16:creationId xmlns:a16="http://schemas.microsoft.com/office/drawing/2014/main" id="{AB4806CE-3E32-4DD5-8885-A73036627926}"/>
              </a:ext>
            </a:extLst>
          </p:cNvPr>
          <p:cNvGrpSpPr/>
          <p:nvPr/>
        </p:nvGrpSpPr>
        <p:grpSpPr>
          <a:xfrm>
            <a:off x="584201" y="1507996"/>
            <a:ext cx="3828894" cy="4487159"/>
            <a:chOff x="584201" y="1507996"/>
            <a:chExt cx="3828894" cy="4487159"/>
          </a:xfrm>
        </p:grpSpPr>
        <p:pic>
          <p:nvPicPr>
            <p:cNvPr id="3" name="Picture 2">
              <a:extLst>
                <a:ext uri="{FF2B5EF4-FFF2-40B4-BE49-F238E27FC236}">
                  <a16:creationId xmlns:a16="http://schemas.microsoft.com/office/drawing/2014/main" id="{3DEEB584-92CE-42EF-A02A-91079AA3F9B7}"/>
                </a:ext>
              </a:extLst>
            </p:cNvPr>
            <p:cNvPicPr>
              <a:picLocks noChangeAspect="1"/>
            </p:cNvPicPr>
            <p:nvPr/>
          </p:nvPicPr>
          <p:blipFill>
            <a:blip r:embed="rId2"/>
            <a:stretch>
              <a:fillRect/>
            </a:stretch>
          </p:blipFill>
          <p:spPr>
            <a:xfrm>
              <a:off x="584201" y="1507996"/>
              <a:ext cx="3828894" cy="2813308"/>
            </a:xfrm>
            <a:prstGeom prst="rect">
              <a:avLst/>
            </a:prstGeom>
          </p:spPr>
        </p:pic>
        <p:cxnSp>
          <p:nvCxnSpPr>
            <p:cNvPr id="11" name="Straight Arrow Connector 10">
              <a:extLst>
                <a:ext uri="{FF2B5EF4-FFF2-40B4-BE49-F238E27FC236}">
                  <a16:creationId xmlns:a16="http://schemas.microsoft.com/office/drawing/2014/main" id="{77340A2E-3D6A-4C9D-B092-55395BBE8208}"/>
                </a:ext>
              </a:extLst>
            </p:cNvPr>
            <p:cNvCxnSpPr/>
            <p:nvPr/>
          </p:nvCxnSpPr>
          <p:spPr>
            <a:xfrm>
              <a:off x="2106657" y="5590563"/>
              <a:ext cx="46721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31D7DA6-13D3-47A3-AD4F-7FEE9E054438}"/>
                </a:ext>
              </a:extLst>
            </p:cNvPr>
            <p:cNvSpPr txBox="1"/>
            <p:nvPr/>
          </p:nvSpPr>
          <p:spPr>
            <a:xfrm>
              <a:off x="1849266" y="5486105"/>
              <a:ext cx="981992" cy="509050"/>
            </a:xfrm>
            <a:prstGeom prst="rect">
              <a:avLst/>
            </a:prstGeom>
            <a:noFill/>
          </p:spPr>
          <p:txBody>
            <a:bodyPr wrap="square" rtlCol="0">
              <a:spAutoFit/>
            </a:bodyPr>
            <a:lstStyle/>
            <a:p>
              <a:pPr algn="ctr">
                <a:lnSpc>
                  <a:spcPts val="3800"/>
                </a:lnSpc>
              </a:pPr>
              <a:r>
                <a:rPr lang="en-US" i="1" dirty="0">
                  <a:latin typeface="Century Gothic" panose="020B0502020202020204" pitchFamily="34" charset="0"/>
                </a:rPr>
                <a:t>time</a:t>
              </a:r>
            </a:p>
          </p:txBody>
        </p:sp>
        <p:grpSp>
          <p:nvGrpSpPr>
            <p:cNvPr id="17" name="Group 16">
              <a:extLst>
                <a:ext uri="{FF2B5EF4-FFF2-40B4-BE49-F238E27FC236}">
                  <a16:creationId xmlns:a16="http://schemas.microsoft.com/office/drawing/2014/main" id="{808EDD48-FD55-4DE3-B589-BD8419B2C010}"/>
                </a:ext>
              </a:extLst>
            </p:cNvPr>
            <p:cNvGrpSpPr/>
            <p:nvPr/>
          </p:nvGrpSpPr>
          <p:grpSpPr>
            <a:xfrm>
              <a:off x="801484" y="4427529"/>
              <a:ext cx="3053171" cy="1021890"/>
              <a:chOff x="801484" y="4427529"/>
              <a:chExt cx="3053171" cy="1021890"/>
            </a:xfrm>
          </p:grpSpPr>
          <p:sp>
            <p:nvSpPr>
              <p:cNvPr id="8" name="Oval 7">
                <a:extLst>
                  <a:ext uri="{FF2B5EF4-FFF2-40B4-BE49-F238E27FC236}">
                    <a16:creationId xmlns:a16="http://schemas.microsoft.com/office/drawing/2014/main" id="{37FCA37A-EEDE-4344-85AC-484AC3B47242}"/>
                  </a:ext>
                </a:extLst>
              </p:cNvPr>
              <p:cNvSpPr/>
              <p:nvPr/>
            </p:nvSpPr>
            <p:spPr>
              <a:xfrm>
                <a:off x="823314"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3B32F42-BB72-4524-9150-AF32F0A54C3A}"/>
                  </a:ext>
                </a:extLst>
              </p:cNvPr>
              <p:cNvSpPr/>
              <p:nvPr/>
            </p:nvSpPr>
            <p:spPr>
              <a:xfrm>
                <a:off x="3151921"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A6C871-1528-4409-981A-BDFCE63E031B}"/>
                  </a:ext>
                </a:extLst>
              </p:cNvPr>
              <p:cNvSpPr/>
              <p:nvPr/>
            </p:nvSpPr>
            <p:spPr>
              <a:xfrm>
                <a:off x="1987618"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43581CC-0338-455F-9976-0702EF5262E0}"/>
                  </a:ext>
                </a:extLst>
              </p:cNvPr>
              <p:cNvSpPr txBox="1"/>
              <p:nvPr/>
            </p:nvSpPr>
            <p:spPr>
              <a:xfrm>
                <a:off x="801484" y="4427529"/>
                <a:ext cx="707630" cy="369332"/>
              </a:xfrm>
              <a:prstGeom prst="rect">
                <a:avLst/>
              </a:prstGeom>
              <a:noFill/>
            </p:spPr>
            <p:txBody>
              <a:bodyPr wrap="none" rtlCol="0">
                <a:spAutoFit/>
              </a:bodyPr>
              <a:lstStyle/>
              <a:p>
                <a:r>
                  <a:rPr lang="en-US" dirty="0"/>
                  <a:t>Start!</a:t>
                </a:r>
              </a:p>
            </p:txBody>
          </p:sp>
          <p:sp>
            <p:nvSpPr>
              <p:cNvPr id="15" name="TextBox 14">
                <a:extLst>
                  <a:ext uri="{FF2B5EF4-FFF2-40B4-BE49-F238E27FC236}">
                    <a16:creationId xmlns:a16="http://schemas.microsoft.com/office/drawing/2014/main" id="{77856D70-B189-4FAE-AADA-30A4E31BF658}"/>
                  </a:ext>
                </a:extLst>
              </p:cNvPr>
              <p:cNvSpPr txBox="1"/>
              <p:nvPr/>
            </p:nvSpPr>
            <p:spPr>
              <a:xfrm>
                <a:off x="3242607" y="4427529"/>
                <a:ext cx="527709" cy="369332"/>
              </a:xfrm>
              <a:prstGeom prst="rect">
                <a:avLst/>
              </a:prstGeom>
              <a:noFill/>
            </p:spPr>
            <p:txBody>
              <a:bodyPr wrap="none" rtlCol="0">
                <a:spAutoFit/>
              </a:bodyPr>
              <a:lstStyle/>
              <a:p>
                <a:r>
                  <a:rPr lang="en-US" dirty="0"/>
                  <a:t>Go!</a:t>
                </a:r>
              </a:p>
            </p:txBody>
          </p:sp>
          <p:sp>
            <p:nvSpPr>
              <p:cNvPr id="16" name="Star: 5 Points 15">
                <a:extLst>
                  <a:ext uri="{FF2B5EF4-FFF2-40B4-BE49-F238E27FC236}">
                    <a16:creationId xmlns:a16="http://schemas.microsoft.com/office/drawing/2014/main" id="{F5FD6CDE-A602-4B05-A16E-1E55CDBCB30E}"/>
                  </a:ext>
                </a:extLst>
              </p:cNvPr>
              <p:cNvSpPr/>
              <p:nvPr/>
            </p:nvSpPr>
            <p:spPr>
              <a:xfrm>
                <a:off x="3696564" y="4780004"/>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11D38396-86B8-47EE-9920-556E20D18518}"/>
              </a:ext>
            </a:extLst>
          </p:cNvPr>
          <p:cNvGrpSpPr/>
          <p:nvPr/>
        </p:nvGrpSpPr>
        <p:grpSpPr>
          <a:xfrm>
            <a:off x="4348546" y="1516167"/>
            <a:ext cx="3432766" cy="4478988"/>
            <a:chOff x="4348546" y="1516167"/>
            <a:chExt cx="3432766" cy="4478988"/>
          </a:xfrm>
        </p:grpSpPr>
        <p:pic>
          <p:nvPicPr>
            <p:cNvPr id="4" name="Picture 3">
              <a:extLst>
                <a:ext uri="{FF2B5EF4-FFF2-40B4-BE49-F238E27FC236}">
                  <a16:creationId xmlns:a16="http://schemas.microsoft.com/office/drawing/2014/main" id="{227EC6E9-F31E-4CCE-86AF-693480ED1BF6}"/>
                </a:ext>
              </a:extLst>
            </p:cNvPr>
            <p:cNvPicPr>
              <a:picLocks noChangeAspect="1"/>
            </p:cNvPicPr>
            <p:nvPr/>
          </p:nvPicPr>
          <p:blipFill>
            <a:blip r:embed="rId3"/>
            <a:stretch>
              <a:fillRect/>
            </a:stretch>
          </p:blipFill>
          <p:spPr>
            <a:xfrm>
              <a:off x="4348546" y="1516167"/>
              <a:ext cx="3432766" cy="2873166"/>
            </a:xfrm>
            <a:prstGeom prst="rect">
              <a:avLst/>
            </a:prstGeom>
          </p:spPr>
        </p:pic>
        <p:grpSp>
          <p:nvGrpSpPr>
            <p:cNvPr id="41" name="Group 40">
              <a:extLst>
                <a:ext uri="{FF2B5EF4-FFF2-40B4-BE49-F238E27FC236}">
                  <a16:creationId xmlns:a16="http://schemas.microsoft.com/office/drawing/2014/main" id="{FF27BE77-366B-41F7-AEFA-E472009F8927}"/>
                </a:ext>
              </a:extLst>
            </p:cNvPr>
            <p:cNvGrpSpPr/>
            <p:nvPr/>
          </p:nvGrpSpPr>
          <p:grpSpPr>
            <a:xfrm>
              <a:off x="4538343" y="4427529"/>
              <a:ext cx="3053171" cy="1567626"/>
              <a:chOff x="4538343" y="4427529"/>
              <a:chExt cx="3053171" cy="1567626"/>
            </a:xfrm>
          </p:grpSpPr>
          <p:grpSp>
            <p:nvGrpSpPr>
              <p:cNvPr id="18" name="Group 17">
                <a:extLst>
                  <a:ext uri="{FF2B5EF4-FFF2-40B4-BE49-F238E27FC236}">
                    <a16:creationId xmlns:a16="http://schemas.microsoft.com/office/drawing/2014/main" id="{190E2123-EABF-411D-A038-D045EAFE8378}"/>
                  </a:ext>
                </a:extLst>
              </p:cNvPr>
              <p:cNvGrpSpPr/>
              <p:nvPr/>
            </p:nvGrpSpPr>
            <p:grpSpPr>
              <a:xfrm>
                <a:off x="4538343" y="4427529"/>
                <a:ext cx="3053171" cy="1021890"/>
                <a:chOff x="801484" y="4427529"/>
                <a:chExt cx="3053171" cy="1021890"/>
              </a:xfrm>
            </p:grpSpPr>
            <p:sp>
              <p:nvSpPr>
                <p:cNvPr id="19" name="Oval 18">
                  <a:extLst>
                    <a:ext uri="{FF2B5EF4-FFF2-40B4-BE49-F238E27FC236}">
                      <a16:creationId xmlns:a16="http://schemas.microsoft.com/office/drawing/2014/main" id="{DDAB98D6-6467-4D61-B186-2797715BFC4D}"/>
                    </a:ext>
                  </a:extLst>
                </p:cNvPr>
                <p:cNvSpPr/>
                <p:nvPr/>
              </p:nvSpPr>
              <p:spPr>
                <a:xfrm>
                  <a:off x="823314"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9058188-9EF7-4A66-B6DA-7AA439067B11}"/>
                    </a:ext>
                  </a:extLst>
                </p:cNvPr>
                <p:cNvSpPr/>
                <p:nvPr/>
              </p:nvSpPr>
              <p:spPr>
                <a:xfrm>
                  <a:off x="3151921"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F5E8FC9-F3BB-4A42-A450-98047A5B9E62}"/>
                    </a:ext>
                  </a:extLst>
                </p:cNvPr>
                <p:cNvSpPr/>
                <p:nvPr/>
              </p:nvSpPr>
              <p:spPr>
                <a:xfrm>
                  <a:off x="1987618"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E531572-BB05-4620-B23F-76E315CF0138}"/>
                    </a:ext>
                  </a:extLst>
                </p:cNvPr>
                <p:cNvSpPr txBox="1"/>
                <p:nvPr/>
              </p:nvSpPr>
              <p:spPr>
                <a:xfrm>
                  <a:off x="801484" y="4427529"/>
                  <a:ext cx="707630" cy="369332"/>
                </a:xfrm>
                <a:prstGeom prst="rect">
                  <a:avLst/>
                </a:prstGeom>
                <a:noFill/>
              </p:spPr>
              <p:txBody>
                <a:bodyPr wrap="none" rtlCol="0">
                  <a:spAutoFit/>
                </a:bodyPr>
                <a:lstStyle/>
                <a:p>
                  <a:r>
                    <a:rPr lang="en-US" dirty="0"/>
                    <a:t>Start!</a:t>
                  </a:r>
                </a:p>
              </p:txBody>
            </p:sp>
            <p:sp>
              <p:nvSpPr>
                <p:cNvPr id="23" name="TextBox 22">
                  <a:extLst>
                    <a:ext uri="{FF2B5EF4-FFF2-40B4-BE49-F238E27FC236}">
                      <a16:creationId xmlns:a16="http://schemas.microsoft.com/office/drawing/2014/main" id="{A18FE969-F23E-4E63-B8B9-9D9EED796B9A}"/>
                    </a:ext>
                  </a:extLst>
                </p:cNvPr>
                <p:cNvSpPr txBox="1"/>
                <p:nvPr/>
              </p:nvSpPr>
              <p:spPr>
                <a:xfrm>
                  <a:off x="3242607" y="4427529"/>
                  <a:ext cx="527709" cy="369332"/>
                </a:xfrm>
                <a:prstGeom prst="rect">
                  <a:avLst/>
                </a:prstGeom>
                <a:noFill/>
              </p:spPr>
              <p:txBody>
                <a:bodyPr wrap="none" rtlCol="0">
                  <a:spAutoFit/>
                </a:bodyPr>
                <a:lstStyle/>
                <a:p>
                  <a:r>
                    <a:rPr lang="en-US" dirty="0"/>
                    <a:t>Go!</a:t>
                  </a:r>
                </a:p>
              </p:txBody>
            </p:sp>
            <p:sp>
              <p:nvSpPr>
                <p:cNvPr id="24" name="Star: 5 Points 23">
                  <a:extLst>
                    <a:ext uri="{FF2B5EF4-FFF2-40B4-BE49-F238E27FC236}">
                      <a16:creationId xmlns:a16="http://schemas.microsoft.com/office/drawing/2014/main" id="{5C97C75C-9382-44A9-8779-5BCCFA5CDD8D}"/>
                    </a:ext>
                  </a:extLst>
                </p:cNvPr>
                <p:cNvSpPr/>
                <p:nvPr/>
              </p:nvSpPr>
              <p:spPr>
                <a:xfrm>
                  <a:off x="3696564" y="4780004"/>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Star: 5 Points 31">
                <a:extLst>
                  <a:ext uri="{FF2B5EF4-FFF2-40B4-BE49-F238E27FC236}">
                    <a16:creationId xmlns:a16="http://schemas.microsoft.com/office/drawing/2014/main" id="{F7790E6E-2163-4D73-8FDF-922E803A90F8}"/>
                  </a:ext>
                </a:extLst>
              </p:cNvPr>
              <p:cNvSpPr/>
              <p:nvPr/>
            </p:nvSpPr>
            <p:spPr>
              <a:xfrm>
                <a:off x="5042195" y="4797486"/>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EB267F5F-5DE3-45D8-AAED-518BFD636BE5}"/>
                  </a:ext>
                </a:extLst>
              </p:cNvPr>
              <p:cNvGrpSpPr/>
              <p:nvPr/>
            </p:nvGrpSpPr>
            <p:grpSpPr>
              <a:xfrm>
                <a:off x="5628095" y="5486105"/>
                <a:ext cx="981992" cy="509050"/>
                <a:chOff x="5628095" y="5459523"/>
                <a:chExt cx="981992" cy="509050"/>
              </a:xfrm>
            </p:grpSpPr>
            <p:cxnSp>
              <p:nvCxnSpPr>
                <p:cNvPr id="34" name="Straight Arrow Connector 33">
                  <a:extLst>
                    <a:ext uri="{FF2B5EF4-FFF2-40B4-BE49-F238E27FC236}">
                      <a16:creationId xmlns:a16="http://schemas.microsoft.com/office/drawing/2014/main" id="{C0665871-0166-4EAF-AC54-3654A9CA1C85}"/>
                    </a:ext>
                  </a:extLst>
                </p:cNvPr>
                <p:cNvCxnSpPr/>
                <p:nvPr/>
              </p:nvCxnSpPr>
              <p:spPr>
                <a:xfrm>
                  <a:off x="5895873" y="5587098"/>
                  <a:ext cx="46721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68512F-F902-4809-9EA7-0A20269289E2}"/>
                    </a:ext>
                  </a:extLst>
                </p:cNvPr>
                <p:cNvSpPr txBox="1"/>
                <p:nvPr/>
              </p:nvSpPr>
              <p:spPr>
                <a:xfrm>
                  <a:off x="5628095" y="5459523"/>
                  <a:ext cx="981992" cy="509050"/>
                </a:xfrm>
                <a:prstGeom prst="rect">
                  <a:avLst/>
                </a:prstGeom>
                <a:noFill/>
              </p:spPr>
              <p:txBody>
                <a:bodyPr wrap="square" rtlCol="0">
                  <a:spAutoFit/>
                </a:bodyPr>
                <a:lstStyle/>
                <a:p>
                  <a:pPr algn="ctr">
                    <a:lnSpc>
                      <a:spcPts val="3800"/>
                    </a:lnSpc>
                  </a:pPr>
                  <a:r>
                    <a:rPr lang="en-US" i="1" dirty="0">
                      <a:latin typeface="Century Gothic" panose="020B0502020202020204" pitchFamily="34" charset="0"/>
                    </a:rPr>
                    <a:t>time</a:t>
                  </a:r>
                </a:p>
              </p:txBody>
            </p:sp>
          </p:grpSp>
        </p:grpSp>
      </p:grpSp>
      <p:grpSp>
        <p:nvGrpSpPr>
          <p:cNvPr id="43" name="Group 42">
            <a:extLst>
              <a:ext uri="{FF2B5EF4-FFF2-40B4-BE49-F238E27FC236}">
                <a16:creationId xmlns:a16="http://schemas.microsoft.com/office/drawing/2014/main" id="{E595203B-B173-4E6B-A7AE-CAE1D165ECF0}"/>
              </a:ext>
            </a:extLst>
          </p:cNvPr>
          <p:cNvGrpSpPr/>
          <p:nvPr/>
        </p:nvGrpSpPr>
        <p:grpSpPr>
          <a:xfrm>
            <a:off x="8053302" y="1344717"/>
            <a:ext cx="4043448" cy="4650438"/>
            <a:chOff x="8053302" y="1344717"/>
            <a:chExt cx="4043448" cy="4650438"/>
          </a:xfrm>
        </p:grpSpPr>
        <p:pic>
          <p:nvPicPr>
            <p:cNvPr id="5" name="Picture 4">
              <a:extLst>
                <a:ext uri="{FF2B5EF4-FFF2-40B4-BE49-F238E27FC236}">
                  <a16:creationId xmlns:a16="http://schemas.microsoft.com/office/drawing/2014/main" id="{485D5BAA-2017-4057-B5FF-7F3FF2A7B10D}"/>
                </a:ext>
              </a:extLst>
            </p:cNvPr>
            <p:cNvPicPr>
              <a:picLocks noChangeAspect="1"/>
            </p:cNvPicPr>
            <p:nvPr/>
          </p:nvPicPr>
          <p:blipFill>
            <a:blip r:embed="rId4"/>
            <a:stretch>
              <a:fillRect/>
            </a:stretch>
          </p:blipFill>
          <p:spPr>
            <a:xfrm>
              <a:off x="8053302" y="1344717"/>
              <a:ext cx="4043448" cy="2873166"/>
            </a:xfrm>
            <a:prstGeom prst="rect">
              <a:avLst/>
            </a:prstGeom>
          </p:spPr>
        </p:pic>
        <p:sp>
          <p:nvSpPr>
            <p:cNvPr id="26" name="Oval 25">
              <a:extLst>
                <a:ext uri="{FF2B5EF4-FFF2-40B4-BE49-F238E27FC236}">
                  <a16:creationId xmlns:a16="http://schemas.microsoft.com/office/drawing/2014/main" id="{638360E4-3C9A-4D53-AB38-AE68CA3B5E27}"/>
                </a:ext>
              </a:extLst>
            </p:cNvPr>
            <p:cNvSpPr/>
            <p:nvPr/>
          </p:nvSpPr>
          <p:spPr>
            <a:xfrm>
              <a:off x="8353968"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7BA9867-2A2D-4798-BADE-7FB7150C4DA0}"/>
                </a:ext>
              </a:extLst>
            </p:cNvPr>
            <p:cNvSpPr/>
            <p:nvPr/>
          </p:nvSpPr>
          <p:spPr>
            <a:xfrm>
              <a:off x="10682575"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71A2B82-0229-49C3-808A-D2A6773E61E0}"/>
                </a:ext>
              </a:extLst>
            </p:cNvPr>
            <p:cNvSpPr/>
            <p:nvPr/>
          </p:nvSpPr>
          <p:spPr>
            <a:xfrm>
              <a:off x="9518272"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6CD9255-36E8-4CCC-B5D7-36795F8CC821}"/>
                </a:ext>
              </a:extLst>
            </p:cNvPr>
            <p:cNvSpPr txBox="1"/>
            <p:nvPr/>
          </p:nvSpPr>
          <p:spPr>
            <a:xfrm>
              <a:off x="8332138" y="4427529"/>
              <a:ext cx="707630" cy="369332"/>
            </a:xfrm>
            <a:prstGeom prst="rect">
              <a:avLst/>
            </a:prstGeom>
            <a:noFill/>
          </p:spPr>
          <p:txBody>
            <a:bodyPr wrap="none" rtlCol="0">
              <a:spAutoFit/>
            </a:bodyPr>
            <a:lstStyle/>
            <a:p>
              <a:r>
                <a:rPr lang="en-US" dirty="0"/>
                <a:t>Start!</a:t>
              </a:r>
            </a:p>
          </p:txBody>
        </p:sp>
        <p:sp>
          <p:nvSpPr>
            <p:cNvPr id="30" name="TextBox 29">
              <a:extLst>
                <a:ext uri="{FF2B5EF4-FFF2-40B4-BE49-F238E27FC236}">
                  <a16:creationId xmlns:a16="http://schemas.microsoft.com/office/drawing/2014/main" id="{715FAAA0-1FBF-4E83-9DC6-AC290BB335AB}"/>
                </a:ext>
              </a:extLst>
            </p:cNvPr>
            <p:cNvSpPr txBox="1"/>
            <p:nvPr/>
          </p:nvSpPr>
          <p:spPr>
            <a:xfrm>
              <a:off x="10445880" y="4427529"/>
              <a:ext cx="1101584" cy="369332"/>
            </a:xfrm>
            <a:prstGeom prst="rect">
              <a:avLst/>
            </a:prstGeom>
            <a:noFill/>
          </p:spPr>
          <p:txBody>
            <a:bodyPr wrap="none" rtlCol="0">
              <a:spAutoFit/>
            </a:bodyPr>
            <a:lstStyle/>
            <a:p>
              <a:r>
                <a:rPr lang="en-US" dirty="0"/>
                <a:t>Don’t Go!</a:t>
              </a:r>
            </a:p>
          </p:txBody>
        </p:sp>
        <p:sp>
          <p:nvSpPr>
            <p:cNvPr id="31" name="Star: 5 Points 30">
              <a:extLst>
                <a:ext uri="{FF2B5EF4-FFF2-40B4-BE49-F238E27FC236}">
                  <a16:creationId xmlns:a16="http://schemas.microsoft.com/office/drawing/2014/main" id="{E567D785-BEED-420B-9FCE-250E323BF362}"/>
                </a:ext>
              </a:extLst>
            </p:cNvPr>
            <p:cNvSpPr/>
            <p:nvPr/>
          </p:nvSpPr>
          <p:spPr>
            <a:xfrm>
              <a:off x="11227218" y="4780004"/>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CB8FEA27-3918-4F0A-8A26-FABDF2299B28}"/>
                </a:ext>
              </a:extLst>
            </p:cNvPr>
            <p:cNvSpPr/>
            <p:nvPr/>
          </p:nvSpPr>
          <p:spPr>
            <a:xfrm>
              <a:off x="8884772" y="4808226"/>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9C466D3D-AA95-4C37-A421-C68771E3FAA0}"/>
                </a:ext>
              </a:extLst>
            </p:cNvPr>
            <p:cNvGrpSpPr/>
            <p:nvPr/>
          </p:nvGrpSpPr>
          <p:grpSpPr>
            <a:xfrm>
              <a:off x="9360742" y="5486105"/>
              <a:ext cx="981992" cy="509050"/>
              <a:chOff x="5628095" y="5459523"/>
              <a:chExt cx="981992" cy="509050"/>
            </a:xfrm>
          </p:grpSpPr>
          <p:cxnSp>
            <p:nvCxnSpPr>
              <p:cNvPr id="38" name="Straight Arrow Connector 37">
                <a:extLst>
                  <a:ext uri="{FF2B5EF4-FFF2-40B4-BE49-F238E27FC236}">
                    <a16:creationId xmlns:a16="http://schemas.microsoft.com/office/drawing/2014/main" id="{8628DFF2-D2F5-457F-86A0-06C93D49D06A}"/>
                  </a:ext>
                </a:extLst>
              </p:cNvPr>
              <p:cNvCxnSpPr/>
              <p:nvPr/>
            </p:nvCxnSpPr>
            <p:spPr>
              <a:xfrm>
                <a:off x="5895873" y="5587098"/>
                <a:ext cx="46721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C9FC0AF-3EB9-461B-8BEC-0A5FF1A5F414}"/>
                  </a:ext>
                </a:extLst>
              </p:cNvPr>
              <p:cNvSpPr txBox="1"/>
              <p:nvPr/>
            </p:nvSpPr>
            <p:spPr>
              <a:xfrm>
                <a:off x="5628095" y="5459523"/>
                <a:ext cx="981992" cy="509050"/>
              </a:xfrm>
              <a:prstGeom prst="rect">
                <a:avLst/>
              </a:prstGeom>
              <a:noFill/>
            </p:spPr>
            <p:txBody>
              <a:bodyPr wrap="square" rtlCol="0">
                <a:spAutoFit/>
              </a:bodyPr>
              <a:lstStyle/>
              <a:p>
                <a:pPr algn="ctr">
                  <a:lnSpc>
                    <a:spcPts val="3800"/>
                  </a:lnSpc>
                </a:pPr>
                <a:r>
                  <a:rPr lang="en-US" i="1" dirty="0">
                    <a:latin typeface="Century Gothic" panose="020B0502020202020204" pitchFamily="34" charset="0"/>
                  </a:rPr>
                  <a:t>time</a:t>
                </a:r>
              </a:p>
            </p:txBody>
          </p:sp>
        </p:grpSp>
      </p:grpSp>
    </p:spTree>
    <p:extLst>
      <p:ext uri="{BB962C8B-B14F-4D97-AF65-F5344CB8AC3E}">
        <p14:creationId xmlns:p14="http://schemas.microsoft.com/office/powerpoint/2010/main" val="33539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93BF8-0D5D-481E-9EB8-FC80900176F7}"/>
              </a:ext>
            </a:extLst>
          </p:cNvPr>
          <p:cNvSpPr txBox="1"/>
          <p:nvPr/>
        </p:nvSpPr>
        <p:spPr>
          <a:xfrm>
            <a:off x="2106657" y="486035"/>
            <a:ext cx="7978686" cy="579646"/>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Reaching</a:t>
            </a:r>
          </a:p>
        </p:txBody>
      </p:sp>
      <p:pic>
        <p:nvPicPr>
          <p:cNvPr id="12290" name="Picture 2" descr="reaching james horner GIF">
            <a:extLst>
              <a:ext uri="{FF2B5EF4-FFF2-40B4-BE49-F238E27FC236}">
                <a16:creationId xmlns:a16="http://schemas.microsoft.com/office/drawing/2014/main" id="{5B9E15FD-110B-4174-A73D-843D55BBA78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52988" y="2476500"/>
            <a:ext cx="24860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4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8A7F27-0E97-4C9A-BBE4-B39AA159E0EC}"/>
              </a:ext>
            </a:extLst>
          </p:cNvPr>
          <p:cNvSpPr txBox="1"/>
          <p:nvPr/>
        </p:nvSpPr>
        <p:spPr>
          <a:xfrm>
            <a:off x="5170898" y="551148"/>
            <a:ext cx="1976823" cy="707886"/>
          </a:xfrm>
          <a:prstGeom prst="rect">
            <a:avLst/>
          </a:prstGeom>
          <a:noFill/>
        </p:spPr>
        <p:txBody>
          <a:bodyPr wrap="none" rtlCol="0">
            <a:spAutoFit/>
          </a:bodyPr>
          <a:lstStyle/>
          <a:p>
            <a:r>
              <a:rPr lang="en-US" sz="4000" dirty="0">
                <a:latin typeface="Century Gothic" panose="020B0502020202020204" pitchFamily="34" charset="0"/>
              </a:rPr>
              <a:t>Circuits</a:t>
            </a:r>
          </a:p>
        </p:txBody>
      </p:sp>
      <p:grpSp>
        <p:nvGrpSpPr>
          <p:cNvPr id="45" name="Group 44">
            <a:extLst>
              <a:ext uri="{FF2B5EF4-FFF2-40B4-BE49-F238E27FC236}">
                <a16:creationId xmlns:a16="http://schemas.microsoft.com/office/drawing/2014/main" id="{981C2FB8-4585-430E-BB60-7F726BF86C1A}"/>
              </a:ext>
            </a:extLst>
          </p:cNvPr>
          <p:cNvGrpSpPr/>
          <p:nvPr/>
        </p:nvGrpSpPr>
        <p:grpSpPr>
          <a:xfrm>
            <a:off x="5344946" y="4225810"/>
            <a:ext cx="2778010" cy="989956"/>
            <a:chOff x="298450" y="2224807"/>
            <a:chExt cx="4223998" cy="1340718"/>
          </a:xfrm>
        </p:grpSpPr>
        <p:sp>
          <p:nvSpPr>
            <p:cNvPr id="2" name="Freeform: Shape 1">
              <a:extLst>
                <a:ext uri="{FF2B5EF4-FFF2-40B4-BE49-F238E27FC236}">
                  <a16:creationId xmlns:a16="http://schemas.microsoft.com/office/drawing/2014/main" id="{408FF9DD-B924-4F4B-9271-1B9D9AE92CD7}"/>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6E5D2F3-0511-47D0-A5E2-A46980E86B8D}"/>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F19794A-25A5-49CE-89EA-CBC2C5C92260}"/>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4D173C30-13C1-48EC-A060-55E53F6AAB8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5A23F35-0030-4426-B677-EB126E551745}"/>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6475938-B176-4067-88A4-D77ABF177DDA}"/>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C719F63-1A68-496A-8F57-E5EA4D1168BE}"/>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D431A41-58DB-40D2-BDF0-5178F97D7996}"/>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6F7558-EAFF-450A-B92F-C91BB19BE90E}"/>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BF21A2D-C46D-435F-9A51-207A5710784B}"/>
              </a:ext>
            </a:extLst>
          </p:cNvPr>
          <p:cNvGrpSpPr/>
          <p:nvPr/>
        </p:nvGrpSpPr>
        <p:grpSpPr>
          <a:xfrm rot="11245233" flipV="1">
            <a:off x="6517269" y="5044167"/>
            <a:ext cx="2778010" cy="1147083"/>
            <a:chOff x="298450" y="2224807"/>
            <a:chExt cx="4223998" cy="1340718"/>
          </a:xfrm>
        </p:grpSpPr>
        <p:sp>
          <p:nvSpPr>
            <p:cNvPr id="47" name="Freeform: Shape 46">
              <a:extLst>
                <a:ext uri="{FF2B5EF4-FFF2-40B4-BE49-F238E27FC236}">
                  <a16:creationId xmlns:a16="http://schemas.microsoft.com/office/drawing/2014/main" id="{62BD5641-B896-4E1C-A3FA-A9C450AFC52F}"/>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CC99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0AC67D5-0095-46DC-95FF-D31B9AA450C7}"/>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E4D2A041-5093-43A1-91D2-B7866FA08FDB}"/>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855DA11F-1CCC-4F0A-AC21-645802F262E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21F1D38B-CC4E-408C-BB85-F3B9014E25C2}"/>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42C5298-DFAD-410F-895A-402A6EFCE579}"/>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21C92A58-3AA0-4282-B66B-F76E22895AAB}"/>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EE73C9F2-EDB9-4D19-B005-FE905D5A228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B0092259-CD79-429C-9186-730471791B67}"/>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E838B4BE-3220-4347-B729-D1C650D54A43}"/>
              </a:ext>
            </a:extLst>
          </p:cNvPr>
          <p:cNvGrpSpPr/>
          <p:nvPr/>
        </p:nvGrpSpPr>
        <p:grpSpPr>
          <a:xfrm rot="9808220">
            <a:off x="6495163" y="3029051"/>
            <a:ext cx="2778010" cy="989956"/>
            <a:chOff x="298450" y="2224807"/>
            <a:chExt cx="4223998" cy="1340718"/>
          </a:xfrm>
        </p:grpSpPr>
        <p:sp>
          <p:nvSpPr>
            <p:cNvPr id="57" name="Freeform: Shape 56">
              <a:extLst>
                <a:ext uri="{FF2B5EF4-FFF2-40B4-BE49-F238E27FC236}">
                  <a16:creationId xmlns:a16="http://schemas.microsoft.com/office/drawing/2014/main" id="{657F8105-8FF4-4550-BEFD-85145B3FC18E}"/>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EE388AF7-02F8-4E9C-B727-302F2FC787CC}"/>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9A35435-5B4E-4FAB-8148-ED6467F102C9}"/>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D2FAF2F8-2C9D-4851-9363-D44C73A770BB}"/>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6BB121E-9D1E-4802-8ECE-FC6539DE49D9}"/>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A724C286-8336-4354-A1D5-B0F0F6691DB8}"/>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4700A43-F30A-437A-96A4-ACE5CA673E1B}"/>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F9FE922F-45D6-4029-8FA5-03E10159B82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8F691F0A-790D-4FF2-87FC-3FA24050E145}"/>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887EDD5D-C6F4-47C2-B756-0938B2C9A895}"/>
              </a:ext>
            </a:extLst>
          </p:cNvPr>
          <p:cNvGrpSpPr/>
          <p:nvPr/>
        </p:nvGrpSpPr>
        <p:grpSpPr>
          <a:xfrm rot="1649023">
            <a:off x="7974915" y="4467575"/>
            <a:ext cx="2778010" cy="989956"/>
            <a:chOff x="298450" y="2224807"/>
            <a:chExt cx="4223998" cy="1340718"/>
          </a:xfrm>
        </p:grpSpPr>
        <p:sp>
          <p:nvSpPr>
            <p:cNvPr id="67" name="Freeform: Shape 66">
              <a:extLst>
                <a:ext uri="{FF2B5EF4-FFF2-40B4-BE49-F238E27FC236}">
                  <a16:creationId xmlns:a16="http://schemas.microsoft.com/office/drawing/2014/main" id="{A5B01E71-0D8C-4BD8-B9A0-4CCAC3036378}"/>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CA195BC6-E980-4EBC-975C-980B4E521C2D}"/>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E796D057-A149-42FB-B441-A63647BCA953}"/>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91FE5443-A816-4E74-90B0-78E2E4662622}"/>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314B4DAC-2110-4D5E-958B-04F7D3D8D2B4}"/>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E68EF2F3-7162-4218-8BE8-3A94CB6F1E44}"/>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64849E2-BE45-4BC8-8404-2CE66925C855}"/>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8417801-DD2A-4423-B078-2660D258B0A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4123E817-FA33-42C9-B190-E91D8D04A5E0}"/>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02B751D-F54A-4F10-9584-39306B433C25}"/>
              </a:ext>
            </a:extLst>
          </p:cNvPr>
          <p:cNvGrpSpPr/>
          <p:nvPr/>
        </p:nvGrpSpPr>
        <p:grpSpPr>
          <a:xfrm rot="3796832">
            <a:off x="2972017" y="3004525"/>
            <a:ext cx="3118904" cy="881754"/>
            <a:chOff x="298450" y="2224807"/>
            <a:chExt cx="4223998" cy="1340718"/>
          </a:xfrm>
        </p:grpSpPr>
        <p:sp>
          <p:nvSpPr>
            <p:cNvPr id="77" name="Freeform: Shape 76">
              <a:extLst>
                <a:ext uri="{FF2B5EF4-FFF2-40B4-BE49-F238E27FC236}">
                  <a16:creationId xmlns:a16="http://schemas.microsoft.com/office/drawing/2014/main" id="{8BA406A4-E46E-4FBC-B0C5-EB2C74DCE71B}"/>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99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CE7CD423-9CFD-4CCE-9E8E-D834A7922B3C}"/>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98DBEDA-538A-44D5-977D-C5CE4F28EB75}"/>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50E5C628-611A-44B7-8645-ACF355749CB0}"/>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56D47B16-0501-47D6-A60C-DD05E01966B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46B76C90-3E08-4CED-A1A7-1A251102D04F}"/>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8E50AFB5-A35C-4E3F-9E59-AB81899B9869}"/>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8E8B672D-30D5-429B-B3B0-CC1C7DB946C4}"/>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492101C3-D051-4943-90AF-8E9ACB62185B}"/>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94BF31DE-96AA-44E3-BF30-E612B6FA5D1E}"/>
              </a:ext>
            </a:extLst>
          </p:cNvPr>
          <p:cNvGrpSpPr/>
          <p:nvPr/>
        </p:nvGrpSpPr>
        <p:grpSpPr>
          <a:xfrm rot="20951664">
            <a:off x="1057936" y="2885875"/>
            <a:ext cx="2778010" cy="989956"/>
            <a:chOff x="298450" y="2224807"/>
            <a:chExt cx="4223998" cy="1340718"/>
          </a:xfrm>
        </p:grpSpPr>
        <p:sp>
          <p:nvSpPr>
            <p:cNvPr id="87" name="Freeform: Shape 86">
              <a:extLst>
                <a:ext uri="{FF2B5EF4-FFF2-40B4-BE49-F238E27FC236}">
                  <a16:creationId xmlns:a16="http://schemas.microsoft.com/office/drawing/2014/main" id="{1B3D3625-6E24-4309-80B2-054BBC57F201}"/>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FF9FB3C0-4044-47D4-B1F8-FE1DB20EE400}"/>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6511C61A-33D0-4D65-888D-F552C458CF25}"/>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Shape 89">
              <a:extLst>
                <a:ext uri="{FF2B5EF4-FFF2-40B4-BE49-F238E27FC236}">
                  <a16:creationId xmlns:a16="http://schemas.microsoft.com/office/drawing/2014/main" id="{1BA77E77-E54C-4182-904E-5E3D256C0D48}"/>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ED94698-ADAB-4664-9A7C-4F4BC17586F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C9CC5084-8136-4193-BBA6-348B59C4A210}"/>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00C85538-E220-4C6B-9C89-44233E4B6591}"/>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49D94C23-D884-4B08-ABB8-4777DEFD29D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38DB3E6D-BF43-4D34-9BFD-4C9AEB1AAB5A}"/>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FDC87E29-4E8E-48E4-BB67-A50C77FEA8DA}"/>
              </a:ext>
            </a:extLst>
          </p:cNvPr>
          <p:cNvGrpSpPr/>
          <p:nvPr/>
        </p:nvGrpSpPr>
        <p:grpSpPr>
          <a:xfrm rot="14791458">
            <a:off x="1933140" y="4103941"/>
            <a:ext cx="2778010" cy="989956"/>
            <a:chOff x="298450" y="2224807"/>
            <a:chExt cx="4223998" cy="1340718"/>
          </a:xfrm>
        </p:grpSpPr>
        <p:sp>
          <p:nvSpPr>
            <p:cNvPr id="98" name="Freeform: Shape 97">
              <a:extLst>
                <a:ext uri="{FF2B5EF4-FFF2-40B4-BE49-F238E27FC236}">
                  <a16:creationId xmlns:a16="http://schemas.microsoft.com/office/drawing/2014/main" id="{7BAF736D-BD56-4B8B-97AF-D1707368A9F0}"/>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00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36E9F656-80C1-4BCA-B4ED-D34C788BC228}"/>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3ABB6D8E-8575-4BAD-969B-20F9423738AE}"/>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Freeform: Shape 100">
              <a:extLst>
                <a:ext uri="{FF2B5EF4-FFF2-40B4-BE49-F238E27FC236}">
                  <a16:creationId xmlns:a16="http://schemas.microsoft.com/office/drawing/2014/main" id="{F686115B-DFFB-41FB-BC96-C42DF61021F0}"/>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4B2676B4-A987-47C5-B407-8349D059324C}"/>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A8D4E284-E938-4F5D-98B3-8EEB0DA553B8}"/>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C80E84F7-C3D9-4C42-83C7-BB7927B0401A}"/>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536911C9-8FBA-4A5F-AD38-427098CA574A}"/>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A7D97BDC-4504-4B54-82B6-8BF2C889EB13}"/>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BAC80F4E-EF1A-4BD8-9B52-5830B53AC767}"/>
              </a:ext>
            </a:extLst>
          </p:cNvPr>
          <p:cNvGrpSpPr/>
          <p:nvPr/>
        </p:nvGrpSpPr>
        <p:grpSpPr>
          <a:xfrm rot="10106677">
            <a:off x="4771650" y="2201493"/>
            <a:ext cx="2778010" cy="989956"/>
            <a:chOff x="298450" y="2224807"/>
            <a:chExt cx="4223998" cy="1340718"/>
          </a:xfrm>
        </p:grpSpPr>
        <p:sp>
          <p:nvSpPr>
            <p:cNvPr id="108" name="Freeform: Shape 107">
              <a:extLst>
                <a:ext uri="{FF2B5EF4-FFF2-40B4-BE49-F238E27FC236}">
                  <a16:creationId xmlns:a16="http://schemas.microsoft.com/office/drawing/2014/main" id="{F1D30E8E-5939-4338-84F5-3D2BA1EEB698}"/>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B7DD00E0-874C-4027-84B8-A3A0958883C7}"/>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216C52EB-A0EA-4C29-B26A-26EA4A2F8109}"/>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C2CFBEE0-E0E6-4024-A2BD-E69BC98CF4F1}"/>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D05B43AA-8D66-481D-8F2C-C350973FB346}"/>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5B777ACD-8284-451D-AF92-CF6DD2DE051B}"/>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69D1EA8C-6BA4-4E01-8C0F-917E5D1A4675}"/>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1847B0EA-51B6-4632-A2D5-D08E322B2587}"/>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C9003A19-CAF7-4FDE-BA7B-59431E2B676E}"/>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D282C89-B542-4079-93E3-BF8D3855EC87}"/>
              </a:ext>
            </a:extLst>
          </p:cNvPr>
          <p:cNvGrpSpPr/>
          <p:nvPr/>
        </p:nvGrpSpPr>
        <p:grpSpPr>
          <a:xfrm rot="6947642">
            <a:off x="9400638" y="3189548"/>
            <a:ext cx="2778010" cy="989956"/>
            <a:chOff x="298450" y="2224807"/>
            <a:chExt cx="4223998" cy="1340718"/>
          </a:xfrm>
        </p:grpSpPr>
        <p:sp>
          <p:nvSpPr>
            <p:cNvPr id="118" name="Freeform: Shape 117">
              <a:extLst>
                <a:ext uri="{FF2B5EF4-FFF2-40B4-BE49-F238E27FC236}">
                  <a16:creationId xmlns:a16="http://schemas.microsoft.com/office/drawing/2014/main" id="{5A11E83F-9BE0-43DF-AD31-735945C35086}"/>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008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reeform: Shape 118">
              <a:extLst>
                <a:ext uri="{FF2B5EF4-FFF2-40B4-BE49-F238E27FC236}">
                  <a16:creationId xmlns:a16="http://schemas.microsoft.com/office/drawing/2014/main" id="{7FDEBE13-FFC5-4ED5-AC36-A04E2E8F7E40}"/>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8ADCFBDF-92D8-4247-80CA-1C6AEEA1FF61}"/>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reeform: Shape 120">
              <a:extLst>
                <a:ext uri="{FF2B5EF4-FFF2-40B4-BE49-F238E27FC236}">
                  <a16:creationId xmlns:a16="http://schemas.microsoft.com/office/drawing/2014/main" id="{7C815534-5086-41F2-9820-4AE3A042A383}"/>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382E30F3-A442-470F-AC07-184457A3C1CC}"/>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5B20D304-A199-4D4E-B474-CAE96D8D98CD}"/>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387CB6CD-5C50-4CCE-90BB-4C526E019C59}"/>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3BD76263-DF31-46A0-AEEA-435B10160EA8}"/>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0FAE0A4C-7199-4B1E-9AE5-912B97B0CA97}"/>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D8FCE425-D4ED-4AFE-BCE2-3620E086FD4A}"/>
              </a:ext>
            </a:extLst>
          </p:cNvPr>
          <p:cNvGrpSpPr/>
          <p:nvPr/>
        </p:nvGrpSpPr>
        <p:grpSpPr>
          <a:xfrm rot="19671046">
            <a:off x="427359" y="4903570"/>
            <a:ext cx="2778010" cy="989956"/>
            <a:chOff x="298450" y="2224807"/>
            <a:chExt cx="4223998" cy="1340718"/>
          </a:xfrm>
        </p:grpSpPr>
        <p:sp>
          <p:nvSpPr>
            <p:cNvPr id="128" name="Freeform: Shape 127">
              <a:extLst>
                <a:ext uri="{FF2B5EF4-FFF2-40B4-BE49-F238E27FC236}">
                  <a16:creationId xmlns:a16="http://schemas.microsoft.com/office/drawing/2014/main" id="{5B4A66CC-7783-45E4-8113-165E35247805}"/>
                </a:ext>
              </a:extLst>
            </p:cNvPr>
            <p:cNvSpPr/>
            <p:nvPr/>
          </p:nvSpPr>
          <p:spPr>
            <a:xfrm rot="5108120">
              <a:off x="1878751" y="2415014"/>
              <a:ext cx="509916" cy="714199"/>
            </a:xfrm>
            <a:custGeom>
              <a:avLst/>
              <a:gdLst>
                <a:gd name="connsiteX0" fmla="*/ 315438 w 886938"/>
                <a:gd name="connsiteY0" fmla="*/ 4854 h 711350"/>
                <a:gd name="connsiteX1" fmla="*/ 23338 w 886938"/>
                <a:gd name="connsiteY1" fmla="*/ 665254 h 711350"/>
                <a:gd name="connsiteX2" fmla="*/ 861538 w 886938"/>
                <a:gd name="connsiteY2" fmla="*/ 589054 h 711350"/>
                <a:gd name="connsiteX3" fmla="*/ 315438 w 886938"/>
                <a:gd name="connsiteY3" fmla="*/ 55654 h 711350"/>
                <a:gd name="connsiteX4" fmla="*/ 886938 w 886938"/>
                <a:gd name="connsiteY4" fmla="*/ 42954 h 711350"/>
                <a:gd name="connsiteX0" fmla="*/ 315438 w 864352"/>
                <a:gd name="connsiteY0" fmla="*/ 0 h 706496"/>
                <a:gd name="connsiteX1" fmla="*/ 23338 w 864352"/>
                <a:gd name="connsiteY1" fmla="*/ 660400 h 706496"/>
                <a:gd name="connsiteX2" fmla="*/ 861538 w 864352"/>
                <a:gd name="connsiteY2" fmla="*/ 584200 h 706496"/>
                <a:gd name="connsiteX3" fmla="*/ 315438 w 864352"/>
                <a:gd name="connsiteY3" fmla="*/ 50800 h 706496"/>
                <a:gd name="connsiteX0" fmla="*/ 315438 w 863945"/>
                <a:gd name="connsiteY0" fmla="*/ 0 h 708180"/>
                <a:gd name="connsiteX1" fmla="*/ 23338 w 863945"/>
                <a:gd name="connsiteY1" fmla="*/ 660400 h 708180"/>
                <a:gd name="connsiteX2" fmla="*/ 861538 w 863945"/>
                <a:gd name="connsiteY2" fmla="*/ 584200 h 708180"/>
                <a:gd name="connsiteX3" fmla="*/ 296388 w 863945"/>
                <a:gd name="connsiteY3" fmla="*/ 6350 h 708180"/>
                <a:gd name="connsiteX0" fmla="*/ 315438 w 864352"/>
                <a:gd name="connsiteY0" fmla="*/ 5556 h 714199"/>
                <a:gd name="connsiteX1" fmla="*/ 23338 w 864352"/>
                <a:gd name="connsiteY1" fmla="*/ 665956 h 714199"/>
                <a:gd name="connsiteX2" fmla="*/ 861538 w 864352"/>
                <a:gd name="connsiteY2" fmla="*/ 589756 h 714199"/>
                <a:gd name="connsiteX3" fmla="*/ 315438 w 864352"/>
                <a:gd name="connsiteY3" fmla="*/ 0 h 714199"/>
              </a:gdLst>
              <a:ahLst/>
              <a:cxnLst>
                <a:cxn ang="0">
                  <a:pos x="connsiteX0" y="connsiteY0"/>
                </a:cxn>
                <a:cxn ang="0">
                  <a:pos x="connsiteX1" y="connsiteY1"/>
                </a:cxn>
                <a:cxn ang="0">
                  <a:pos x="connsiteX2" y="connsiteY2"/>
                </a:cxn>
                <a:cxn ang="0">
                  <a:pos x="connsiteX3" y="connsiteY3"/>
                </a:cxn>
              </a:cxnLst>
              <a:rect l="l" t="t" r="r" b="b"/>
              <a:pathLst>
                <a:path w="864352" h="714199">
                  <a:moveTo>
                    <a:pt x="315438" y="5556"/>
                  </a:moveTo>
                  <a:cubicBezTo>
                    <a:pt x="123879" y="287072"/>
                    <a:pt x="-67679" y="568589"/>
                    <a:pt x="23338" y="665956"/>
                  </a:cubicBezTo>
                  <a:cubicBezTo>
                    <a:pt x="114355" y="763323"/>
                    <a:pt x="812855" y="700749"/>
                    <a:pt x="861538" y="589756"/>
                  </a:cubicBezTo>
                  <a:cubicBezTo>
                    <a:pt x="910221" y="478763"/>
                    <a:pt x="311205" y="91017"/>
                    <a:pt x="315438" y="0"/>
                  </a:cubicBezTo>
                </a:path>
              </a:pathLst>
            </a:cu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79333AC8-DC36-489C-9009-0249CBD9CEE5}"/>
                </a:ext>
              </a:extLst>
            </p:cNvPr>
            <p:cNvSpPr/>
            <p:nvPr/>
          </p:nvSpPr>
          <p:spPr>
            <a:xfrm>
              <a:off x="2432049" y="2349501"/>
              <a:ext cx="1997075" cy="330200"/>
            </a:xfrm>
            <a:custGeom>
              <a:avLst/>
              <a:gdLst>
                <a:gd name="connsiteX0" fmla="*/ 0 w 1981200"/>
                <a:gd name="connsiteY0" fmla="*/ 413852 h 413852"/>
                <a:gd name="connsiteX1" fmla="*/ 609600 w 1981200"/>
                <a:gd name="connsiteY1" fmla="*/ 267802 h 413852"/>
                <a:gd name="connsiteX2" fmla="*/ 717550 w 1981200"/>
                <a:gd name="connsiteY2" fmla="*/ 7452 h 413852"/>
                <a:gd name="connsiteX3" fmla="*/ 1981200 w 1981200"/>
                <a:gd name="connsiteY3" fmla="*/ 96352 h 413852"/>
                <a:gd name="connsiteX0" fmla="*/ 0 w 1997075"/>
                <a:gd name="connsiteY0" fmla="*/ 426552 h 426552"/>
                <a:gd name="connsiteX1" fmla="*/ 625475 w 1997075"/>
                <a:gd name="connsiteY1" fmla="*/ 267802 h 426552"/>
                <a:gd name="connsiteX2" fmla="*/ 733425 w 1997075"/>
                <a:gd name="connsiteY2" fmla="*/ 7452 h 426552"/>
                <a:gd name="connsiteX3" fmla="*/ 1997075 w 1997075"/>
                <a:gd name="connsiteY3" fmla="*/ 96352 h 426552"/>
                <a:gd name="connsiteX0" fmla="*/ 0 w 1997075"/>
                <a:gd name="connsiteY0" fmla="*/ 330200 h 330200"/>
                <a:gd name="connsiteX1" fmla="*/ 625475 w 1997075"/>
                <a:gd name="connsiteY1" fmla="*/ 171450 h 330200"/>
                <a:gd name="connsiteX2" fmla="*/ 1997075 w 1997075"/>
                <a:gd name="connsiteY2" fmla="*/ 0 h 330200"/>
                <a:gd name="connsiteX0" fmla="*/ 0 w 1997075"/>
                <a:gd name="connsiteY0" fmla="*/ 330200 h 330200"/>
                <a:gd name="connsiteX1" fmla="*/ 930275 w 1997075"/>
                <a:gd name="connsiteY1" fmla="*/ 222250 h 330200"/>
                <a:gd name="connsiteX2" fmla="*/ 1997075 w 1997075"/>
                <a:gd name="connsiteY2" fmla="*/ 0 h 330200"/>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 name="connsiteX0" fmla="*/ 0 w 1997075"/>
                <a:gd name="connsiteY0" fmla="*/ 357064 h 357064"/>
                <a:gd name="connsiteX1" fmla="*/ 1997075 w 1997075"/>
                <a:gd name="connsiteY1" fmla="*/ 26864 h 357064"/>
                <a:gd name="connsiteX0" fmla="*/ 0 w 1997075"/>
                <a:gd name="connsiteY0" fmla="*/ 345329 h 345329"/>
                <a:gd name="connsiteX1" fmla="*/ 1997075 w 1997075"/>
                <a:gd name="connsiteY1" fmla="*/ 15129 h 345329"/>
                <a:gd name="connsiteX0" fmla="*/ 0 w 1997075"/>
                <a:gd name="connsiteY0" fmla="*/ 330200 h 330200"/>
                <a:gd name="connsiteX1" fmla="*/ 1997075 w 1997075"/>
                <a:gd name="connsiteY1" fmla="*/ 0 h 330200"/>
                <a:gd name="connsiteX0" fmla="*/ 0 w 1997075"/>
                <a:gd name="connsiteY0" fmla="*/ 330200 h 330200"/>
                <a:gd name="connsiteX1" fmla="*/ 1997075 w 1997075"/>
                <a:gd name="connsiteY1" fmla="*/ 0 h 330200"/>
              </a:gdLst>
              <a:ahLst/>
              <a:cxnLst>
                <a:cxn ang="0">
                  <a:pos x="connsiteX0" y="connsiteY0"/>
                </a:cxn>
                <a:cxn ang="0">
                  <a:pos x="connsiteX1" y="connsiteY1"/>
                </a:cxn>
              </a:cxnLst>
              <a:rect l="l" t="t" r="r" b="b"/>
              <a:pathLst>
                <a:path w="1997075" h="330200">
                  <a:moveTo>
                    <a:pt x="0" y="330200"/>
                  </a:moveTo>
                  <a:cubicBezTo>
                    <a:pt x="519642" y="178858"/>
                    <a:pt x="1007533" y="465667"/>
                    <a:pt x="199707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31AE3A84-4E14-4B28-9545-62B46AFC52DA}"/>
                </a:ext>
              </a:extLst>
            </p:cNvPr>
            <p:cNvSpPr/>
            <p:nvPr/>
          </p:nvSpPr>
          <p:spPr>
            <a:xfrm>
              <a:off x="4397376" y="2224807"/>
              <a:ext cx="125072" cy="183643"/>
            </a:xfrm>
            <a:custGeom>
              <a:avLst/>
              <a:gdLst>
                <a:gd name="connsiteX0" fmla="*/ 3646 w 168877"/>
                <a:gd name="connsiteY0" fmla="*/ 129972 h 247847"/>
                <a:gd name="connsiteX1" fmla="*/ 54446 w 168877"/>
                <a:gd name="connsiteY1" fmla="*/ 110922 h 247847"/>
                <a:gd name="connsiteX2" fmla="*/ 54446 w 168877"/>
                <a:gd name="connsiteY2" fmla="*/ 2972 h 247847"/>
                <a:gd name="connsiteX3" fmla="*/ 168746 w 168877"/>
                <a:gd name="connsiteY3" fmla="*/ 244272 h 247847"/>
                <a:gd name="connsiteX4" fmla="*/ 3646 w 168877"/>
                <a:gd name="connsiteY4" fmla="*/ 129972 h 247847"/>
                <a:gd name="connsiteX0" fmla="*/ 6865 w 172096"/>
                <a:gd name="connsiteY0" fmla="*/ 131043 h 249065"/>
                <a:gd name="connsiteX1" fmla="*/ 33852 w 172096"/>
                <a:gd name="connsiteY1" fmla="*/ 78656 h 249065"/>
                <a:gd name="connsiteX2" fmla="*/ 57665 w 172096"/>
                <a:gd name="connsiteY2" fmla="*/ 4043 h 249065"/>
                <a:gd name="connsiteX3" fmla="*/ 171965 w 172096"/>
                <a:gd name="connsiteY3" fmla="*/ 245343 h 249065"/>
                <a:gd name="connsiteX4" fmla="*/ 6865 w 172096"/>
                <a:gd name="connsiteY4" fmla="*/ 131043 h 249065"/>
                <a:gd name="connsiteX0" fmla="*/ 4771 w 170013"/>
                <a:gd name="connsiteY0" fmla="*/ 129273 h 247295"/>
                <a:gd name="connsiteX1" fmla="*/ 55571 w 170013"/>
                <a:gd name="connsiteY1" fmla="*/ 2273 h 247295"/>
                <a:gd name="connsiteX2" fmla="*/ 169871 w 170013"/>
                <a:gd name="connsiteY2" fmla="*/ 243573 h 247295"/>
                <a:gd name="connsiteX3" fmla="*/ 4771 w 170013"/>
                <a:gd name="connsiteY3" fmla="*/ 129273 h 247295"/>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5921 w 171163"/>
                <a:gd name="connsiteY0" fmla="*/ 129620 h 248636"/>
                <a:gd name="connsiteX1" fmla="*/ 56721 w 171163"/>
                <a:gd name="connsiteY1" fmla="*/ 2620 h 248636"/>
                <a:gd name="connsiteX2" fmla="*/ 171021 w 171163"/>
                <a:gd name="connsiteY2" fmla="*/ 243920 h 248636"/>
                <a:gd name="connsiteX3" fmla="*/ 5921 w 171163"/>
                <a:gd name="connsiteY3" fmla="*/ 129620 h 248636"/>
                <a:gd name="connsiteX0" fmla="*/ 0 w 165242"/>
                <a:gd name="connsiteY0" fmla="*/ 129620 h 246830"/>
                <a:gd name="connsiteX1" fmla="*/ 50800 w 165242"/>
                <a:gd name="connsiteY1" fmla="*/ 2620 h 246830"/>
                <a:gd name="connsiteX2" fmla="*/ 165100 w 165242"/>
                <a:gd name="connsiteY2" fmla="*/ 243920 h 246830"/>
                <a:gd name="connsiteX3" fmla="*/ 0 w 165242"/>
                <a:gd name="connsiteY3" fmla="*/ 129620 h 246830"/>
                <a:gd name="connsiteX0" fmla="*/ 0 w 141479"/>
                <a:gd name="connsiteY0" fmla="*/ 129620 h 200375"/>
                <a:gd name="connsiteX1" fmla="*/ 50800 w 141479"/>
                <a:gd name="connsiteY1" fmla="*/ 2620 h 200375"/>
                <a:gd name="connsiteX2" fmla="*/ 141288 w 141479"/>
                <a:gd name="connsiteY2" fmla="*/ 196295 h 200375"/>
                <a:gd name="connsiteX3" fmla="*/ 0 w 141479"/>
                <a:gd name="connsiteY3" fmla="*/ 129620 h 200375"/>
                <a:gd name="connsiteX0" fmla="*/ 0 w 141654"/>
                <a:gd name="connsiteY0" fmla="*/ 136597 h 206574"/>
                <a:gd name="connsiteX1" fmla="*/ 38894 w 141654"/>
                <a:gd name="connsiteY1" fmla="*/ 2454 h 206574"/>
                <a:gd name="connsiteX2" fmla="*/ 141288 w 141654"/>
                <a:gd name="connsiteY2" fmla="*/ 203272 h 206574"/>
                <a:gd name="connsiteX3" fmla="*/ 0 w 141654"/>
                <a:gd name="connsiteY3" fmla="*/ 136597 h 206574"/>
                <a:gd name="connsiteX0" fmla="*/ 0 w 125072"/>
                <a:gd name="connsiteY0" fmla="*/ 136597 h 183643"/>
                <a:gd name="connsiteX1" fmla="*/ 38894 w 125072"/>
                <a:gd name="connsiteY1" fmla="*/ 2454 h 183643"/>
                <a:gd name="connsiteX2" fmla="*/ 124619 w 125072"/>
                <a:gd name="connsiteY2" fmla="*/ 179460 h 183643"/>
                <a:gd name="connsiteX3" fmla="*/ 0 w 125072"/>
                <a:gd name="connsiteY3" fmla="*/ 136597 h 183643"/>
              </a:gdLst>
              <a:ahLst/>
              <a:cxnLst>
                <a:cxn ang="0">
                  <a:pos x="connsiteX0" y="connsiteY0"/>
                </a:cxn>
                <a:cxn ang="0">
                  <a:pos x="connsiteX1" y="connsiteY1"/>
                </a:cxn>
                <a:cxn ang="0">
                  <a:pos x="connsiteX2" y="connsiteY2"/>
                </a:cxn>
                <a:cxn ang="0">
                  <a:pos x="connsiteX3" y="connsiteY3"/>
                </a:cxn>
              </a:cxnLst>
              <a:rect l="l" t="t" r="r" b="b"/>
              <a:pathLst>
                <a:path w="125072" h="183643">
                  <a:moveTo>
                    <a:pt x="0" y="136597"/>
                  </a:moveTo>
                  <a:cubicBezTo>
                    <a:pt x="42863" y="79711"/>
                    <a:pt x="11377" y="-16596"/>
                    <a:pt x="38894" y="2454"/>
                  </a:cubicBezTo>
                  <a:cubicBezTo>
                    <a:pt x="66411" y="21504"/>
                    <a:pt x="131101" y="157103"/>
                    <a:pt x="124619" y="179460"/>
                  </a:cubicBezTo>
                  <a:cubicBezTo>
                    <a:pt x="118137" y="201817"/>
                    <a:pt x="85725" y="126808"/>
                    <a:pt x="0" y="136597"/>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Freeform: Shape 130">
              <a:extLst>
                <a:ext uri="{FF2B5EF4-FFF2-40B4-BE49-F238E27FC236}">
                  <a16:creationId xmlns:a16="http://schemas.microsoft.com/office/drawing/2014/main" id="{1CFD5CFD-2F77-48F5-BD66-4F0D5B08C387}"/>
                </a:ext>
              </a:extLst>
            </p:cNvPr>
            <p:cNvSpPr/>
            <p:nvPr/>
          </p:nvSpPr>
          <p:spPr>
            <a:xfrm>
              <a:off x="698500" y="2482850"/>
              <a:ext cx="1073150" cy="474784"/>
            </a:xfrm>
            <a:custGeom>
              <a:avLst/>
              <a:gdLst>
                <a:gd name="connsiteX0" fmla="*/ 1073150 w 1073150"/>
                <a:gd name="connsiteY0" fmla="*/ 336550 h 474784"/>
                <a:gd name="connsiteX1" fmla="*/ 558800 w 1073150"/>
                <a:gd name="connsiteY1" fmla="*/ 457200 h 474784"/>
                <a:gd name="connsiteX2" fmla="*/ 0 w 1073150"/>
                <a:gd name="connsiteY2" fmla="*/ 0 h 474784"/>
              </a:gdLst>
              <a:ahLst/>
              <a:cxnLst>
                <a:cxn ang="0">
                  <a:pos x="connsiteX0" y="connsiteY0"/>
                </a:cxn>
                <a:cxn ang="0">
                  <a:pos x="connsiteX1" y="connsiteY1"/>
                </a:cxn>
                <a:cxn ang="0">
                  <a:pos x="connsiteX2" y="connsiteY2"/>
                </a:cxn>
              </a:cxnLst>
              <a:rect l="l" t="t" r="r" b="b"/>
              <a:pathLst>
                <a:path w="1073150" h="474784">
                  <a:moveTo>
                    <a:pt x="1073150" y="336550"/>
                  </a:moveTo>
                  <a:cubicBezTo>
                    <a:pt x="905404" y="424921"/>
                    <a:pt x="737658" y="513292"/>
                    <a:pt x="558800" y="457200"/>
                  </a:cubicBezTo>
                  <a:cubicBezTo>
                    <a:pt x="379942" y="401108"/>
                    <a:pt x="189971" y="200554"/>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A3A08C2F-62A5-4C61-BABB-0B8EFCBC9054}"/>
                </a:ext>
              </a:extLst>
            </p:cNvPr>
            <p:cNvSpPr/>
            <p:nvPr/>
          </p:nvSpPr>
          <p:spPr>
            <a:xfrm>
              <a:off x="743986" y="2930525"/>
              <a:ext cx="792714" cy="635000"/>
            </a:xfrm>
            <a:custGeom>
              <a:avLst/>
              <a:gdLst>
                <a:gd name="connsiteX0" fmla="*/ 792714 w 792714"/>
                <a:gd name="connsiteY0" fmla="*/ 0 h 635000"/>
                <a:gd name="connsiteX1" fmla="*/ 56114 w 792714"/>
                <a:gd name="connsiteY1" fmla="*/ 311150 h 635000"/>
                <a:gd name="connsiteX2" fmla="*/ 106914 w 792714"/>
                <a:gd name="connsiteY2" fmla="*/ 635000 h 635000"/>
              </a:gdLst>
              <a:ahLst/>
              <a:cxnLst>
                <a:cxn ang="0">
                  <a:pos x="connsiteX0" y="connsiteY0"/>
                </a:cxn>
                <a:cxn ang="0">
                  <a:pos x="connsiteX1" y="connsiteY1"/>
                </a:cxn>
                <a:cxn ang="0">
                  <a:pos x="connsiteX2" y="connsiteY2"/>
                </a:cxn>
              </a:cxnLst>
              <a:rect l="l" t="t" r="r" b="b"/>
              <a:pathLst>
                <a:path w="792714" h="635000">
                  <a:moveTo>
                    <a:pt x="792714" y="0"/>
                  </a:moveTo>
                  <a:cubicBezTo>
                    <a:pt x="481564" y="102658"/>
                    <a:pt x="170414" y="205317"/>
                    <a:pt x="56114" y="311150"/>
                  </a:cubicBezTo>
                  <a:cubicBezTo>
                    <a:pt x="-58186" y="416983"/>
                    <a:pt x="24364" y="525991"/>
                    <a:pt x="106914" y="6350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D50B6314-51E1-4343-BAA7-93366C276343}"/>
                </a:ext>
              </a:extLst>
            </p:cNvPr>
            <p:cNvSpPr/>
            <p:nvPr/>
          </p:nvSpPr>
          <p:spPr>
            <a:xfrm>
              <a:off x="298450" y="2698750"/>
              <a:ext cx="609600" cy="210741"/>
            </a:xfrm>
            <a:custGeom>
              <a:avLst/>
              <a:gdLst>
                <a:gd name="connsiteX0" fmla="*/ 609600 w 609600"/>
                <a:gd name="connsiteY0" fmla="*/ 0 h 210741"/>
                <a:gd name="connsiteX1" fmla="*/ 165100 w 609600"/>
                <a:gd name="connsiteY1" fmla="*/ 209550 h 210741"/>
                <a:gd name="connsiteX2" fmla="*/ 0 w 609600"/>
                <a:gd name="connsiteY2" fmla="*/ 69850 h 210741"/>
              </a:gdLst>
              <a:ahLst/>
              <a:cxnLst>
                <a:cxn ang="0">
                  <a:pos x="connsiteX0" y="connsiteY0"/>
                </a:cxn>
                <a:cxn ang="0">
                  <a:pos x="connsiteX1" y="connsiteY1"/>
                </a:cxn>
                <a:cxn ang="0">
                  <a:pos x="connsiteX2" y="connsiteY2"/>
                </a:cxn>
              </a:cxnLst>
              <a:rect l="l" t="t" r="r" b="b"/>
              <a:pathLst>
                <a:path w="609600" h="210741">
                  <a:moveTo>
                    <a:pt x="609600" y="0"/>
                  </a:moveTo>
                  <a:cubicBezTo>
                    <a:pt x="438150" y="98954"/>
                    <a:pt x="266700" y="197908"/>
                    <a:pt x="165100" y="209550"/>
                  </a:cubicBezTo>
                  <a:cubicBezTo>
                    <a:pt x="63500" y="221192"/>
                    <a:pt x="31750" y="145521"/>
                    <a:pt x="0" y="698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1DA6BE0F-BE1E-43C5-A99E-A7B49B6C19E6}"/>
                </a:ext>
              </a:extLst>
            </p:cNvPr>
            <p:cNvSpPr/>
            <p:nvPr/>
          </p:nvSpPr>
          <p:spPr>
            <a:xfrm>
              <a:off x="1073150" y="2675499"/>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309B3202-2DAD-4794-BF75-7DFDA1CBFF00}"/>
                </a:ext>
              </a:extLst>
            </p:cNvPr>
            <p:cNvSpPr/>
            <p:nvPr/>
          </p:nvSpPr>
          <p:spPr>
            <a:xfrm rot="15019539">
              <a:off x="487992" y="2375318"/>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E12C3281-9A2E-4CBB-94EE-AB01DDDDB14B}"/>
                </a:ext>
              </a:extLst>
            </p:cNvPr>
            <p:cNvSpPr/>
            <p:nvPr/>
          </p:nvSpPr>
          <p:spPr>
            <a:xfrm rot="17138607">
              <a:off x="1019174" y="3156142"/>
              <a:ext cx="355600" cy="169301"/>
            </a:xfrm>
            <a:custGeom>
              <a:avLst/>
              <a:gdLst>
                <a:gd name="connsiteX0" fmla="*/ 0 w 355600"/>
                <a:gd name="connsiteY0" fmla="*/ 169301 h 169301"/>
                <a:gd name="connsiteX1" fmla="*/ 146050 w 355600"/>
                <a:gd name="connsiteY1" fmla="*/ 16901 h 169301"/>
                <a:gd name="connsiteX2" fmla="*/ 355600 w 355600"/>
                <a:gd name="connsiteY2" fmla="*/ 10551 h 169301"/>
              </a:gdLst>
              <a:ahLst/>
              <a:cxnLst>
                <a:cxn ang="0">
                  <a:pos x="connsiteX0" y="connsiteY0"/>
                </a:cxn>
                <a:cxn ang="0">
                  <a:pos x="connsiteX1" y="connsiteY1"/>
                </a:cxn>
                <a:cxn ang="0">
                  <a:pos x="connsiteX2" y="connsiteY2"/>
                </a:cxn>
              </a:cxnLst>
              <a:rect l="l" t="t" r="r" b="b"/>
              <a:pathLst>
                <a:path w="355600" h="169301">
                  <a:moveTo>
                    <a:pt x="0" y="169301"/>
                  </a:moveTo>
                  <a:cubicBezTo>
                    <a:pt x="43391" y="106330"/>
                    <a:pt x="86783" y="43359"/>
                    <a:pt x="146050" y="16901"/>
                  </a:cubicBezTo>
                  <a:cubicBezTo>
                    <a:pt x="205317" y="-9557"/>
                    <a:pt x="280458" y="497"/>
                    <a:pt x="355600" y="1055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E40F58DB-B1CD-41E8-ADFF-77BFF3D52700}"/>
                  </a:ext>
                </a:extLst>
              </p:cNvPr>
              <p:cNvGraphicFramePr>
                <a:graphicFrameLocks noChangeAspect="1"/>
              </p:cNvGraphicFramePr>
              <p:nvPr>
                <p:extLst>
                  <p:ext uri="{D42A27DB-BD31-4B8C-83A1-F6EECF244321}">
                    <p14:modId xmlns:p14="http://schemas.microsoft.com/office/powerpoint/2010/main" val="3857179034"/>
                  </p:ext>
                </p:extLst>
              </p:nvPr>
            </p:nvGraphicFramePr>
            <p:xfrm>
              <a:off x="6000994" y="3459656"/>
              <a:ext cx="138085" cy="77673"/>
            </p:xfrm>
            <a:graphic>
              <a:graphicData uri="http://schemas.microsoft.com/office/powerpoint/2016/slidezoom">
                <pslz:sldZm>
                  <pslz:sldZmObj sldId="426" cId="3925772443">
                    <pslz:zmPr id="{07F6A539-7AE4-4F5A-A0C6-CA3585502CFE}" returnToParent="0" transitionDur="5000">
                      <p166:blipFill xmlns:p166="http://schemas.microsoft.com/office/powerpoint/2016/6/main">
                        <a:blip r:embed="rId3"/>
                        <a:stretch>
                          <a:fillRect/>
                        </a:stretch>
                      </p166:blipFill>
                      <p166:spPr xmlns:p166="http://schemas.microsoft.com/office/powerpoint/2016/6/main">
                        <a:xfrm>
                          <a:off x="0" y="0"/>
                          <a:ext cx="138085" cy="77673"/>
                        </a:xfrm>
                        <a:prstGeom prst="rect">
                          <a:avLst/>
                        </a:prstGeom>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E40F58DB-B1CD-41E8-ADFF-77BFF3D52700}"/>
                  </a:ext>
                </a:extLst>
              </p:cNvPr>
              <p:cNvPicPr>
                <a:picLocks noGrp="1" noRot="1" noChangeAspect="1" noMove="1" noResize="1" noEditPoints="1" noAdjustHandles="1" noChangeArrowheads="1" noChangeShapeType="1"/>
              </p:cNvPicPr>
              <p:nvPr/>
            </p:nvPicPr>
            <p:blipFill>
              <a:blip r:embed="rId5"/>
              <a:stretch>
                <a:fillRect/>
              </a:stretch>
            </p:blipFill>
            <p:spPr>
              <a:xfrm>
                <a:off x="6000994" y="3459656"/>
                <a:ext cx="138085" cy="77673"/>
              </a:xfrm>
              <a:prstGeom prst="rect">
                <a:avLst/>
              </a:prstGeom>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mc:Fallback>
      </mc:AlternateContent>
    </p:spTree>
    <p:extLst>
      <p:ext uri="{BB962C8B-B14F-4D97-AF65-F5344CB8AC3E}">
        <p14:creationId xmlns:p14="http://schemas.microsoft.com/office/powerpoint/2010/main" val="25075922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B44A8-A3C0-4F06-AE44-2D5842DA95C6}"/>
              </a:ext>
            </a:extLst>
          </p:cNvPr>
          <p:cNvSpPr txBox="1"/>
          <p:nvPr/>
        </p:nvSpPr>
        <p:spPr>
          <a:xfrm>
            <a:off x="2106657" y="486035"/>
            <a:ext cx="7978686" cy="579646"/>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Goals Matter</a:t>
            </a:r>
          </a:p>
        </p:txBody>
      </p:sp>
      <p:pic>
        <p:nvPicPr>
          <p:cNvPr id="3" name="Picture 2">
            <a:extLst>
              <a:ext uri="{FF2B5EF4-FFF2-40B4-BE49-F238E27FC236}">
                <a16:creationId xmlns:a16="http://schemas.microsoft.com/office/drawing/2014/main" id="{27D7D980-522F-4719-ADC6-9EBE7CFAD89C}"/>
              </a:ext>
            </a:extLst>
          </p:cNvPr>
          <p:cNvPicPr>
            <a:picLocks noChangeAspect="1"/>
          </p:cNvPicPr>
          <p:nvPr/>
        </p:nvPicPr>
        <p:blipFill rotWithShape="1">
          <a:blip r:embed="rId3"/>
          <a:srcRect t="484" b="1"/>
          <a:stretch/>
        </p:blipFill>
        <p:spPr>
          <a:xfrm>
            <a:off x="342900" y="1460500"/>
            <a:ext cx="6232620" cy="4051876"/>
          </a:xfrm>
          <a:prstGeom prst="rect">
            <a:avLst/>
          </a:prstGeom>
        </p:spPr>
      </p:pic>
      <p:sp>
        <p:nvSpPr>
          <p:cNvPr id="4" name="TextBox 3">
            <a:extLst>
              <a:ext uri="{FF2B5EF4-FFF2-40B4-BE49-F238E27FC236}">
                <a16:creationId xmlns:a16="http://schemas.microsoft.com/office/drawing/2014/main" id="{8E8FAD51-2E93-4F66-889F-7794DC6320AC}"/>
              </a:ext>
            </a:extLst>
          </p:cNvPr>
          <p:cNvSpPr txBox="1"/>
          <p:nvPr/>
        </p:nvSpPr>
        <p:spPr>
          <a:xfrm>
            <a:off x="1553438" y="5463785"/>
            <a:ext cx="3811543" cy="771943"/>
          </a:xfrm>
          <a:prstGeom prst="rect">
            <a:avLst/>
          </a:prstGeom>
          <a:noFill/>
        </p:spPr>
        <p:txBody>
          <a:bodyPr wrap="square" rtlCol="0">
            <a:spAutoFit/>
          </a:bodyPr>
          <a:lstStyle/>
          <a:p>
            <a:pPr algn="ctr">
              <a:lnSpc>
                <a:spcPts val="2800"/>
              </a:lnSpc>
            </a:pPr>
            <a:r>
              <a:rPr lang="en-US" b="1" u="sng" dirty="0">
                <a:latin typeface="Century Gothic" panose="020B0502020202020204" pitchFamily="34" charset="0"/>
              </a:rPr>
              <a:t>Parietal Lobe</a:t>
            </a:r>
          </a:p>
          <a:p>
            <a:pPr algn="ctr">
              <a:lnSpc>
                <a:spcPts val="2800"/>
              </a:lnSpc>
            </a:pPr>
            <a:r>
              <a:rPr lang="en-US" i="1" dirty="0">
                <a:latin typeface="Century Gothic" panose="020B0502020202020204" pitchFamily="34" charset="0"/>
              </a:rPr>
              <a:t>Dorsal and Ventral Visual Stream </a:t>
            </a:r>
          </a:p>
        </p:txBody>
      </p:sp>
      <p:pic>
        <p:nvPicPr>
          <p:cNvPr id="5" name="Picture 4">
            <a:extLst>
              <a:ext uri="{FF2B5EF4-FFF2-40B4-BE49-F238E27FC236}">
                <a16:creationId xmlns:a16="http://schemas.microsoft.com/office/drawing/2014/main" id="{3A25C2BE-3079-4A48-B88C-DB5D42FDB498}"/>
              </a:ext>
            </a:extLst>
          </p:cNvPr>
          <p:cNvPicPr>
            <a:picLocks noChangeAspect="1"/>
          </p:cNvPicPr>
          <p:nvPr/>
        </p:nvPicPr>
        <p:blipFill>
          <a:blip r:embed="rId4"/>
          <a:stretch>
            <a:fillRect/>
          </a:stretch>
        </p:blipFill>
        <p:spPr>
          <a:xfrm>
            <a:off x="6350840" y="1403062"/>
            <a:ext cx="5498260" cy="1467138"/>
          </a:xfrm>
          <a:prstGeom prst="rect">
            <a:avLst/>
          </a:prstGeom>
        </p:spPr>
      </p:pic>
      <p:grpSp>
        <p:nvGrpSpPr>
          <p:cNvPr id="9" name="Group 8">
            <a:extLst>
              <a:ext uri="{FF2B5EF4-FFF2-40B4-BE49-F238E27FC236}">
                <a16:creationId xmlns:a16="http://schemas.microsoft.com/office/drawing/2014/main" id="{5E60B3B3-372D-4741-B242-53C4628B2533}"/>
              </a:ext>
            </a:extLst>
          </p:cNvPr>
          <p:cNvGrpSpPr/>
          <p:nvPr/>
        </p:nvGrpSpPr>
        <p:grpSpPr>
          <a:xfrm>
            <a:off x="6268152" y="1403062"/>
            <a:ext cx="5522958" cy="1200438"/>
            <a:chOff x="6268152" y="1403062"/>
            <a:chExt cx="5522958" cy="1200438"/>
          </a:xfrm>
        </p:grpSpPr>
        <p:sp>
          <p:nvSpPr>
            <p:cNvPr id="6" name="Rectangle 5">
              <a:extLst>
                <a:ext uri="{FF2B5EF4-FFF2-40B4-BE49-F238E27FC236}">
                  <a16:creationId xmlns:a16="http://schemas.microsoft.com/office/drawing/2014/main" id="{9FCBF07C-2334-421D-96AC-9A596D6E6E7E}"/>
                </a:ext>
              </a:extLst>
            </p:cNvPr>
            <p:cNvSpPr/>
            <p:nvPr/>
          </p:nvSpPr>
          <p:spPr>
            <a:xfrm>
              <a:off x="9258300" y="1403062"/>
              <a:ext cx="2254250" cy="17173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199210-ADE0-40CA-BCB3-D60FB19D53B1}"/>
                </a:ext>
              </a:extLst>
            </p:cNvPr>
            <p:cNvSpPr/>
            <p:nvPr/>
          </p:nvSpPr>
          <p:spPr>
            <a:xfrm>
              <a:off x="6292850" y="2050762"/>
              <a:ext cx="5498260" cy="39398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CC2246-FED8-484B-9FA6-6560E8BB0795}"/>
                </a:ext>
              </a:extLst>
            </p:cNvPr>
            <p:cNvSpPr/>
            <p:nvPr/>
          </p:nvSpPr>
          <p:spPr>
            <a:xfrm>
              <a:off x="6268152" y="2431762"/>
              <a:ext cx="2729797" cy="17173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145A656-0628-485C-9E5D-09CDE9EE5238}"/>
              </a:ext>
            </a:extLst>
          </p:cNvPr>
          <p:cNvPicPr>
            <a:picLocks noChangeAspect="1"/>
          </p:cNvPicPr>
          <p:nvPr/>
        </p:nvPicPr>
        <p:blipFill>
          <a:blip r:embed="rId5"/>
          <a:stretch>
            <a:fillRect/>
          </a:stretch>
        </p:blipFill>
        <p:spPr>
          <a:xfrm>
            <a:off x="6346749" y="4844142"/>
            <a:ext cx="5502351" cy="1074014"/>
          </a:xfrm>
          <a:prstGeom prst="rect">
            <a:avLst/>
          </a:prstGeom>
        </p:spPr>
      </p:pic>
      <p:grpSp>
        <p:nvGrpSpPr>
          <p:cNvPr id="14" name="Group 13">
            <a:extLst>
              <a:ext uri="{FF2B5EF4-FFF2-40B4-BE49-F238E27FC236}">
                <a16:creationId xmlns:a16="http://schemas.microsoft.com/office/drawing/2014/main" id="{8FE2449D-3A74-4BE6-83DF-5182E30F4804}"/>
              </a:ext>
            </a:extLst>
          </p:cNvPr>
          <p:cNvGrpSpPr/>
          <p:nvPr/>
        </p:nvGrpSpPr>
        <p:grpSpPr>
          <a:xfrm>
            <a:off x="6410324" y="4856698"/>
            <a:ext cx="5343526" cy="854362"/>
            <a:chOff x="6410324" y="4508356"/>
            <a:chExt cx="5343526" cy="854362"/>
          </a:xfrm>
        </p:grpSpPr>
        <p:sp>
          <p:nvSpPr>
            <p:cNvPr id="11" name="Rectangle 10">
              <a:extLst>
                <a:ext uri="{FF2B5EF4-FFF2-40B4-BE49-F238E27FC236}">
                  <a16:creationId xmlns:a16="http://schemas.microsoft.com/office/drawing/2014/main" id="{F2B8D954-A8D0-4C5D-BB38-CFB53AD6BAB5}"/>
                </a:ext>
              </a:extLst>
            </p:cNvPr>
            <p:cNvSpPr/>
            <p:nvPr/>
          </p:nvSpPr>
          <p:spPr>
            <a:xfrm>
              <a:off x="7633050" y="4508356"/>
              <a:ext cx="4120800" cy="17173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DFF2AA-110E-4D0E-804F-24F0C21933F5}"/>
                </a:ext>
              </a:extLst>
            </p:cNvPr>
            <p:cNvSpPr/>
            <p:nvPr/>
          </p:nvSpPr>
          <p:spPr>
            <a:xfrm>
              <a:off x="6410324" y="4686300"/>
              <a:ext cx="5343525" cy="4445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A6E7D3-7110-4A53-AD60-D619699DEF7C}"/>
                </a:ext>
              </a:extLst>
            </p:cNvPr>
            <p:cNvSpPr/>
            <p:nvPr/>
          </p:nvSpPr>
          <p:spPr>
            <a:xfrm>
              <a:off x="6410325" y="5130799"/>
              <a:ext cx="2536826" cy="231919"/>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218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5ADCB-3D7C-482B-8C02-6B1964B7A8FF}"/>
              </a:ext>
            </a:extLst>
          </p:cNvPr>
          <p:cNvPicPr>
            <a:picLocks noChangeAspect="1"/>
          </p:cNvPicPr>
          <p:nvPr/>
        </p:nvPicPr>
        <p:blipFill rotWithShape="1">
          <a:blip r:embed="rId2"/>
          <a:srcRect b="50959"/>
          <a:stretch/>
        </p:blipFill>
        <p:spPr>
          <a:xfrm>
            <a:off x="5397872" y="1176452"/>
            <a:ext cx="5746412" cy="2729540"/>
          </a:xfrm>
          <a:prstGeom prst="rect">
            <a:avLst/>
          </a:prstGeom>
        </p:spPr>
      </p:pic>
      <p:grpSp>
        <p:nvGrpSpPr>
          <p:cNvPr id="3" name="Group 2">
            <a:extLst>
              <a:ext uri="{FF2B5EF4-FFF2-40B4-BE49-F238E27FC236}">
                <a16:creationId xmlns:a16="http://schemas.microsoft.com/office/drawing/2014/main" id="{6E0FDD96-1562-47CC-A88D-8A3EC453721C}"/>
              </a:ext>
            </a:extLst>
          </p:cNvPr>
          <p:cNvGrpSpPr/>
          <p:nvPr/>
        </p:nvGrpSpPr>
        <p:grpSpPr>
          <a:xfrm>
            <a:off x="836089" y="2096837"/>
            <a:ext cx="3432766" cy="4478988"/>
            <a:chOff x="4348546" y="1516167"/>
            <a:chExt cx="3432766" cy="4478988"/>
          </a:xfrm>
        </p:grpSpPr>
        <p:pic>
          <p:nvPicPr>
            <p:cNvPr id="4" name="Picture 3">
              <a:extLst>
                <a:ext uri="{FF2B5EF4-FFF2-40B4-BE49-F238E27FC236}">
                  <a16:creationId xmlns:a16="http://schemas.microsoft.com/office/drawing/2014/main" id="{DA029875-5808-4751-B6B1-CF88411E9E9F}"/>
                </a:ext>
              </a:extLst>
            </p:cNvPr>
            <p:cNvPicPr>
              <a:picLocks noChangeAspect="1"/>
            </p:cNvPicPr>
            <p:nvPr/>
          </p:nvPicPr>
          <p:blipFill>
            <a:blip r:embed="rId3"/>
            <a:stretch>
              <a:fillRect/>
            </a:stretch>
          </p:blipFill>
          <p:spPr>
            <a:xfrm>
              <a:off x="4348546" y="1516167"/>
              <a:ext cx="3432766" cy="2873166"/>
            </a:xfrm>
            <a:prstGeom prst="rect">
              <a:avLst/>
            </a:prstGeom>
          </p:spPr>
        </p:pic>
        <p:grpSp>
          <p:nvGrpSpPr>
            <p:cNvPr id="5" name="Group 4">
              <a:extLst>
                <a:ext uri="{FF2B5EF4-FFF2-40B4-BE49-F238E27FC236}">
                  <a16:creationId xmlns:a16="http://schemas.microsoft.com/office/drawing/2014/main" id="{23D53063-CE86-44C4-BFB6-CE7DF80F8725}"/>
                </a:ext>
              </a:extLst>
            </p:cNvPr>
            <p:cNvGrpSpPr/>
            <p:nvPr/>
          </p:nvGrpSpPr>
          <p:grpSpPr>
            <a:xfrm>
              <a:off x="4538343" y="4427529"/>
              <a:ext cx="3053171" cy="1567626"/>
              <a:chOff x="4538343" y="4427529"/>
              <a:chExt cx="3053171" cy="1567626"/>
            </a:xfrm>
          </p:grpSpPr>
          <p:grpSp>
            <p:nvGrpSpPr>
              <p:cNvPr id="6" name="Group 5">
                <a:extLst>
                  <a:ext uri="{FF2B5EF4-FFF2-40B4-BE49-F238E27FC236}">
                    <a16:creationId xmlns:a16="http://schemas.microsoft.com/office/drawing/2014/main" id="{3F6E9B73-87F0-4D28-B9E7-957FA5944142}"/>
                  </a:ext>
                </a:extLst>
              </p:cNvPr>
              <p:cNvGrpSpPr/>
              <p:nvPr/>
            </p:nvGrpSpPr>
            <p:grpSpPr>
              <a:xfrm>
                <a:off x="4538343" y="4427529"/>
                <a:ext cx="3053171" cy="1021890"/>
                <a:chOff x="801484" y="4427529"/>
                <a:chExt cx="3053171" cy="1021890"/>
              </a:xfrm>
            </p:grpSpPr>
            <p:sp>
              <p:nvSpPr>
                <p:cNvPr id="11" name="Oval 10">
                  <a:extLst>
                    <a:ext uri="{FF2B5EF4-FFF2-40B4-BE49-F238E27FC236}">
                      <a16:creationId xmlns:a16="http://schemas.microsoft.com/office/drawing/2014/main" id="{8A9C4F18-9A8E-4536-903E-9B8CE0536B11}"/>
                    </a:ext>
                  </a:extLst>
                </p:cNvPr>
                <p:cNvSpPr/>
                <p:nvPr/>
              </p:nvSpPr>
              <p:spPr>
                <a:xfrm>
                  <a:off x="823314"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854D222-C72A-42E4-ACF2-20FF2A44BDB7}"/>
                    </a:ext>
                  </a:extLst>
                </p:cNvPr>
                <p:cNvSpPr/>
                <p:nvPr/>
              </p:nvSpPr>
              <p:spPr>
                <a:xfrm>
                  <a:off x="3151921"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952A78C-7B57-4836-B8F6-45511FD22742}"/>
                    </a:ext>
                  </a:extLst>
                </p:cNvPr>
                <p:cNvSpPr/>
                <p:nvPr/>
              </p:nvSpPr>
              <p:spPr>
                <a:xfrm>
                  <a:off x="1987618" y="4763619"/>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F7EDE5-7418-4ECD-8C69-723C8A85A39F}"/>
                    </a:ext>
                  </a:extLst>
                </p:cNvPr>
                <p:cNvSpPr txBox="1"/>
                <p:nvPr/>
              </p:nvSpPr>
              <p:spPr>
                <a:xfrm>
                  <a:off x="801484" y="4427529"/>
                  <a:ext cx="707630" cy="369332"/>
                </a:xfrm>
                <a:prstGeom prst="rect">
                  <a:avLst/>
                </a:prstGeom>
                <a:noFill/>
              </p:spPr>
              <p:txBody>
                <a:bodyPr wrap="none" rtlCol="0">
                  <a:spAutoFit/>
                </a:bodyPr>
                <a:lstStyle/>
                <a:p>
                  <a:r>
                    <a:rPr lang="en-US" dirty="0"/>
                    <a:t>Start!</a:t>
                  </a:r>
                </a:p>
              </p:txBody>
            </p:sp>
            <p:sp>
              <p:nvSpPr>
                <p:cNvPr id="15" name="TextBox 14">
                  <a:extLst>
                    <a:ext uri="{FF2B5EF4-FFF2-40B4-BE49-F238E27FC236}">
                      <a16:creationId xmlns:a16="http://schemas.microsoft.com/office/drawing/2014/main" id="{566A031F-824B-46F7-852A-F673576D1AC9}"/>
                    </a:ext>
                  </a:extLst>
                </p:cNvPr>
                <p:cNvSpPr txBox="1"/>
                <p:nvPr/>
              </p:nvSpPr>
              <p:spPr>
                <a:xfrm>
                  <a:off x="3242607" y="4427529"/>
                  <a:ext cx="527709" cy="369332"/>
                </a:xfrm>
                <a:prstGeom prst="rect">
                  <a:avLst/>
                </a:prstGeom>
                <a:noFill/>
              </p:spPr>
              <p:txBody>
                <a:bodyPr wrap="none" rtlCol="0">
                  <a:spAutoFit/>
                </a:bodyPr>
                <a:lstStyle/>
                <a:p>
                  <a:r>
                    <a:rPr lang="en-US" dirty="0"/>
                    <a:t>Go!</a:t>
                  </a:r>
                </a:p>
              </p:txBody>
            </p:sp>
            <p:sp>
              <p:nvSpPr>
                <p:cNvPr id="16" name="Star: 5 Points 15">
                  <a:extLst>
                    <a:ext uri="{FF2B5EF4-FFF2-40B4-BE49-F238E27FC236}">
                      <a16:creationId xmlns:a16="http://schemas.microsoft.com/office/drawing/2014/main" id="{C0ECFE33-83D9-4142-B9B7-632F7EDBD23B}"/>
                    </a:ext>
                  </a:extLst>
                </p:cNvPr>
                <p:cNvSpPr/>
                <p:nvPr/>
              </p:nvSpPr>
              <p:spPr>
                <a:xfrm>
                  <a:off x="3696564" y="4780004"/>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tar: 5 Points 6">
                <a:extLst>
                  <a:ext uri="{FF2B5EF4-FFF2-40B4-BE49-F238E27FC236}">
                    <a16:creationId xmlns:a16="http://schemas.microsoft.com/office/drawing/2014/main" id="{0E218DBA-5EAF-4648-B6ED-6FA0207B22DA}"/>
                  </a:ext>
                </a:extLst>
              </p:cNvPr>
              <p:cNvSpPr/>
              <p:nvPr/>
            </p:nvSpPr>
            <p:spPr>
              <a:xfrm>
                <a:off x="5042195" y="4797486"/>
                <a:ext cx="158091" cy="17826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1E3FEE5-667C-4971-B373-E099368CA6B8}"/>
                  </a:ext>
                </a:extLst>
              </p:cNvPr>
              <p:cNvGrpSpPr/>
              <p:nvPr/>
            </p:nvGrpSpPr>
            <p:grpSpPr>
              <a:xfrm>
                <a:off x="5628095" y="5486105"/>
                <a:ext cx="981992" cy="509050"/>
                <a:chOff x="5628095" y="5459523"/>
                <a:chExt cx="981992" cy="509050"/>
              </a:xfrm>
            </p:grpSpPr>
            <p:cxnSp>
              <p:nvCxnSpPr>
                <p:cNvPr id="9" name="Straight Arrow Connector 8">
                  <a:extLst>
                    <a:ext uri="{FF2B5EF4-FFF2-40B4-BE49-F238E27FC236}">
                      <a16:creationId xmlns:a16="http://schemas.microsoft.com/office/drawing/2014/main" id="{DFA99EA2-1E71-46EB-888B-989793BCAF54}"/>
                    </a:ext>
                  </a:extLst>
                </p:cNvPr>
                <p:cNvCxnSpPr/>
                <p:nvPr/>
              </p:nvCxnSpPr>
              <p:spPr>
                <a:xfrm>
                  <a:off x="5895873" y="5587098"/>
                  <a:ext cx="46721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3C5364-3C49-4D97-B4B1-7845C87FB413}"/>
                    </a:ext>
                  </a:extLst>
                </p:cNvPr>
                <p:cNvSpPr txBox="1"/>
                <p:nvPr/>
              </p:nvSpPr>
              <p:spPr>
                <a:xfrm>
                  <a:off x="5628095" y="5459523"/>
                  <a:ext cx="981992" cy="509050"/>
                </a:xfrm>
                <a:prstGeom prst="rect">
                  <a:avLst/>
                </a:prstGeom>
                <a:noFill/>
              </p:spPr>
              <p:txBody>
                <a:bodyPr wrap="square" rtlCol="0">
                  <a:spAutoFit/>
                </a:bodyPr>
                <a:lstStyle/>
                <a:p>
                  <a:pPr algn="ctr">
                    <a:lnSpc>
                      <a:spcPts val="3800"/>
                    </a:lnSpc>
                  </a:pPr>
                  <a:r>
                    <a:rPr lang="en-US" i="1" dirty="0">
                      <a:latin typeface="Century Gothic" panose="020B0502020202020204" pitchFamily="34" charset="0"/>
                    </a:rPr>
                    <a:t>time</a:t>
                  </a:r>
                </a:p>
              </p:txBody>
            </p:sp>
          </p:grpSp>
        </p:grpSp>
      </p:grpSp>
      <p:pic>
        <p:nvPicPr>
          <p:cNvPr id="17" name="Picture 16">
            <a:extLst>
              <a:ext uri="{FF2B5EF4-FFF2-40B4-BE49-F238E27FC236}">
                <a16:creationId xmlns:a16="http://schemas.microsoft.com/office/drawing/2014/main" id="{28A642E7-DF6F-4457-BD90-F4FBE165B970}"/>
              </a:ext>
            </a:extLst>
          </p:cNvPr>
          <p:cNvPicPr>
            <a:picLocks noChangeAspect="1"/>
          </p:cNvPicPr>
          <p:nvPr/>
        </p:nvPicPr>
        <p:blipFill rotWithShape="1">
          <a:blip r:embed="rId2"/>
          <a:srcRect l="52372" t="50959"/>
          <a:stretch/>
        </p:blipFill>
        <p:spPr>
          <a:xfrm>
            <a:off x="8407400" y="4012761"/>
            <a:ext cx="2736884" cy="2729539"/>
          </a:xfrm>
          <a:prstGeom prst="rect">
            <a:avLst/>
          </a:prstGeom>
        </p:spPr>
      </p:pic>
      <p:sp>
        <p:nvSpPr>
          <p:cNvPr id="18" name="TextBox 17">
            <a:extLst>
              <a:ext uri="{FF2B5EF4-FFF2-40B4-BE49-F238E27FC236}">
                <a16:creationId xmlns:a16="http://schemas.microsoft.com/office/drawing/2014/main" id="{2E959EA9-650B-4CFD-B9AC-074805BE9EA8}"/>
              </a:ext>
            </a:extLst>
          </p:cNvPr>
          <p:cNvSpPr txBox="1"/>
          <p:nvPr/>
        </p:nvSpPr>
        <p:spPr>
          <a:xfrm>
            <a:off x="2005057" y="252106"/>
            <a:ext cx="7978686" cy="1066959"/>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Parietal Projecting Neurons: More About the Goal</a:t>
            </a:r>
          </a:p>
        </p:txBody>
      </p:sp>
      <p:pic>
        <p:nvPicPr>
          <p:cNvPr id="19" name="Picture 18">
            <a:extLst>
              <a:ext uri="{FF2B5EF4-FFF2-40B4-BE49-F238E27FC236}">
                <a16:creationId xmlns:a16="http://schemas.microsoft.com/office/drawing/2014/main" id="{8AA570A5-87AA-462A-B12F-F820392B599E}"/>
              </a:ext>
            </a:extLst>
          </p:cNvPr>
          <p:cNvPicPr>
            <a:picLocks noChangeAspect="1"/>
          </p:cNvPicPr>
          <p:nvPr/>
        </p:nvPicPr>
        <p:blipFill rotWithShape="1">
          <a:blip r:embed="rId2"/>
          <a:srcRect t="50959" r="47628"/>
          <a:stretch/>
        </p:blipFill>
        <p:spPr>
          <a:xfrm>
            <a:off x="5397872" y="4012761"/>
            <a:ext cx="3009528" cy="2729539"/>
          </a:xfrm>
          <a:prstGeom prst="rect">
            <a:avLst/>
          </a:prstGeom>
        </p:spPr>
      </p:pic>
    </p:spTree>
    <p:extLst>
      <p:ext uri="{BB962C8B-B14F-4D97-AF65-F5344CB8AC3E}">
        <p14:creationId xmlns:p14="http://schemas.microsoft.com/office/powerpoint/2010/main" val="38172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4EDBF94-DE37-4E31-8087-7865939BC6CB}"/>
              </a:ext>
            </a:extLst>
          </p:cNvPr>
          <p:cNvGrpSpPr/>
          <p:nvPr/>
        </p:nvGrpSpPr>
        <p:grpSpPr>
          <a:xfrm>
            <a:off x="366866" y="1460225"/>
            <a:ext cx="3633156" cy="2336800"/>
            <a:chOff x="366866" y="939525"/>
            <a:chExt cx="3633156" cy="2336800"/>
          </a:xfrm>
        </p:grpSpPr>
        <p:sp>
          <p:nvSpPr>
            <p:cNvPr id="19" name="Rectangle 18">
              <a:extLst>
                <a:ext uri="{FF2B5EF4-FFF2-40B4-BE49-F238E27FC236}">
                  <a16:creationId xmlns:a16="http://schemas.microsoft.com/office/drawing/2014/main" id="{8C89D762-FA6B-4248-910B-56BFA46DF211}"/>
                </a:ext>
              </a:extLst>
            </p:cNvPr>
            <p:cNvSpPr/>
            <p:nvPr/>
          </p:nvSpPr>
          <p:spPr>
            <a:xfrm>
              <a:off x="366866" y="939525"/>
              <a:ext cx="3633156" cy="233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F9D1D7-65B3-4F67-9D80-8B1F286040D3}"/>
                </a:ext>
              </a:extLst>
            </p:cNvPr>
            <p:cNvPicPr>
              <a:picLocks noChangeAspect="1"/>
            </p:cNvPicPr>
            <p:nvPr/>
          </p:nvPicPr>
          <p:blipFill>
            <a:blip r:embed="rId3"/>
            <a:stretch>
              <a:fillRect/>
            </a:stretch>
          </p:blipFill>
          <p:spPr>
            <a:xfrm>
              <a:off x="893384" y="1041125"/>
              <a:ext cx="2434016" cy="2001745"/>
            </a:xfrm>
            <a:prstGeom prst="rect">
              <a:avLst/>
            </a:prstGeom>
          </p:spPr>
        </p:pic>
      </p:grpSp>
      <p:grpSp>
        <p:nvGrpSpPr>
          <p:cNvPr id="22" name="Group 21">
            <a:extLst>
              <a:ext uri="{FF2B5EF4-FFF2-40B4-BE49-F238E27FC236}">
                <a16:creationId xmlns:a16="http://schemas.microsoft.com/office/drawing/2014/main" id="{D4F0DEF4-DBC5-4BA9-89E2-CA65EE810872}"/>
              </a:ext>
            </a:extLst>
          </p:cNvPr>
          <p:cNvGrpSpPr/>
          <p:nvPr/>
        </p:nvGrpSpPr>
        <p:grpSpPr>
          <a:xfrm>
            <a:off x="1918281" y="1952278"/>
            <a:ext cx="3633156" cy="2336800"/>
            <a:chOff x="6666066" y="43879"/>
            <a:chExt cx="3633156" cy="2336800"/>
          </a:xfrm>
        </p:grpSpPr>
        <p:sp>
          <p:nvSpPr>
            <p:cNvPr id="20" name="Rectangle 19">
              <a:extLst>
                <a:ext uri="{FF2B5EF4-FFF2-40B4-BE49-F238E27FC236}">
                  <a16:creationId xmlns:a16="http://schemas.microsoft.com/office/drawing/2014/main" id="{E10699B8-91F1-408A-A996-9796412B119D}"/>
                </a:ext>
              </a:extLst>
            </p:cNvPr>
            <p:cNvSpPr/>
            <p:nvPr/>
          </p:nvSpPr>
          <p:spPr>
            <a:xfrm>
              <a:off x="6666066" y="43879"/>
              <a:ext cx="3633156" cy="233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A67C06-C15A-4FCB-816C-C85C4D09814C}"/>
                </a:ext>
              </a:extLst>
            </p:cNvPr>
            <p:cNvPicPr>
              <a:picLocks noChangeAspect="1"/>
            </p:cNvPicPr>
            <p:nvPr/>
          </p:nvPicPr>
          <p:blipFill rotWithShape="1">
            <a:blip r:embed="rId4"/>
            <a:srcRect l="53664"/>
            <a:stretch/>
          </p:blipFill>
          <p:spPr>
            <a:xfrm>
              <a:off x="7547891" y="169908"/>
              <a:ext cx="1869506" cy="2111952"/>
            </a:xfrm>
            <a:prstGeom prst="rect">
              <a:avLst/>
            </a:prstGeom>
          </p:spPr>
        </p:pic>
      </p:grpSp>
      <p:grpSp>
        <p:nvGrpSpPr>
          <p:cNvPr id="28" name="Group 27">
            <a:extLst>
              <a:ext uri="{FF2B5EF4-FFF2-40B4-BE49-F238E27FC236}">
                <a16:creationId xmlns:a16="http://schemas.microsoft.com/office/drawing/2014/main" id="{82C598B4-535E-4742-8ABF-A1623A711387}"/>
              </a:ext>
            </a:extLst>
          </p:cNvPr>
          <p:cNvGrpSpPr/>
          <p:nvPr/>
        </p:nvGrpSpPr>
        <p:grpSpPr>
          <a:xfrm>
            <a:off x="3469696" y="2444331"/>
            <a:ext cx="3633156" cy="2336800"/>
            <a:chOff x="2258566" y="4750075"/>
            <a:chExt cx="3633156" cy="2336800"/>
          </a:xfrm>
        </p:grpSpPr>
        <p:sp>
          <p:nvSpPr>
            <p:cNvPr id="27" name="Rectangle 26">
              <a:extLst>
                <a:ext uri="{FF2B5EF4-FFF2-40B4-BE49-F238E27FC236}">
                  <a16:creationId xmlns:a16="http://schemas.microsoft.com/office/drawing/2014/main" id="{3434D32F-8EEE-45A6-9C10-BBF71DC62145}"/>
                </a:ext>
              </a:extLst>
            </p:cNvPr>
            <p:cNvSpPr/>
            <p:nvPr/>
          </p:nvSpPr>
          <p:spPr>
            <a:xfrm>
              <a:off x="2258566" y="4750075"/>
              <a:ext cx="3633156" cy="233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975039-68CB-4C12-A67B-4102FBE9F1D3}"/>
                </a:ext>
              </a:extLst>
            </p:cNvPr>
            <p:cNvPicPr>
              <a:picLocks noChangeAspect="1"/>
            </p:cNvPicPr>
            <p:nvPr/>
          </p:nvPicPr>
          <p:blipFill rotWithShape="1">
            <a:blip r:embed="rId5"/>
            <a:srcRect r="41954"/>
            <a:stretch/>
          </p:blipFill>
          <p:spPr>
            <a:xfrm>
              <a:off x="2901019" y="4822222"/>
              <a:ext cx="2348249" cy="2152353"/>
            </a:xfrm>
            <a:prstGeom prst="rect">
              <a:avLst/>
            </a:prstGeom>
          </p:spPr>
        </p:pic>
      </p:grpSp>
      <p:grpSp>
        <p:nvGrpSpPr>
          <p:cNvPr id="29" name="Group 28">
            <a:extLst>
              <a:ext uri="{FF2B5EF4-FFF2-40B4-BE49-F238E27FC236}">
                <a16:creationId xmlns:a16="http://schemas.microsoft.com/office/drawing/2014/main" id="{8709EB6C-3FD3-40E2-A9D2-E1CCBCE6A536}"/>
              </a:ext>
            </a:extLst>
          </p:cNvPr>
          <p:cNvGrpSpPr/>
          <p:nvPr/>
        </p:nvGrpSpPr>
        <p:grpSpPr>
          <a:xfrm>
            <a:off x="5021111" y="2936384"/>
            <a:ext cx="3633156" cy="2336800"/>
            <a:chOff x="3574117" y="5044615"/>
            <a:chExt cx="3633156" cy="2336800"/>
          </a:xfrm>
        </p:grpSpPr>
        <p:sp>
          <p:nvSpPr>
            <p:cNvPr id="26" name="Rectangle 25">
              <a:extLst>
                <a:ext uri="{FF2B5EF4-FFF2-40B4-BE49-F238E27FC236}">
                  <a16:creationId xmlns:a16="http://schemas.microsoft.com/office/drawing/2014/main" id="{3B68FF86-440A-40CA-98CC-703633751530}"/>
                </a:ext>
              </a:extLst>
            </p:cNvPr>
            <p:cNvSpPr/>
            <p:nvPr/>
          </p:nvSpPr>
          <p:spPr>
            <a:xfrm>
              <a:off x="3574117" y="5044615"/>
              <a:ext cx="3633156" cy="233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11BBB73-0B8E-4ED3-91B4-9142212AB695}"/>
                </a:ext>
              </a:extLst>
            </p:cNvPr>
            <p:cNvGrpSpPr/>
            <p:nvPr/>
          </p:nvGrpSpPr>
          <p:grpSpPr>
            <a:xfrm>
              <a:off x="4646033" y="5285225"/>
              <a:ext cx="1558653" cy="1961997"/>
              <a:chOff x="1523058" y="1270292"/>
              <a:chExt cx="4290719" cy="5402940"/>
            </a:xfrm>
          </p:grpSpPr>
          <p:pic>
            <p:nvPicPr>
              <p:cNvPr id="9" name="Picture 8">
                <a:extLst>
                  <a:ext uri="{FF2B5EF4-FFF2-40B4-BE49-F238E27FC236}">
                    <a16:creationId xmlns:a16="http://schemas.microsoft.com/office/drawing/2014/main" id="{9EFBE543-8CCE-429E-8123-3425DA26FC6C}"/>
                  </a:ext>
                </a:extLst>
              </p:cNvPr>
              <p:cNvPicPr>
                <a:picLocks noChangeAspect="1"/>
              </p:cNvPicPr>
              <p:nvPr/>
            </p:nvPicPr>
            <p:blipFill rotWithShape="1">
              <a:blip r:embed="rId6"/>
              <a:srcRect b="60046"/>
              <a:stretch/>
            </p:blipFill>
            <p:spPr>
              <a:xfrm>
                <a:off x="1523058" y="1270292"/>
                <a:ext cx="4290719" cy="2158708"/>
              </a:xfrm>
              <a:prstGeom prst="rect">
                <a:avLst/>
              </a:prstGeom>
            </p:spPr>
          </p:pic>
          <p:pic>
            <p:nvPicPr>
              <p:cNvPr id="10" name="Picture 9">
                <a:extLst>
                  <a:ext uri="{FF2B5EF4-FFF2-40B4-BE49-F238E27FC236}">
                    <a16:creationId xmlns:a16="http://schemas.microsoft.com/office/drawing/2014/main" id="{7EC26C31-8CBC-4A28-A068-1543238B640F}"/>
                  </a:ext>
                </a:extLst>
              </p:cNvPr>
              <p:cNvPicPr>
                <a:picLocks noChangeAspect="1"/>
              </p:cNvPicPr>
              <p:nvPr/>
            </p:nvPicPr>
            <p:blipFill rotWithShape="1">
              <a:blip r:embed="rId6"/>
              <a:srcRect t="43768"/>
              <a:stretch/>
            </p:blipFill>
            <p:spPr>
              <a:xfrm>
                <a:off x="1523058" y="3635022"/>
                <a:ext cx="4290719" cy="3038210"/>
              </a:xfrm>
              <a:prstGeom prst="rect">
                <a:avLst/>
              </a:prstGeom>
            </p:spPr>
          </p:pic>
        </p:grpSp>
      </p:grpSp>
      <p:grpSp>
        <p:nvGrpSpPr>
          <p:cNvPr id="30" name="Group 29">
            <a:extLst>
              <a:ext uri="{FF2B5EF4-FFF2-40B4-BE49-F238E27FC236}">
                <a16:creationId xmlns:a16="http://schemas.microsoft.com/office/drawing/2014/main" id="{7A415A59-B4ED-48B1-9DD2-D158ED9DA03B}"/>
              </a:ext>
            </a:extLst>
          </p:cNvPr>
          <p:cNvGrpSpPr/>
          <p:nvPr/>
        </p:nvGrpSpPr>
        <p:grpSpPr>
          <a:xfrm>
            <a:off x="6572526" y="3428437"/>
            <a:ext cx="3633156" cy="2336800"/>
            <a:chOff x="5352873" y="5836000"/>
            <a:chExt cx="3633156" cy="2336800"/>
          </a:xfrm>
        </p:grpSpPr>
        <p:sp>
          <p:nvSpPr>
            <p:cNvPr id="25" name="Rectangle 24">
              <a:extLst>
                <a:ext uri="{FF2B5EF4-FFF2-40B4-BE49-F238E27FC236}">
                  <a16:creationId xmlns:a16="http://schemas.microsoft.com/office/drawing/2014/main" id="{83756D86-CAF0-46F8-9C60-972B78BAF38F}"/>
                </a:ext>
              </a:extLst>
            </p:cNvPr>
            <p:cNvSpPr/>
            <p:nvPr/>
          </p:nvSpPr>
          <p:spPr>
            <a:xfrm>
              <a:off x="5352873" y="5836000"/>
              <a:ext cx="3633156" cy="233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6BD52EC-4B63-441B-B468-AC55CCF8A824}"/>
                </a:ext>
              </a:extLst>
            </p:cNvPr>
            <p:cNvGrpSpPr/>
            <p:nvPr/>
          </p:nvGrpSpPr>
          <p:grpSpPr>
            <a:xfrm>
              <a:off x="5805679" y="6151509"/>
              <a:ext cx="2808347" cy="1705781"/>
              <a:chOff x="442852" y="2976674"/>
              <a:chExt cx="6073895" cy="3708080"/>
            </a:xfrm>
          </p:grpSpPr>
          <p:pic>
            <p:nvPicPr>
              <p:cNvPr id="12" name="Picture 11">
                <a:extLst>
                  <a:ext uri="{FF2B5EF4-FFF2-40B4-BE49-F238E27FC236}">
                    <a16:creationId xmlns:a16="http://schemas.microsoft.com/office/drawing/2014/main" id="{15C9346B-A188-4C79-855D-734390BDCFA9}"/>
                  </a:ext>
                </a:extLst>
              </p:cNvPr>
              <p:cNvPicPr>
                <a:picLocks noChangeAspect="1"/>
              </p:cNvPicPr>
              <p:nvPr/>
            </p:nvPicPr>
            <p:blipFill rotWithShape="1">
              <a:blip r:embed="rId7"/>
              <a:srcRect t="63353" r="47073"/>
              <a:stretch/>
            </p:blipFill>
            <p:spPr>
              <a:xfrm>
                <a:off x="442852" y="5325854"/>
                <a:ext cx="3214748" cy="1358900"/>
              </a:xfrm>
              <a:prstGeom prst="rect">
                <a:avLst/>
              </a:prstGeom>
            </p:spPr>
          </p:pic>
          <p:pic>
            <p:nvPicPr>
              <p:cNvPr id="13" name="Picture 12">
                <a:extLst>
                  <a:ext uri="{FF2B5EF4-FFF2-40B4-BE49-F238E27FC236}">
                    <a16:creationId xmlns:a16="http://schemas.microsoft.com/office/drawing/2014/main" id="{C78FB5DA-0244-4FDA-AC15-D561E78CEBE1}"/>
                  </a:ext>
                </a:extLst>
              </p:cNvPr>
              <p:cNvPicPr>
                <a:picLocks noChangeAspect="1"/>
              </p:cNvPicPr>
              <p:nvPr/>
            </p:nvPicPr>
            <p:blipFill rotWithShape="1">
              <a:blip r:embed="rId7"/>
              <a:srcRect t="30693" r="47073" b="32660"/>
              <a:stretch/>
            </p:blipFill>
            <p:spPr>
              <a:xfrm>
                <a:off x="442852" y="4114800"/>
                <a:ext cx="3214748" cy="1358900"/>
              </a:xfrm>
              <a:prstGeom prst="rect">
                <a:avLst/>
              </a:prstGeom>
            </p:spPr>
          </p:pic>
          <p:pic>
            <p:nvPicPr>
              <p:cNvPr id="14" name="Picture 13">
                <a:extLst>
                  <a:ext uri="{FF2B5EF4-FFF2-40B4-BE49-F238E27FC236}">
                    <a16:creationId xmlns:a16="http://schemas.microsoft.com/office/drawing/2014/main" id="{F2FAC269-C766-4703-A589-A07FB70AEA3F}"/>
                  </a:ext>
                </a:extLst>
              </p:cNvPr>
              <p:cNvPicPr>
                <a:picLocks noChangeAspect="1"/>
              </p:cNvPicPr>
              <p:nvPr/>
            </p:nvPicPr>
            <p:blipFill rotWithShape="1">
              <a:blip r:embed="rId7"/>
              <a:srcRect l="52927" r="26778"/>
              <a:stretch/>
            </p:blipFill>
            <p:spPr>
              <a:xfrm>
                <a:off x="3657600" y="2976674"/>
                <a:ext cx="1232671" cy="3708080"/>
              </a:xfrm>
              <a:prstGeom prst="rect">
                <a:avLst/>
              </a:prstGeom>
            </p:spPr>
          </p:pic>
          <p:pic>
            <p:nvPicPr>
              <p:cNvPr id="15" name="Picture 14">
                <a:extLst>
                  <a:ext uri="{FF2B5EF4-FFF2-40B4-BE49-F238E27FC236}">
                    <a16:creationId xmlns:a16="http://schemas.microsoft.com/office/drawing/2014/main" id="{A49110EC-8F1C-41D0-9D12-72D71A17AB91}"/>
                  </a:ext>
                </a:extLst>
              </p:cNvPr>
              <p:cNvPicPr>
                <a:picLocks noChangeAspect="1"/>
              </p:cNvPicPr>
              <p:nvPr/>
            </p:nvPicPr>
            <p:blipFill rotWithShape="1">
              <a:blip r:embed="rId7"/>
              <a:srcRect r="47073" b="69307"/>
              <a:stretch/>
            </p:blipFill>
            <p:spPr>
              <a:xfrm>
                <a:off x="442852" y="2976674"/>
                <a:ext cx="3214748" cy="1138126"/>
              </a:xfrm>
              <a:prstGeom prst="rect">
                <a:avLst/>
              </a:prstGeom>
            </p:spPr>
          </p:pic>
          <p:pic>
            <p:nvPicPr>
              <p:cNvPr id="16" name="Picture 15">
                <a:extLst>
                  <a:ext uri="{FF2B5EF4-FFF2-40B4-BE49-F238E27FC236}">
                    <a16:creationId xmlns:a16="http://schemas.microsoft.com/office/drawing/2014/main" id="{F18E8CD1-F544-475C-9A62-DF65D81D03A2}"/>
                  </a:ext>
                </a:extLst>
              </p:cNvPr>
              <p:cNvPicPr>
                <a:picLocks noChangeAspect="1"/>
              </p:cNvPicPr>
              <p:nvPr/>
            </p:nvPicPr>
            <p:blipFill rotWithShape="1">
              <a:blip r:embed="rId7"/>
              <a:srcRect l="73222" r="-1"/>
              <a:stretch/>
            </p:blipFill>
            <p:spPr>
              <a:xfrm>
                <a:off x="4890271" y="2976674"/>
                <a:ext cx="1626476" cy="3708080"/>
              </a:xfrm>
              <a:prstGeom prst="rect">
                <a:avLst/>
              </a:prstGeom>
            </p:spPr>
          </p:pic>
        </p:grpSp>
      </p:grpSp>
      <p:grpSp>
        <p:nvGrpSpPr>
          <p:cNvPr id="31" name="Group 30">
            <a:extLst>
              <a:ext uri="{FF2B5EF4-FFF2-40B4-BE49-F238E27FC236}">
                <a16:creationId xmlns:a16="http://schemas.microsoft.com/office/drawing/2014/main" id="{0A54C878-EB3E-4099-93B9-EAD2492D25A2}"/>
              </a:ext>
            </a:extLst>
          </p:cNvPr>
          <p:cNvGrpSpPr/>
          <p:nvPr/>
        </p:nvGrpSpPr>
        <p:grpSpPr>
          <a:xfrm>
            <a:off x="8123942" y="3920489"/>
            <a:ext cx="3633156" cy="2336800"/>
            <a:chOff x="9470746" y="1425935"/>
            <a:chExt cx="3633156" cy="2336800"/>
          </a:xfrm>
        </p:grpSpPr>
        <p:sp>
          <p:nvSpPr>
            <p:cNvPr id="24" name="Rectangle 23">
              <a:extLst>
                <a:ext uri="{FF2B5EF4-FFF2-40B4-BE49-F238E27FC236}">
                  <a16:creationId xmlns:a16="http://schemas.microsoft.com/office/drawing/2014/main" id="{323D6773-533A-4F9F-B18A-1EBDA400D4F7}"/>
                </a:ext>
              </a:extLst>
            </p:cNvPr>
            <p:cNvSpPr/>
            <p:nvPr/>
          </p:nvSpPr>
          <p:spPr>
            <a:xfrm>
              <a:off x="9470746" y="1425935"/>
              <a:ext cx="3633156" cy="233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15739D7-448A-4559-B141-2A4C5773EE46}"/>
                </a:ext>
              </a:extLst>
            </p:cNvPr>
            <p:cNvPicPr>
              <a:picLocks noChangeAspect="1"/>
            </p:cNvPicPr>
            <p:nvPr/>
          </p:nvPicPr>
          <p:blipFill rotWithShape="1">
            <a:blip r:embed="rId8"/>
            <a:srcRect b="50959"/>
            <a:stretch/>
          </p:blipFill>
          <p:spPr>
            <a:xfrm>
              <a:off x="9708033" y="1763050"/>
              <a:ext cx="3352800" cy="1592577"/>
            </a:xfrm>
            <a:prstGeom prst="rect">
              <a:avLst/>
            </a:prstGeom>
          </p:spPr>
        </p:pic>
      </p:grpSp>
      <p:sp>
        <p:nvSpPr>
          <p:cNvPr id="32" name="TextBox 31">
            <a:extLst>
              <a:ext uri="{FF2B5EF4-FFF2-40B4-BE49-F238E27FC236}">
                <a16:creationId xmlns:a16="http://schemas.microsoft.com/office/drawing/2014/main" id="{C45DD8A2-B91D-4A66-89A9-B71AE66E1CF4}"/>
              </a:ext>
            </a:extLst>
          </p:cNvPr>
          <p:cNvSpPr txBox="1"/>
          <p:nvPr/>
        </p:nvSpPr>
        <p:spPr>
          <a:xfrm>
            <a:off x="2005057" y="252106"/>
            <a:ext cx="7978686" cy="579646"/>
          </a:xfrm>
          <a:prstGeom prst="rect">
            <a:avLst/>
          </a:prstGeom>
          <a:noFill/>
        </p:spPr>
        <p:txBody>
          <a:bodyPr wrap="square" rtlCol="0">
            <a:spAutoFit/>
          </a:bodyPr>
          <a:lstStyle/>
          <a:p>
            <a:pPr algn="ctr">
              <a:lnSpc>
                <a:spcPts val="3800"/>
              </a:lnSpc>
            </a:pPr>
            <a:r>
              <a:rPr lang="en-US" sz="4000" dirty="0">
                <a:latin typeface="Century Gothic" panose="020B0502020202020204" pitchFamily="34" charset="0"/>
              </a:rPr>
              <a:t>Summary</a:t>
            </a:r>
          </a:p>
        </p:txBody>
      </p:sp>
    </p:spTree>
    <p:extLst>
      <p:ext uri="{BB962C8B-B14F-4D97-AF65-F5344CB8AC3E}">
        <p14:creationId xmlns:p14="http://schemas.microsoft.com/office/powerpoint/2010/main" val="36967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EC62-318D-2910-1D3B-20058D311D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4D429FB-359B-FEFB-C6A7-1193421806E2}"/>
              </a:ext>
            </a:extLst>
          </p:cNvPr>
          <p:cNvSpPr txBox="1"/>
          <p:nvPr/>
        </p:nvSpPr>
        <p:spPr>
          <a:xfrm>
            <a:off x="4558050" y="1604034"/>
            <a:ext cx="2852063" cy="707886"/>
          </a:xfrm>
          <a:prstGeom prst="rect">
            <a:avLst/>
          </a:prstGeom>
          <a:noFill/>
        </p:spPr>
        <p:txBody>
          <a:bodyPr wrap="none" rtlCol="0">
            <a:spAutoFit/>
          </a:bodyPr>
          <a:lstStyle/>
          <a:p>
            <a:r>
              <a:rPr lang="en-US" sz="4000" dirty="0">
                <a:latin typeface="Century Gothic" panose="020B0502020202020204" pitchFamily="34" charset="0"/>
              </a:rPr>
              <a:t>The Cortex</a:t>
            </a:r>
          </a:p>
        </p:txBody>
      </p:sp>
      <p:sp>
        <p:nvSpPr>
          <p:cNvPr id="7" name="TextBox 6">
            <a:extLst>
              <a:ext uri="{FF2B5EF4-FFF2-40B4-BE49-F238E27FC236}">
                <a16:creationId xmlns:a16="http://schemas.microsoft.com/office/drawing/2014/main" id="{66FFAAF0-AF88-CBEA-64AC-27A1343C8FC8}"/>
              </a:ext>
            </a:extLst>
          </p:cNvPr>
          <p:cNvSpPr txBox="1"/>
          <p:nvPr/>
        </p:nvSpPr>
        <p:spPr>
          <a:xfrm>
            <a:off x="4231038" y="2470439"/>
            <a:ext cx="3506089"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Synapses &amp; Circuits</a:t>
            </a:r>
          </a:p>
          <a:p>
            <a:pPr algn="ctr">
              <a:lnSpc>
                <a:spcPts val="2800"/>
              </a:lnSpc>
            </a:pPr>
            <a:r>
              <a:rPr lang="en-US" sz="2800" dirty="0">
                <a:latin typeface="Century Gothic" panose="020B0502020202020204" pitchFamily="34" charset="0"/>
              </a:rPr>
              <a:t>Lecture Seven</a:t>
            </a:r>
          </a:p>
        </p:txBody>
      </p:sp>
      <p:sp>
        <p:nvSpPr>
          <p:cNvPr id="2" name="TextBox 1">
            <a:extLst>
              <a:ext uri="{FF2B5EF4-FFF2-40B4-BE49-F238E27FC236}">
                <a16:creationId xmlns:a16="http://schemas.microsoft.com/office/drawing/2014/main" id="{D6D38CD4-A21A-3E28-3CFD-DC275909354D}"/>
              </a:ext>
            </a:extLst>
          </p:cNvPr>
          <p:cNvSpPr txBox="1"/>
          <p:nvPr/>
        </p:nvSpPr>
        <p:spPr>
          <a:xfrm>
            <a:off x="4558050" y="4053637"/>
            <a:ext cx="3021981" cy="1200329"/>
          </a:xfrm>
          <a:prstGeom prst="rect">
            <a:avLst/>
          </a:prstGeom>
          <a:noFill/>
        </p:spPr>
        <p:txBody>
          <a:bodyPr wrap="none" rtlCol="0">
            <a:spAutoFit/>
          </a:bodyPr>
          <a:lstStyle/>
          <a:p>
            <a:pPr marL="274320" indent="-742950">
              <a:buAutoNum type="arabicPeriod"/>
            </a:pPr>
            <a:r>
              <a:rPr lang="en-US" sz="2400" dirty="0">
                <a:latin typeface="Century Gothic" panose="020B0502020202020204" pitchFamily="34" charset="0"/>
              </a:rPr>
              <a:t>General Facts</a:t>
            </a:r>
          </a:p>
          <a:p>
            <a:pPr marL="742950" indent="-742950">
              <a:buAutoNum type="arabicPeriod"/>
            </a:pPr>
            <a:r>
              <a:rPr lang="en-US" sz="2400" dirty="0">
                <a:latin typeface="Century Gothic" panose="020B0502020202020204" pitchFamily="34" charset="0"/>
              </a:rPr>
              <a:t>Motor Cortex</a:t>
            </a:r>
          </a:p>
          <a:p>
            <a:pPr marL="742950" indent="-742950">
              <a:buAutoNum type="arabicPeriod"/>
            </a:pPr>
            <a:r>
              <a:rPr lang="en-US" sz="2400" dirty="0">
                <a:latin typeface="Century Gothic" panose="020B0502020202020204" pitchFamily="34" charset="0"/>
              </a:rPr>
              <a:t>Visual Cortex</a:t>
            </a:r>
          </a:p>
        </p:txBody>
      </p:sp>
    </p:spTree>
    <p:extLst>
      <p:ext uri="{BB962C8B-B14F-4D97-AF65-F5344CB8AC3E}">
        <p14:creationId xmlns:p14="http://schemas.microsoft.com/office/powerpoint/2010/main" val="384190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5/5b/Cajal_cortex_drawings.png">
            <a:extLst>
              <a:ext uri="{FF2B5EF4-FFF2-40B4-BE49-F238E27FC236}">
                <a16:creationId xmlns:a16="http://schemas.microsoft.com/office/drawing/2014/main" id="{EA4CF267-043A-4822-BFC3-D41B1520A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405"/>
          <a:stretch/>
        </p:blipFill>
        <p:spPr bwMode="auto">
          <a:xfrm>
            <a:off x="8285690" y="1270274"/>
            <a:ext cx="1348446" cy="5096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9B96ED-BFFE-4BDE-B814-CFD2BD321E49}"/>
              </a:ext>
            </a:extLst>
          </p:cNvPr>
          <p:cNvSpPr txBox="1"/>
          <p:nvPr/>
        </p:nvSpPr>
        <p:spPr>
          <a:xfrm>
            <a:off x="5251708" y="562388"/>
            <a:ext cx="1598515" cy="707886"/>
          </a:xfrm>
          <a:prstGeom prst="rect">
            <a:avLst/>
          </a:prstGeom>
          <a:noFill/>
        </p:spPr>
        <p:txBody>
          <a:bodyPr wrap="none" rtlCol="0">
            <a:spAutoFit/>
          </a:bodyPr>
          <a:lstStyle/>
          <a:p>
            <a:r>
              <a:rPr lang="en-US" sz="4000" dirty="0">
                <a:latin typeface="Century Gothic" panose="020B0502020202020204" pitchFamily="34" charset="0"/>
              </a:rPr>
              <a:t>Vision</a:t>
            </a:r>
          </a:p>
        </p:txBody>
      </p:sp>
      <p:sp>
        <p:nvSpPr>
          <p:cNvPr id="5" name="TextBox 4">
            <a:extLst>
              <a:ext uri="{FF2B5EF4-FFF2-40B4-BE49-F238E27FC236}">
                <a16:creationId xmlns:a16="http://schemas.microsoft.com/office/drawing/2014/main" id="{71A80735-74E2-465D-AA8D-6C0CFE606786}"/>
              </a:ext>
            </a:extLst>
          </p:cNvPr>
          <p:cNvSpPr txBox="1"/>
          <p:nvPr/>
        </p:nvSpPr>
        <p:spPr>
          <a:xfrm>
            <a:off x="9558109" y="5556195"/>
            <a:ext cx="1348446"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Visual</a:t>
            </a:r>
          </a:p>
          <a:p>
            <a:pPr algn="ctr">
              <a:lnSpc>
                <a:spcPts val="2800"/>
              </a:lnSpc>
            </a:pPr>
            <a:r>
              <a:rPr lang="en-US" sz="2800" dirty="0">
                <a:latin typeface="Century Gothic" panose="020B0502020202020204" pitchFamily="34" charset="0"/>
              </a:rPr>
              <a:t>Cortex</a:t>
            </a:r>
          </a:p>
        </p:txBody>
      </p:sp>
      <p:pic>
        <p:nvPicPr>
          <p:cNvPr id="1030" name="Picture 6" descr="confused the big lebowski GIF">
            <a:extLst>
              <a:ext uri="{FF2B5EF4-FFF2-40B4-BE49-F238E27FC236}">
                <a16:creationId xmlns:a16="http://schemas.microsoft.com/office/drawing/2014/main" id="{A3003E9E-9F5B-42BC-B4F2-89C72628F0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7351" y="2462521"/>
            <a:ext cx="5025920" cy="27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85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B7756E-DF82-4199-A086-552D6816A461}"/>
              </a:ext>
            </a:extLst>
          </p:cNvPr>
          <p:cNvPicPr>
            <a:picLocks noChangeAspect="1"/>
          </p:cNvPicPr>
          <p:nvPr/>
        </p:nvPicPr>
        <p:blipFill rotWithShape="1">
          <a:blip r:embed="rId2"/>
          <a:srcRect l="78530"/>
          <a:stretch/>
        </p:blipFill>
        <p:spPr>
          <a:xfrm>
            <a:off x="5675089" y="885371"/>
            <a:ext cx="1256131" cy="5871029"/>
          </a:xfrm>
          <a:prstGeom prst="rect">
            <a:avLst/>
          </a:prstGeom>
        </p:spPr>
      </p:pic>
      <p:sp>
        <p:nvSpPr>
          <p:cNvPr id="3" name="TextBox 2">
            <a:extLst>
              <a:ext uri="{FF2B5EF4-FFF2-40B4-BE49-F238E27FC236}">
                <a16:creationId xmlns:a16="http://schemas.microsoft.com/office/drawing/2014/main" id="{627B4F1B-485A-41AD-B198-D89D05B3D4A3}"/>
              </a:ext>
            </a:extLst>
          </p:cNvPr>
          <p:cNvSpPr txBox="1"/>
          <p:nvPr/>
        </p:nvSpPr>
        <p:spPr>
          <a:xfrm>
            <a:off x="1971480" y="344674"/>
            <a:ext cx="8137164" cy="707886"/>
          </a:xfrm>
          <a:prstGeom prst="rect">
            <a:avLst/>
          </a:prstGeom>
          <a:noFill/>
        </p:spPr>
        <p:txBody>
          <a:bodyPr wrap="none" rtlCol="0">
            <a:spAutoFit/>
          </a:bodyPr>
          <a:lstStyle/>
          <a:p>
            <a:r>
              <a:rPr lang="en-US" sz="4000" dirty="0">
                <a:latin typeface="Century Gothic" panose="020B0502020202020204" pitchFamily="34" charset="0"/>
              </a:rPr>
              <a:t>Three Levels of Visual Processing</a:t>
            </a:r>
          </a:p>
        </p:txBody>
      </p:sp>
      <p:pic>
        <p:nvPicPr>
          <p:cNvPr id="4" name="Picture 3">
            <a:extLst>
              <a:ext uri="{FF2B5EF4-FFF2-40B4-BE49-F238E27FC236}">
                <a16:creationId xmlns:a16="http://schemas.microsoft.com/office/drawing/2014/main" id="{EBAC43B0-044F-4A42-A82C-A482AB00B161}"/>
              </a:ext>
            </a:extLst>
          </p:cNvPr>
          <p:cNvPicPr>
            <a:picLocks noChangeAspect="1"/>
          </p:cNvPicPr>
          <p:nvPr/>
        </p:nvPicPr>
        <p:blipFill rotWithShape="1">
          <a:blip r:embed="rId2"/>
          <a:srcRect l="51644" r="21470"/>
          <a:stretch/>
        </p:blipFill>
        <p:spPr>
          <a:xfrm>
            <a:off x="4102106" y="885371"/>
            <a:ext cx="1572983" cy="5871029"/>
          </a:xfrm>
          <a:prstGeom prst="rect">
            <a:avLst/>
          </a:prstGeom>
        </p:spPr>
      </p:pic>
      <p:pic>
        <p:nvPicPr>
          <p:cNvPr id="5" name="Picture 4">
            <a:extLst>
              <a:ext uri="{FF2B5EF4-FFF2-40B4-BE49-F238E27FC236}">
                <a16:creationId xmlns:a16="http://schemas.microsoft.com/office/drawing/2014/main" id="{7CDAD811-EA68-4A7C-9D00-F6C50493F030}"/>
              </a:ext>
            </a:extLst>
          </p:cNvPr>
          <p:cNvPicPr>
            <a:picLocks noChangeAspect="1"/>
          </p:cNvPicPr>
          <p:nvPr/>
        </p:nvPicPr>
        <p:blipFill rotWithShape="1">
          <a:blip r:embed="rId2"/>
          <a:srcRect l="36356" r="48015"/>
          <a:stretch/>
        </p:blipFill>
        <p:spPr>
          <a:xfrm>
            <a:off x="3207660" y="885371"/>
            <a:ext cx="914400" cy="5871029"/>
          </a:xfrm>
          <a:prstGeom prst="rect">
            <a:avLst/>
          </a:prstGeom>
        </p:spPr>
      </p:pic>
      <p:pic>
        <p:nvPicPr>
          <p:cNvPr id="6" name="Picture 5">
            <a:extLst>
              <a:ext uri="{FF2B5EF4-FFF2-40B4-BE49-F238E27FC236}">
                <a16:creationId xmlns:a16="http://schemas.microsoft.com/office/drawing/2014/main" id="{1FDC9345-8B27-4F7A-98EB-7391C35057CB}"/>
              </a:ext>
            </a:extLst>
          </p:cNvPr>
          <p:cNvPicPr>
            <a:picLocks noChangeAspect="1"/>
          </p:cNvPicPr>
          <p:nvPr/>
        </p:nvPicPr>
        <p:blipFill rotWithShape="1">
          <a:blip r:embed="rId2"/>
          <a:srcRect r="63645"/>
          <a:stretch/>
        </p:blipFill>
        <p:spPr>
          <a:xfrm>
            <a:off x="1080671" y="885371"/>
            <a:ext cx="2126989" cy="5871029"/>
          </a:xfrm>
          <a:prstGeom prst="rect">
            <a:avLst/>
          </a:prstGeom>
        </p:spPr>
      </p:pic>
      <p:sp>
        <p:nvSpPr>
          <p:cNvPr id="7" name="TextBox 6">
            <a:extLst>
              <a:ext uri="{FF2B5EF4-FFF2-40B4-BE49-F238E27FC236}">
                <a16:creationId xmlns:a16="http://schemas.microsoft.com/office/drawing/2014/main" id="{829E512A-BFF3-41FC-9D9D-35FEE35514BE}"/>
              </a:ext>
            </a:extLst>
          </p:cNvPr>
          <p:cNvSpPr txBox="1"/>
          <p:nvPr/>
        </p:nvSpPr>
        <p:spPr>
          <a:xfrm>
            <a:off x="8259918" y="2993531"/>
            <a:ext cx="2270173" cy="1384995"/>
          </a:xfrm>
          <a:prstGeom prst="rect">
            <a:avLst/>
          </a:prstGeom>
          <a:noFill/>
        </p:spPr>
        <p:txBody>
          <a:bodyPr wrap="none" rtlCol="0">
            <a:spAutoFit/>
          </a:bodyPr>
          <a:lstStyle/>
          <a:p>
            <a:pPr algn="ctr"/>
            <a:r>
              <a:rPr lang="en-US" sz="2800" dirty="0">
                <a:latin typeface="Century Gothic" panose="020B0502020202020204" pitchFamily="34" charset="0"/>
              </a:rPr>
              <a:t>Hierarchical</a:t>
            </a:r>
          </a:p>
          <a:p>
            <a:pPr algn="ctr"/>
            <a:r>
              <a:rPr lang="en-US" sz="2800" dirty="0">
                <a:latin typeface="Century Gothic" panose="020B0502020202020204" pitchFamily="34" charset="0"/>
              </a:rPr>
              <a:t>Versus</a:t>
            </a:r>
          </a:p>
          <a:p>
            <a:pPr algn="ctr"/>
            <a:r>
              <a:rPr lang="en-US" sz="2800" dirty="0">
                <a:latin typeface="Century Gothic" panose="020B0502020202020204" pitchFamily="34" charset="0"/>
              </a:rPr>
              <a:t>Distributed</a:t>
            </a:r>
          </a:p>
        </p:txBody>
      </p:sp>
    </p:spTree>
    <p:extLst>
      <p:ext uri="{BB962C8B-B14F-4D97-AF65-F5344CB8AC3E}">
        <p14:creationId xmlns:p14="http://schemas.microsoft.com/office/powerpoint/2010/main" val="4632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14C43-95F0-45B1-AD93-E0313AA0B78C}"/>
              </a:ext>
            </a:extLst>
          </p:cNvPr>
          <p:cNvSpPr txBox="1"/>
          <p:nvPr/>
        </p:nvSpPr>
        <p:spPr>
          <a:xfrm>
            <a:off x="2102106" y="344674"/>
            <a:ext cx="7699544" cy="707886"/>
          </a:xfrm>
          <a:prstGeom prst="rect">
            <a:avLst/>
          </a:prstGeom>
          <a:noFill/>
        </p:spPr>
        <p:txBody>
          <a:bodyPr wrap="none" rtlCol="0">
            <a:spAutoFit/>
          </a:bodyPr>
          <a:lstStyle/>
          <a:p>
            <a:r>
              <a:rPr lang="en-US" sz="4000" dirty="0">
                <a:latin typeface="Century Gothic" panose="020B0502020202020204" pitchFamily="34" charset="0"/>
              </a:rPr>
              <a:t>Pathways for Visual Processing</a:t>
            </a:r>
          </a:p>
        </p:txBody>
      </p:sp>
      <p:pic>
        <p:nvPicPr>
          <p:cNvPr id="3" name="Picture 2">
            <a:extLst>
              <a:ext uri="{FF2B5EF4-FFF2-40B4-BE49-F238E27FC236}">
                <a16:creationId xmlns:a16="http://schemas.microsoft.com/office/drawing/2014/main" id="{A388B238-6E21-4E97-B9D7-BCF844BB8D0C}"/>
              </a:ext>
            </a:extLst>
          </p:cNvPr>
          <p:cNvPicPr>
            <a:picLocks noChangeAspect="1"/>
          </p:cNvPicPr>
          <p:nvPr/>
        </p:nvPicPr>
        <p:blipFill>
          <a:blip r:embed="rId2"/>
          <a:stretch>
            <a:fillRect/>
          </a:stretch>
        </p:blipFill>
        <p:spPr>
          <a:xfrm>
            <a:off x="1018086" y="1904999"/>
            <a:ext cx="4701231" cy="3048002"/>
          </a:xfrm>
          <a:prstGeom prst="rect">
            <a:avLst/>
          </a:prstGeom>
        </p:spPr>
      </p:pic>
      <p:pic>
        <p:nvPicPr>
          <p:cNvPr id="4" name="Picture 3">
            <a:extLst>
              <a:ext uri="{FF2B5EF4-FFF2-40B4-BE49-F238E27FC236}">
                <a16:creationId xmlns:a16="http://schemas.microsoft.com/office/drawing/2014/main" id="{72927259-A8DC-44CC-9311-1AB1DD4B557A}"/>
              </a:ext>
            </a:extLst>
          </p:cNvPr>
          <p:cNvPicPr>
            <a:picLocks noChangeAspect="1"/>
          </p:cNvPicPr>
          <p:nvPr/>
        </p:nvPicPr>
        <p:blipFill>
          <a:blip r:embed="rId3"/>
          <a:stretch>
            <a:fillRect/>
          </a:stretch>
        </p:blipFill>
        <p:spPr>
          <a:xfrm>
            <a:off x="6240457" y="1904999"/>
            <a:ext cx="5108248" cy="2942092"/>
          </a:xfrm>
          <a:prstGeom prst="rect">
            <a:avLst/>
          </a:prstGeom>
        </p:spPr>
      </p:pic>
    </p:spTree>
    <p:extLst>
      <p:ext uri="{BB962C8B-B14F-4D97-AF65-F5344CB8AC3E}">
        <p14:creationId xmlns:p14="http://schemas.microsoft.com/office/powerpoint/2010/main" val="28678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14C43-95F0-45B1-AD93-E0313AA0B78C}"/>
              </a:ext>
            </a:extLst>
          </p:cNvPr>
          <p:cNvSpPr txBox="1"/>
          <p:nvPr/>
        </p:nvSpPr>
        <p:spPr>
          <a:xfrm>
            <a:off x="2102106" y="344674"/>
            <a:ext cx="7699544" cy="707886"/>
          </a:xfrm>
          <a:prstGeom prst="rect">
            <a:avLst/>
          </a:prstGeom>
          <a:noFill/>
        </p:spPr>
        <p:txBody>
          <a:bodyPr wrap="none" rtlCol="0">
            <a:spAutoFit/>
          </a:bodyPr>
          <a:lstStyle/>
          <a:p>
            <a:r>
              <a:rPr lang="en-US" sz="4000" dirty="0">
                <a:latin typeface="Century Gothic" panose="020B0502020202020204" pitchFamily="34" charset="0"/>
              </a:rPr>
              <a:t>Pathways for Visual Processing</a:t>
            </a:r>
          </a:p>
        </p:txBody>
      </p:sp>
      <p:pic>
        <p:nvPicPr>
          <p:cNvPr id="3" name="Picture 2">
            <a:extLst>
              <a:ext uri="{FF2B5EF4-FFF2-40B4-BE49-F238E27FC236}">
                <a16:creationId xmlns:a16="http://schemas.microsoft.com/office/drawing/2014/main" id="{A388B238-6E21-4E97-B9D7-BCF844BB8D0C}"/>
              </a:ext>
            </a:extLst>
          </p:cNvPr>
          <p:cNvPicPr>
            <a:picLocks noChangeAspect="1"/>
          </p:cNvPicPr>
          <p:nvPr/>
        </p:nvPicPr>
        <p:blipFill>
          <a:blip r:embed="rId2"/>
          <a:stretch>
            <a:fillRect/>
          </a:stretch>
        </p:blipFill>
        <p:spPr>
          <a:xfrm>
            <a:off x="1018086" y="1904999"/>
            <a:ext cx="4701231" cy="3048002"/>
          </a:xfrm>
          <a:prstGeom prst="rect">
            <a:avLst/>
          </a:prstGeom>
        </p:spPr>
      </p:pic>
      <p:pic>
        <p:nvPicPr>
          <p:cNvPr id="5" name="Picture 4">
            <a:extLst>
              <a:ext uri="{FF2B5EF4-FFF2-40B4-BE49-F238E27FC236}">
                <a16:creationId xmlns:a16="http://schemas.microsoft.com/office/drawing/2014/main" id="{AEF97E31-6C03-4D2E-8C2C-790AAFFEE8F0}"/>
              </a:ext>
            </a:extLst>
          </p:cNvPr>
          <p:cNvPicPr>
            <a:picLocks noChangeAspect="1"/>
          </p:cNvPicPr>
          <p:nvPr/>
        </p:nvPicPr>
        <p:blipFill>
          <a:blip r:embed="rId3"/>
          <a:stretch>
            <a:fillRect/>
          </a:stretch>
        </p:blipFill>
        <p:spPr>
          <a:xfrm>
            <a:off x="7218116" y="1175657"/>
            <a:ext cx="3377312" cy="2057374"/>
          </a:xfrm>
          <a:prstGeom prst="rect">
            <a:avLst/>
          </a:prstGeom>
        </p:spPr>
      </p:pic>
      <p:pic>
        <p:nvPicPr>
          <p:cNvPr id="6" name="Picture 5">
            <a:extLst>
              <a:ext uri="{FF2B5EF4-FFF2-40B4-BE49-F238E27FC236}">
                <a16:creationId xmlns:a16="http://schemas.microsoft.com/office/drawing/2014/main" id="{22515DC0-074F-429F-BF8D-9561A2F20142}"/>
              </a:ext>
            </a:extLst>
          </p:cNvPr>
          <p:cNvPicPr>
            <a:picLocks noChangeAspect="1"/>
          </p:cNvPicPr>
          <p:nvPr/>
        </p:nvPicPr>
        <p:blipFill>
          <a:blip r:embed="rId4"/>
          <a:stretch>
            <a:fillRect/>
          </a:stretch>
        </p:blipFill>
        <p:spPr>
          <a:xfrm>
            <a:off x="7199085" y="3435792"/>
            <a:ext cx="3262176" cy="3043199"/>
          </a:xfrm>
          <a:prstGeom prst="rect">
            <a:avLst/>
          </a:prstGeom>
        </p:spPr>
      </p:pic>
      <p:pic>
        <p:nvPicPr>
          <p:cNvPr id="4" name="Picture 3">
            <a:extLst>
              <a:ext uri="{FF2B5EF4-FFF2-40B4-BE49-F238E27FC236}">
                <a16:creationId xmlns:a16="http://schemas.microsoft.com/office/drawing/2014/main" id="{ECB5AD54-4E3C-4EED-812C-6AA4F36E5D2C}"/>
              </a:ext>
            </a:extLst>
          </p:cNvPr>
          <p:cNvPicPr>
            <a:picLocks noChangeAspect="1"/>
          </p:cNvPicPr>
          <p:nvPr/>
        </p:nvPicPr>
        <p:blipFill rotWithShape="1">
          <a:blip r:embed="rId5"/>
          <a:srcRect b="40649"/>
          <a:stretch/>
        </p:blipFill>
        <p:spPr>
          <a:xfrm>
            <a:off x="103203" y="5121288"/>
            <a:ext cx="3255072" cy="1699643"/>
          </a:xfrm>
          <a:prstGeom prst="rect">
            <a:avLst/>
          </a:prstGeom>
        </p:spPr>
      </p:pic>
      <p:pic>
        <p:nvPicPr>
          <p:cNvPr id="7" name="Picture 6">
            <a:extLst>
              <a:ext uri="{FF2B5EF4-FFF2-40B4-BE49-F238E27FC236}">
                <a16:creationId xmlns:a16="http://schemas.microsoft.com/office/drawing/2014/main" id="{08DBE97A-CBE5-4D8E-B8CC-5198B1EFDF49}"/>
              </a:ext>
            </a:extLst>
          </p:cNvPr>
          <p:cNvPicPr>
            <a:picLocks noChangeAspect="1"/>
          </p:cNvPicPr>
          <p:nvPr/>
        </p:nvPicPr>
        <p:blipFill rotWithShape="1">
          <a:blip r:embed="rId5"/>
          <a:srcRect t="60934"/>
          <a:stretch/>
        </p:blipFill>
        <p:spPr>
          <a:xfrm>
            <a:off x="3484835" y="5411740"/>
            <a:ext cx="3255072" cy="1118737"/>
          </a:xfrm>
          <a:prstGeom prst="rect">
            <a:avLst/>
          </a:prstGeom>
        </p:spPr>
      </p:pic>
    </p:spTree>
    <p:extLst>
      <p:ext uri="{BB962C8B-B14F-4D97-AF65-F5344CB8AC3E}">
        <p14:creationId xmlns:p14="http://schemas.microsoft.com/office/powerpoint/2010/main" val="42553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A23476-ECF2-45A4-8C53-24D67C587166}"/>
              </a:ext>
            </a:extLst>
          </p:cNvPr>
          <p:cNvSpPr txBox="1"/>
          <p:nvPr/>
        </p:nvSpPr>
        <p:spPr>
          <a:xfrm>
            <a:off x="1227519" y="363724"/>
            <a:ext cx="9736961" cy="707886"/>
          </a:xfrm>
          <a:prstGeom prst="rect">
            <a:avLst/>
          </a:prstGeom>
          <a:noFill/>
        </p:spPr>
        <p:txBody>
          <a:bodyPr wrap="none" rtlCol="0">
            <a:spAutoFit/>
          </a:bodyPr>
          <a:lstStyle/>
          <a:p>
            <a:r>
              <a:rPr lang="en-US" sz="4000" dirty="0">
                <a:latin typeface="Century Gothic" panose="020B0502020202020204" pitchFamily="34" charset="0"/>
              </a:rPr>
              <a:t>LGN: Things Start to Compartmentalize</a:t>
            </a:r>
          </a:p>
        </p:txBody>
      </p:sp>
      <p:pic>
        <p:nvPicPr>
          <p:cNvPr id="3" name="Picture 2">
            <a:extLst>
              <a:ext uri="{FF2B5EF4-FFF2-40B4-BE49-F238E27FC236}">
                <a16:creationId xmlns:a16="http://schemas.microsoft.com/office/drawing/2014/main" id="{A65FD85A-E5B5-4C94-B6E2-A28F5F20FF33}"/>
              </a:ext>
            </a:extLst>
          </p:cNvPr>
          <p:cNvPicPr>
            <a:picLocks noChangeAspect="1"/>
          </p:cNvPicPr>
          <p:nvPr/>
        </p:nvPicPr>
        <p:blipFill>
          <a:blip r:embed="rId2"/>
          <a:stretch>
            <a:fillRect/>
          </a:stretch>
        </p:blipFill>
        <p:spPr>
          <a:xfrm>
            <a:off x="1760917" y="1071610"/>
            <a:ext cx="8670166" cy="5586364"/>
          </a:xfrm>
          <a:prstGeom prst="rect">
            <a:avLst/>
          </a:prstGeom>
        </p:spPr>
      </p:pic>
    </p:spTree>
    <p:extLst>
      <p:ext uri="{BB962C8B-B14F-4D97-AF65-F5344CB8AC3E}">
        <p14:creationId xmlns:p14="http://schemas.microsoft.com/office/powerpoint/2010/main" val="16047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160B39-C676-42DA-A02D-3EEC35A95530}"/>
              </a:ext>
            </a:extLst>
          </p:cNvPr>
          <p:cNvSpPr txBox="1"/>
          <p:nvPr/>
        </p:nvSpPr>
        <p:spPr>
          <a:xfrm>
            <a:off x="752277" y="162969"/>
            <a:ext cx="7794121" cy="707886"/>
          </a:xfrm>
          <a:prstGeom prst="rect">
            <a:avLst/>
          </a:prstGeom>
          <a:noFill/>
        </p:spPr>
        <p:txBody>
          <a:bodyPr wrap="none" rtlCol="0">
            <a:spAutoFit/>
          </a:bodyPr>
          <a:lstStyle/>
          <a:p>
            <a:r>
              <a:rPr lang="en-US" sz="4000" dirty="0">
                <a:latin typeface="Century Gothic" panose="020B0502020202020204" pitchFamily="34" charset="0"/>
              </a:rPr>
              <a:t>Dominance, Pinwheels &amp; Blobs</a:t>
            </a:r>
          </a:p>
        </p:txBody>
      </p:sp>
      <p:sp>
        <p:nvSpPr>
          <p:cNvPr id="4" name="TextBox 3">
            <a:extLst>
              <a:ext uri="{FF2B5EF4-FFF2-40B4-BE49-F238E27FC236}">
                <a16:creationId xmlns:a16="http://schemas.microsoft.com/office/drawing/2014/main" id="{E5608AA0-6F03-440E-B4B4-A23DF8CDF79C}"/>
              </a:ext>
            </a:extLst>
          </p:cNvPr>
          <p:cNvSpPr txBox="1"/>
          <p:nvPr/>
        </p:nvSpPr>
        <p:spPr>
          <a:xfrm>
            <a:off x="8444857" y="162969"/>
            <a:ext cx="3140603" cy="707886"/>
          </a:xfrm>
          <a:prstGeom prst="rect">
            <a:avLst/>
          </a:prstGeom>
          <a:noFill/>
        </p:spPr>
        <p:txBody>
          <a:bodyPr wrap="none" rtlCol="0">
            <a:spAutoFit/>
          </a:bodyPr>
          <a:lstStyle/>
          <a:p>
            <a:r>
              <a:rPr lang="en-US" sz="4000" dirty="0">
                <a:latin typeface="Century Gothic" panose="020B0502020202020204" pitchFamily="34" charset="0"/>
              </a:rPr>
              <a:t>&amp; </a:t>
            </a:r>
            <a:r>
              <a:rPr lang="en-US" sz="4000" dirty="0" err="1">
                <a:latin typeface="Century Gothic" panose="020B0502020202020204" pitchFamily="34" charset="0"/>
              </a:rPr>
              <a:t>Interblobs</a:t>
            </a:r>
            <a:endParaRPr lang="en-US" sz="4000" dirty="0">
              <a:latin typeface="Century Gothic" panose="020B0502020202020204" pitchFamily="34" charset="0"/>
            </a:endParaRPr>
          </a:p>
        </p:txBody>
      </p:sp>
      <p:pic>
        <p:nvPicPr>
          <p:cNvPr id="5" name="Picture 4">
            <a:extLst>
              <a:ext uri="{FF2B5EF4-FFF2-40B4-BE49-F238E27FC236}">
                <a16:creationId xmlns:a16="http://schemas.microsoft.com/office/drawing/2014/main" id="{D08A7B54-A209-466C-82D2-B92843948210}"/>
              </a:ext>
            </a:extLst>
          </p:cNvPr>
          <p:cNvPicPr>
            <a:picLocks noChangeAspect="1"/>
          </p:cNvPicPr>
          <p:nvPr/>
        </p:nvPicPr>
        <p:blipFill rotWithShape="1">
          <a:blip r:embed="rId2"/>
          <a:srcRect t="76638"/>
          <a:stretch/>
        </p:blipFill>
        <p:spPr>
          <a:xfrm>
            <a:off x="1350621" y="5370286"/>
            <a:ext cx="4394820" cy="1371598"/>
          </a:xfrm>
          <a:prstGeom prst="rect">
            <a:avLst/>
          </a:prstGeom>
        </p:spPr>
      </p:pic>
      <p:pic>
        <p:nvPicPr>
          <p:cNvPr id="6" name="Picture 5">
            <a:extLst>
              <a:ext uri="{FF2B5EF4-FFF2-40B4-BE49-F238E27FC236}">
                <a16:creationId xmlns:a16="http://schemas.microsoft.com/office/drawing/2014/main" id="{1D163505-C108-465B-88DA-FE880D3CD691}"/>
              </a:ext>
            </a:extLst>
          </p:cNvPr>
          <p:cNvPicPr>
            <a:picLocks noChangeAspect="1"/>
          </p:cNvPicPr>
          <p:nvPr/>
        </p:nvPicPr>
        <p:blipFill rotWithShape="1">
          <a:blip r:embed="rId2"/>
          <a:srcRect t="51916" b="23362"/>
          <a:stretch/>
        </p:blipFill>
        <p:spPr>
          <a:xfrm>
            <a:off x="1350621" y="3918857"/>
            <a:ext cx="4394820" cy="1451429"/>
          </a:xfrm>
          <a:prstGeom prst="rect">
            <a:avLst/>
          </a:prstGeom>
        </p:spPr>
      </p:pic>
      <p:pic>
        <p:nvPicPr>
          <p:cNvPr id="7" name="Picture 6">
            <a:extLst>
              <a:ext uri="{FF2B5EF4-FFF2-40B4-BE49-F238E27FC236}">
                <a16:creationId xmlns:a16="http://schemas.microsoft.com/office/drawing/2014/main" id="{AC13326A-8556-413E-8075-A9EFF0160390}"/>
              </a:ext>
            </a:extLst>
          </p:cNvPr>
          <p:cNvPicPr>
            <a:picLocks noChangeAspect="1"/>
          </p:cNvPicPr>
          <p:nvPr/>
        </p:nvPicPr>
        <p:blipFill rotWithShape="1">
          <a:blip r:embed="rId2"/>
          <a:srcRect t="22621" b="48949"/>
          <a:stretch/>
        </p:blipFill>
        <p:spPr>
          <a:xfrm>
            <a:off x="1350621" y="2198914"/>
            <a:ext cx="4394820" cy="1669143"/>
          </a:xfrm>
          <a:prstGeom prst="rect">
            <a:avLst/>
          </a:prstGeom>
        </p:spPr>
      </p:pic>
      <p:grpSp>
        <p:nvGrpSpPr>
          <p:cNvPr id="13" name="Group 12">
            <a:extLst>
              <a:ext uri="{FF2B5EF4-FFF2-40B4-BE49-F238E27FC236}">
                <a16:creationId xmlns:a16="http://schemas.microsoft.com/office/drawing/2014/main" id="{64556D4B-0F16-4A2D-9B05-E5C86B6BB211}"/>
              </a:ext>
            </a:extLst>
          </p:cNvPr>
          <p:cNvGrpSpPr/>
          <p:nvPr/>
        </p:nvGrpSpPr>
        <p:grpSpPr>
          <a:xfrm>
            <a:off x="7343267" y="896304"/>
            <a:ext cx="3543165" cy="5638114"/>
            <a:chOff x="7343267" y="896304"/>
            <a:chExt cx="3543165" cy="5638114"/>
          </a:xfrm>
        </p:grpSpPr>
        <p:pic>
          <p:nvPicPr>
            <p:cNvPr id="9" name="Picture 8">
              <a:extLst>
                <a:ext uri="{FF2B5EF4-FFF2-40B4-BE49-F238E27FC236}">
                  <a16:creationId xmlns:a16="http://schemas.microsoft.com/office/drawing/2014/main" id="{A35CEB27-A688-45FF-AD50-AE0F16E7D545}"/>
                </a:ext>
              </a:extLst>
            </p:cNvPr>
            <p:cNvPicPr>
              <a:picLocks noChangeAspect="1"/>
            </p:cNvPicPr>
            <p:nvPr/>
          </p:nvPicPr>
          <p:blipFill rotWithShape="1">
            <a:blip r:embed="rId3"/>
            <a:srcRect r="48906"/>
            <a:stretch/>
          </p:blipFill>
          <p:spPr>
            <a:xfrm>
              <a:off x="7343267" y="896304"/>
              <a:ext cx="3543165" cy="2502946"/>
            </a:xfrm>
            <a:prstGeom prst="rect">
              <a:avLst/>
            </a:prstGeom>
          </p:spPr>
        </p:pic>
        <p:pic>
          <p:nvPicPr>
            <p:cNvPr id="10" name="Picture 9">
              <a:extLst>
                <a:ext uri="{FF2B5EF4-FFF2-40B4-BE49-F238E27FC236}">
                  <a16:creationId xmlns:a16="http://schemas.microsoft.com/office/drawing/2014/main" id="{A3F01E29-D2E2-4EAB-9338-46EBA2FF8790}"/>
                </a:ext>
              </a:extLst>
            </p:cNvPr>
            <p:cNvPicPr>
              <a:picLocks noChangeAspect="1"/>
            </p:cNvPicPr>
            <p:nvPr/>
          </p:nvPicPr>
          <p:blipFill rotWithShape="1">
            <a:blip r:embed="rId3"/>
            <a:srcRect l="51328"/>
            <a:stretch/>
          </p:blipFill>
          <p:spPr>
            <a:xfrm>
              <a:off x="7394575" y="3623028"/>
              <a:ext cx="3203148" cy="2502946"/>
            </a:xfrm>
            <a:prstGeom prst="rect">
              <a:avLst/>
            </a:prstGeom>
          </p:spPr>
        </p:pic>
        <p:sp>
          <p:nvSpPr>
            <p:cNvPr id="12" name="TextBox 11">
              <a:extLst>
                <a:ext uri="{FF2B5EF4-FFF2-40B4-BE49-F238E27FC236}">
                  <a16:creationId xmlns:a16="http://schemas.microsoft.com/office/drawing/2014/main" id="{2355E18C-BE0D-45C9-893F-50B8AE79F375}"/>
                </a:ext>
              </a:extLst>
            </p:cNvPr>
            <p:cNvSpPr txBox="1"/>
            <p:nvPr/>
          </p:nvSpPr>
          <p:spPr>
            <a:xfrm>
              <a:off x="7526369" y="6165086"/>
              <a:ext cx="3071354" cy="369332"/>
            </a:xfrm>
            <a:prstGeom prst="rect">
              <a:avLst/>
            </a:prstGeom>
            <a:noFill/>
          </p:spPr>
          <p:txBody>
            <a:bodyPr wrap="none" rtlCol="0">
              <a:spAutoFit/>
            </a:bodyPr>
            <a:lstStyle/>
            <a:p>
              <a:r>
                <a:rPr lang="en-US" dirty="0" err="1"/>
                <a:t>Blasdel</a:t>
              </a:r>
              <a:r>
                <a:rPr lang="en-US" dirty="0"/>
                <a:t> &amp; Salama, Nature 1986</a:t>
              </a:r>
            </a:p>
          </p:txBody>
        </p:sp>
      </p:grpSp>
      <p:pic>
        <p:nvPicPr>
          <p:cNvPr id="14" name="Picture 13">
            <a:extLst>
              <a:ext uri="{FF2B5EF4-FFF2-40B4-BE49-F238E27FC236}">
                <a16:creationId xmlns:a16="http://schemas.microsoft.com/office/drawing/2014/main" id="{C9F7047D-93F0-4D6A-993F-42C5C9262C56}"/>
              </a:ext>
            </a:extLst>
          </p:cNvPr>
          <p:cNvPicPr>
            <a:picLocks noChangeAspect="1"/>
          </p:cNvPicPr>
          <p:nvPr/>
        </p:nvPicPr>
        <p:blipFill rotWithShape="1">
          <a:blip r:embed="rId2"/>
          <a:srcRect b="77379"/>
          <a:stretch/>
        </p:blipFill>
        <p:spPr>
          <a:xfrm>
            <a:off x="1350621" y="827316"/>
            <a:ext cx="4394820" cy="1328059"/>
          </a:xfrm>
          <a:prstGeom prst="rect">
            <a:avLst/>
          </a:prstGeom>
        </p:spPr>
      </p:pic>
    </p:spTree>
    <p:extLst>
      <p:ext uri="{BB962C8B-B14F-4D97-AF65-F5344CB8AC3E}">
        <p14:creationId xmlns:p14="http://schemas.microsoft.com/office/powerpoint/2010/main" val="33038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B2016-E13E-458E-B4FF-472DA1722961}"/>
              </a:ext>
            </a:extLst>
          </p:cNvPr>
          <p:cNvGrpSpPr/>
          <p:nvPr/>
        </p:nvGrpSpPr>
        <p:grpSpPr>
          <a:xfrm>
            <a:off x="8351183" y="4731657"/>
            <a:ext cx="3775526" cy="1781539"/>
            <a:chOff x="7516588" y="4487581"/>
            <a:chExt cx="4557502" cy="2424758"/>
          </a:xfrm>
        </p:grpSpPr>
        <p:pic>
          <p:nvPicPr>
            <p:cNvPr id="11" name="Picture 10">
              <a:extLst>
                <a:ext uri="{FF2B5EF4-FFF2-40B4-BE49-F238E27FC236}">
                  <a16:creationId xmlns:a16="http://schemas.microsoft.com/office/drawing/2014/main" id="{8F4E0C83-7235-416D-AE7E-8C8DEA96F876}"/>
                </a:ext>
              </a:extLst>
            </p:cNvPr>
            <p:cNvPicPr>
              <a:picLocks noChangeAspect="1"/>
            </p:cNvPicPr>
            <p:nvPr/>
          </p:nvPicPr>
          <p:blipFill rotWithShape="1">
            <a:blip r:embed="rId2"/>
            <a:srcRect r="41954"/>
            <a:stretch/>
          </p:blipFill>
          <p:spPr>
            <a:xfrm>
              <a:off x="7516588" y="4487581"/>
              <a:ext cx="2645446" cy="2424758"/>
            </a:xfrm>
            <a:prstGeom prst="rect">
              <a:avLst/>
            </a:prstGeom>
          </p:spPr>
        </p:pic>
        <p:pic>
          <p:nvPicPr>
            <p:cNvPr id="12" name="Picture 11">
              <a:extLst>
                <a:ext uri="{FF2B5EF4-FFF2-40B4-BE49-F238E27FC236}">
                  <a16:creationId xmlns:a16="http://schemas.microsoft.com/office/drawing/2014/main" id="{E9079A04-BBAB-4B0F-8CC4-0429943E98E0}"/>
                </a:ext>
              </a:extLst>
            </p:cNvPr>
            <p:cNvPicPr>
              <a:picLocks noChangeAspect="1"/>
            </p:cNvPicPr>
            <p:nvPr/>
          </p:nvPicPr>
          <p:blipFill rotWithShape="1">
            <a:blip r:embed="rId2"/>
            <a:srcRect l="58921"/>
            <a:stretch/>
          </p:blipFill>
          <p:spPr>
            <a:xfrm>
              <a:off x="10201930" y="4487581"/>
              <a:ext cx="1872160" cy="2424758"/>
            </a:xfrm>
            <a:prstGeom prst="rect">
              <a:avLst/>
            </a:prstGeom>
          </p:spPr>
        </p:pic>
      </p:grpSp>
      <p:pic>
        <p:nvPicPr>
          <p:cNvPr id="1028" name="Picture 4" descr="https://upload.wikimedia.org/wikipedia/commons/5/5b/Cajal_cortex_drawings.png">
            <a:extLst>
              <a:ext uri="{FF2B5EF4-FFF2-40B4-BE49-F238E27FC236}">
                <a16:creationId xmlns:a16="http://schemas.microsoft.com/office/drawing/2014/main" id="{EA4CF267-043A-4822-BFC3-D41B1520A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233"/>
          <a:stretch/>
        </p:blipFill>
        <p:spPr bwMode="auto">
          <a:xfrm>
            <a:off x="4642604" y="1270274"/>
            <a:ext cx="2722358" cy="5096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9B96ED-BFFE-4BDE-B814-CFD2BD321E49}"/>
              </a:ext>
            </a:extLst>
          </p:cNvPr>
          <p:cNvSpPr txBox="1"/>
          <p:nvPr/>
        </p:nvSpPr>
        <p:spPr>
          <a:xfrm>
            <a:off x="3265099" y="491327"/>
            <a:ext cx="5299849" cy="707886"/>
          </a:xfrm>
          <a:prstGeom prst="rect">
            <a:avLst/>
          </a:prstGeom>
          <a:noFill/>
        </p:spPr>
        <p:txBody>
          <a:bodyPr wrap="none" rtlCol="0">
            <a:spAutoFit/>
          </a:bodyPr>
          <a:lstStyle/>
          <a:p>
            <a:r>
              <a:rPr lang="en-US" sz="4000" dirty="0">
                <a:latin typeface="Century Gothic" panose="020B0502020202020204" pitchFamily="34" charset="0"/>
              </a:rPr>
              <a:t>Circuits in the Cortex</a:t>
            </a:r>
          </a:p>
        </p:txBody>
      </p:sp>
      <p:sp>
        <p:nvSpPr>
          <p:cNvPr id="5" name="TextBox 4">
            <a:extLst>
              <a:ext uri="{FF2B5EF4-FFF2-40B4-BE49-F238E27FC236}">
                <a16:creationId xmlns:a16="http://schemas.microsoft.com/office/drawing/2014/main" id="{71A80735-74E2-465D-AA8D-6C0CFE606786}"/>
              </a:ext>
            </a:extLst>
          </p:cNvPr>
          <p:cNvSpPr txBox="1"/>
          <p:nvPr/>
        </p:nvSpPr>
        <p:spPr>
          <a:xfrm>
            <a:off x="3265099" y="5565720"/>
            <a:ext cx="1348446"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Visual</a:t>
            </a:r>
          </a:p>
          <a:p>
            <a:pPr algn="ctr">
              <a:lnSpc>
                <a:spcPts val="2800"/>
              </a:lnSpc>
            </a:pPr>
            <a:r>
              <a:rPr lang="en-US" sz="2800" dirty="0">
                <a:latin typeface="Century Gothic" panose="020B0502020202020204" pitchFamily="34" charset="0"/>
              </a:rPr>
              <a:t>Cortex</a:t>
            </a:r>
          </a:p>
        </p:txBody>
      </p:sp>
      <p:sp>
        <p:nvSpPr>
          <p:cNvPr id="6" name="TextBox 5">
            <a:extLst>
              <a:ext uri="{FF2B5EF4-FFF2-40B4-BE49-F238E27FC236}">
                <a16:creationId xmlns:a16="http://schemas.microsoft.com/office/drawing/2014/main" id="{0A764DBA-0E56-4BBE-8F9C-F5F5C89A444E}"/>
              </a:ext>
            </a:extLst>
          </p:cNvPr>
          <p:cNvSpPr txBox="1"/>
          <p:nvPr/>
        </p:nvSpPr>
        <p:spPr>
          <a:xfrm>
            <a:off x="7198924" y="5565720"/>
            <a:ext cx="1348446"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Motor</a:t>
            </a:r>
          </a:p>
          <a:p>
            <a:pPr algn="ctr">
              <a:lnSpc>
                <a:spcPts val="2800"/>
              </a:lnSpc>
            </a:pPr>
            <a:r>
              <a:rPr lang="en-US" sz="2800" dirty="0">
                <a:latin typeface="Century Gothic" panose="020B0502020202020204" pitchFamily="34" charset="0"/>
              </a:rPr>
              <a:t>Cortex</a:t>
            </a:r>
          </a:p>
        </p:txBody>
      </p:sp>
      <p:pic>
        <p:nvPicPr>
          <p:cNvPr id="1030" name="Picture 6" descr="confused the big lebowski GIF">
            <a:extLst>
              <a:ext uri="{FF2B5EF4-FFF2-40B4-BE49-F238E27FC236}">
                <a16:creationId xmlns:a16="http://schemas.microsoft.com/office/drawing/2014/main" id="{A3003E9E-9F5B-42BC-B4F2-89C72628F02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0907" y="2905125"/>
            <a:ext cx="2409568" cy="1300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opeye GIF">
            <a:extLst>
              <a:ext uri="{FF2B5EF4-FFF2-40B4-BE49-F238E27FC236}">
                <a16:creationId xmlns:a16="http://schemas.microsoft.com/office/drawing/2014/main" id="{1F628FF5-E0EA-4CC5-A512-C71071299A3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091" y="2783815"/>
            <a:ext cx="2092756" cy="15653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297D7E-A1C5-4FD2-90A8-7A3700624440}"/>
              </a:ext>
            </a:extLst>
          </p:cNvPr>
          <p:cNvSpPr/>
          <p:nvPr/>
        </p:nvSpPr>
        <p:spPr>
          <a:xfrm>
            <a:off x="4613545" y="1270274"/>
            <a:ext cx="1279255" cy="510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77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3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dissolve">
                                      <p:cBhvr>
                                        <p:cTn id="21" dur="3000"/>
                                        <p:tgtEl>
                                          <p:spTgt spid="103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par>
                                <p:cTn id="25" presetID="9" presetClass="exit" presetSubtype="0" fill="hold" grpId="0" nodeType="withEffect">
                                  <p:stCondLst>
                                    <p:cond delay="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160B39-C676-42DA-A02D-3EEC35A95530}"/>
              </a:ext>
            </a:extLst>
          </p:cNvPr>
          <p:cNvSpPr txBox="1"/>
          <p:nvPr/>
        </p:nvSpPr>
        <p:spPr>
          <a:xfrm>
            <a:off x="752277" y="162969"/>
            <a:ext cx="7794121" cy="707886"/>
          </a:xfrm>
          <a:prstGeom prst="rect">
            <a:avLst/>
          </a:prstGeom>
          <a:noFill/>
        </p:spPr>
        <p:txBody>
          <a:bodyPr wrap="none" rtlCol="0">
            <a:spAutoFit/>
          </a:bodyPr>
          <a:lstStyle/>
          <a:p>
            <a:r>
              <a:rPr lang="en-US" sz="4000" dirty="0">
                <a:latin typeface="Century Gothic" panose="020B0502020202020204" pitchFamily="34" charset="0"/>
              </a:rPr>
              <a:t>Dominance, Pinwheels &amp; Blobs</a:t>
            </a:r>
          </a:p>
        </p:txBody>
      </p:sp>
      <p:sp>
        <p:nvSpPr>
          <p:cNvPr id="4" name="TextBox 3">
            <a:extLst>
              <a:ext uri="{FF2B5EF4-FFF2-40B4-BE49-F238E27FC236}">
                <a16:creationId xmlns:a16="http://schemas.microsoft.com/office/drawing/2014/main" id="{E5608AA0-6F03-440E-B4B4-A23DF8CDF79C}"/>
              </a:ext>
            </a:extLst>
          </p:cNvPr>
          <p:cNvSpPr txBox="1"/>
          <p:nvPr/>
        </p:nvSpPr>
        <p:spPr>
          <a:xfrm>
            <a:off x="8444857" y="162969"/>
            <a:ext cx="3140603" cy="707886"/>
          </a:xfrm>
          <a:prstGeom prst="rect">
            <a:avLst/>
          </a:prstGeom>
          <a:noFill/>
        </p:spPr>
        <p:txBody>
          <a:bodyPr wrap="none" rtlCol="0">
            <a:spAutoFit/>
          </a:bodyPr>
          <a:lstStyle/>
          <a:p>
            <a:r>
              <a:rPr lang="en-US" sz="4000" dirty="0">
                <a:latin typeface="Century Gothic" panose="020B0502020202020204" pitchFamily="34" charset="0"/>
              </a:rPr>
              <a:t>&amp; </a:t>
            </a:r>
            <a:r>
              <a:rPr lang="en-US" sz="4000" dirty="0" err="1">
                <a:latin typeface="Century Gothic" panose="020B0502020202020204" pitchFamily="34" charset="0"/>
              </a:rPr>
              <a:t>Interblobs</a:t>
            </a:r>
            <a:endParaRPr lang="en-US" sz="4000" dirty="0">
              <a:latin typeface="Century Gothic" panose="020B0502020202020204" pitchFamily="34" charset="0"/>
            </a:endParaRPr>
          </a:p>
        </p:txBody>
      </p:sp>
      <p:pic>
        <p:nvPicPr>
          <p:cNvPr id="5" name="Picture 4">
            <a:extLst>
              <a:ext uri="{FF2B5EF4-FFF2-40B4-BE49-F238E27FC236}">
                <a16:creationId xmlns:a16="http://schemas.microsoft.com/office/drawing/2014/main" id="{D08A7B54-A209-466C-82D2-B92843948210}"/>
              </a:ext>
            </a:extLst>
          </p:cNvPr>
          <p:cNvPicPr>
            <a:picLocks noChangeAspect="1"/>
          </p:cNvPicPr>
          <p:nvPr/>
        </p:nvPicPr>
        <p:blipFill rotWithShape="1">
          <a:blip r:embed="rId2"/>
          <a:srcRect t="76638"/>
          <a:stretch/>
        </p:blipFill>
        <p:spPr>
          <a:xfrm>
            <a:off x="1350621" y="5370286"/>
            <a:ext cx="4394820" cy="1371598"/>
          </a:xfrm>
          <a:prstGeom prst="rect">
            <a:avLst/>
          </a:prstGeom>
        </p:spPr>
      </p:pic>
      <p:pic>
        <p:nvPicPr>
          <p:cNvPr id="6" name="Picture 5">
            <a:extLst>
              <a:ext uri="{FF2B5EF4-FFF2-40B4-BE49-F238E27FC236}">
                <a16:creationId xmlns:a16="http://schemas.microsoft.com/office/drawing/2014/main" id="{1D163505-C108-465B-88DA-FE880D3CD691}"/>
              </a:ext>
            </a:extLst>
          </p:cNvPr>
          <p:cNvPicPr>
            <a:picLocks noChangeAspect="1"/>
          </p:cNvPicPr>
          <p:nvPr/>
        </p:nvPicPr>
        <p:blipFill rotWithShape="1">
          <a:blip r:embed="rId2"/>
          <a:srcRect t="51916" b="23362"/>
          <a:stretch/>
        </p:blipFill>
        <p:spPr>
          <a:xfrm>
            <a:off x="1350621" y="3918857"/>
            <a:ext cx="4394820" cy="1451429"/>
          </a:xfrm>
          <a:prstGeom prst="rect">
            <a:avLst/>
          </a:prstGeom>
        </p:spPr>
      </p:pic>
      <p:pic>
        <p:nvPicPr>
          <p:cNvPr id="7" name="Picture 6">
            <a:extLst>
              <a:ext uri="{FF2B5EF4-FFF2-40B4-BE49-F238E27FC236}">
                <a16:creationId xmlns:a16="http://schemas.microsoft.com/office/drawing/2014/main" id="{AC13326A-8556-413E-8075-A9EFF0160390}"/>
              </a:ext>
            </a:extLst>
          </p:cNvPr>
          <p:cNvPicPr>
            <a:picLocks noChangeAspect="1"/>
          </p:cNvPicPr>
          <p:nvPr/>
        </p:nvPicPr>
        <p:blipFill rotWithShape="1">
          <a:blip r:embed="rId2"/>
          <a:srcRect t="22621" b="48949"/>
          <a:stretch/>
        </p:blipFill>
        <p:spPr>
          <a:xfrm>
            <a:off x="1350621" y="2198914"/>
            <a:ext cx="4394820" cy="1669143"/>
          </a:xfrm>
          <a:prstGeom prst="rect">
            <a:avLst/>
          </a:prstGeom>
        </p:spPr>
      </p:pic>
      <p:pic>
        <p:nvPicPr>
          <p:cNvPr id="14" name="Picture 13">
            <a:extLst>
              <a:ext uri="{FF2B5EF4-FFF2-40B4-BE49-F238E27FC236}">
                <a16:creationId xmlns:a16="http://schemas.microsoft.com/office/drawing/2014/main" id="{C9F7047D-93F0-4D6A-993F-42C5C9262C56}"/>
              </a:ext>
            </a:extLst>
          </p:cNvPr>
          <p:cNvPicPr>
            <a:picLocks noChangeAspect="1"/>
          </p:cNvPicPr>
          <p:nvPr/>
        </p:nvPicPr>
        <p:blipFill rotWithShape="1">
          <a:blip r:embed="rId2"/>
          <a:srcRect b="77379"/>
          <a:stretch/>
        </p:blipFill>
        <p:spPr>
          <a:xfrm>
            <a:off x="1350621" y="827316"/>
            <a:ext cx="4394820" cy="1328059"/>
          </a:xfrm>
          <a:prstGeom prst="rect">
            <a:avLst/>
          </a:prstGeom>
        </p:spPr>
      </p:pic>
      <p:pic>
        <p:nvPicPr>
          <p:cNvPr id="2" name="Picture 1">
            <a:extLst>
              <a:ext uri="{FF2B5EF4-FFF2-40B4-BE49-F238E27FC236}">
                <a16:creationId xmlns:a16="http://schemas.microsoft.com/office/drawing/2014/main" id="{286E0965-A857-4077-A38D-C7F3682EB06F}"/>
              </a:ext>
            </a:extLst>
          </p:cNvPr>
          <p:cNvPicPr>
            <a:picLocks noChangeAspect="1"/>
          </p:cNvPicPr>
          <p:nvPr/>
        </p:nvPicPr>
        <p:blipFill rotWithShape="1">
          <a:blip r:embed="rId3"/>
          <a:srcRect r="642" b="817"/>
          <a:stretch/>
        </p:blipFill>
        <p:spPr>
          <a:xfrm>
            <a:off x="6663064" y="1291576"/>
            <a:ext cx="4663962" cy="5023499"/>
          </a:xfrm>
          <a:prstGeom prst="rect">
            <a:avLst/>
          </a:prstGeom>
        </p:spPr>
      </p:pic>
      <p:sp>
        <p:nvSpPr>
          <p:cNvPr id="15" name="TextBox 14">
            <a:extLst>
              <a:ext uri="{FF2B5EF4-FFF2-40B4-BE49-F238E27FC236}">
                <a16:creationId xmlns:a16="http://schemas.microsoft.com/office/drawing/2014/main" id="{07F3B5DA-497E-45AB-AF7D-EBE0F4F39782}"/>
              </a:ext>
            </a:extLst>
          </p:cNvPr>
          <p:cNvSpPr txBox="1"/>
          <p:nvPr/>
        </p:nvSpPr>
        <p:spPr>
          <a:xfrm>
            <a:off x="7593044" y="6315075"/>
            <a:ext cx="3405676" cy="369332"/>
          </a:xfrm>
          <a:prstGeom prst="rect">
            <a:avLst/>
          </a:prstGeom>
          <a:noFill/>
        </p:spPr>
        <p:txBody>
          <a:bodyPr wrap="none" rtlCol="0">
            <a:spAutoFit/>
          </a:bodyPr>
          <a:lstStyle/>
          <a:p>
            <a:r>
              <a:rPr lang="en-US" dirty="0"/>
              <a:t>Bonhoeffer &amp; </a:t>
            </a:r>
            <a:r>
              <a:rPr lang="en-US" dirty="0" err="1"/>
              <a:t>Hubener</a:t>
            </a:r>
            <a:r>
              <a:rPr lang="en-US" dirty="0"/>
              <a:t>, CSHL 2016</a:t>
            </a:r>
          </a:p>
        </p:txBody>
      </p:sp>
    </p:spTree>
    <p:extLst>
      <p:ext uri="{BB962C8B-B14F-4D97-AF65-F5344CB8AC3E}">
        <p14:creationId xmlns:p14="http://schemas.microsoft.com/office/powerpoint/2010/main" val="31375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41AEE-80FB-415E-8725-B6C15EC93771}"/>
              </a:ext>
            </a:extLst>
          </p:cNvPr>
          <p:cNvSpPr txBox="1"/>
          <p:nvPr/>
        </p:nvSpPr>
        <p:spPr>
          <a:xfrm>
            <a:off x="457002" y="248694"/>
            <a:ext cx="11495455" cy="707886"/>
          </a:xfrm>
          <a:prstGeom prst="rect">
            <a:avLst/>
          </a:prstGeom>
          <a:noFill/>
        </p:spPr>
        <p:txBody>
          <a:bodyPr wrap="none" rtlCol="0">
            <a:spAutoFit/>
          </a:bodyPr>
          <a:lstStyle/>
          <a:p>
            <a:r>
              <a:rPr lang="en-US" sz="4000" dirty="0">
                <a:latin typeface="Century Gothic" panose="020B0502020202020204" pitchFamily="34" charset="0"/>
              </a:rPr>
              <a:t>A 1mm Chunk of Computational Amazement</a:t>
            </a:r>
          </a:p>
        </p:txBody>
      </p:sp>
      <p:pic>
        <p:nvPicPr>
          <p:cNvPr id="4" name="Picture 3">
            <a:extLst>
              <a:ext uri="{FF2B5EF4-FFF2-40B4-BE49-F238E27FC236}">
                <a16:creationId xmlns:a16="http://schemas.microsoft.com/office/drawing/2014/main" id="{E175E64A-E0CF-4B9A-9DFB-D68874563172}"/>
              </a:ext>
            </a:extLst>
          </p:cNvPr>
          <p:cNvPicPr>
            <a:picLocks noChangeAspect="1"/>
          </p:cNvPicPr>
          <p:nvPr/>
        </p:nvPicPr>
        <p:blipFill>
          <a:blip r:embed="rId2"/>
          <a:stretch>
            <a:fillRect/>
          </a:stretch>
        </p:blipFill>
        <p:spPr>
          <a:xfrm>
            <a:off x="249068" y="1398047"/>
            <a:ext cx="6392072" cy="4503371"/>
          </a:xfrm>
          <a:prstGeom prst="rect">
            <a:avLst/>
          </a:prstGeom>
        </p:spPr>
      </p:pic>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3"/>
          <a:stretch>
            <a:fillRect/>
          </a:stretch>
        </p:blipFill>
        <p:spPr>
          <a:xfrm>
            <a:off x="6460231" y="1250074"/>
            <a:ext cx="5492226" cy="4357850"/>
          </a:xfrm>
          <a:prstGeom prst="rect">
            <a:avLst/>
          </a:prstGeom>
        </p:spPr>
      </p:pic>
    </p:spTree>
    <p:extLst>
      <p:ext uri="{BB962C8B-B14F-4D97-AF65-F5344CB8AC3E}">
        <p14:creationId xmlns:p14="http://schemas.microsoft.com/office/powerpoint/2010/main" val="22133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41AEE-80FB-415E-8725-B6C15EC93771}"/>
              </a:ext>
            </a:extLst>
          </p:cNvPr>
          <p:cNvSpPr txBox="1"/>
          <p:nvPr/>
        </p:nvSpPr>
        <p:spPr>
          <a:xfrm>
            <a:off x="457002" y="248694"/>
            <a:ext cx="11495455" cy="707886"/>
          </a:xfrm>
          <a:prstGeom prst="rect">
            <a:avLst/>
          </a:prstGeom>
          <a:noFill/>
        </p:spPr>
        <p:txBody>
          <a:bodyPr wrap="none" rtlCol="0">
            <a:spAutoFit/>
          </a:bodyPr>
          <a:lstStyle/>
          <a:p>
            <a:r>
              <a:rPr lang="en-US" sz="4000" dirty="0">
                <a:latin typeface="Century Gothic" panose="020B0502020202020204" pitchFamily="34" charset="0"/>
              </a:rPr>
              <a:t>A 1mm Chunk of Computational Amazement</a:t>
            </a:r>
          </a:p>
        </p:txBody>
      </p:sp>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2"/>
          <a:stretch>
            <a:fillRect/>
          </a:stretch>
        </p:blipFill>
        <p:spPr>
          <a:xfrm>
            <a:off x="6460231" y="1250074"/>
            <a:ext cx="5492226" cy="4357850"/>
          </a:xfrm>
          <a:prstGeom prst="rect">
            <a:avLst/>
          </a:prstGeom>
        </p:spPr>
      </p:pic>
      <p:pic>
        <p:nvPicPr>
          <p:cNvPr id="8" name="Picture 7">
            <a:extLst>
              <a:ext uri="{FF2B5EF4-FFF2-40B4-BE49-F238E27FC236}">
                <a16:creationId xmlns:a16="http://schemas.microsoft.com/office/drawing/2014/main" id="{9582A7F9-C867-4AD7-93B9-24B6222C48F5}"/>
              </a:ext>
            </a:extLst>
          </p:cNvPr>
          <p:cNvPicPr>
            <a:picLocks noChangeAspect="1"/>
          </p:cNvPicPr>
          <p:nvPr/>
        </p:nvPicPr>
        <p:blipFill>
          <a:blip r:embed="rId3"/>
          <a:stretch>
            <a:fillRect/>
          </a:stretch>
        </p:blipFill>
        <p:spPr>
          <a:xfrm>
            <a:off x="457002" y="1807714"/>
            <a:ext cx="6078144" cy="3242571"/>
          </a:xfrm>
          <a:prstGeom prst="rect">
            <a:avLst/>
          </a:prstGeom>
        </p:spPr>
      </p:pic>
      <p:grpSp>
        <p:nvGrpSpPr>
          <p:cNvPr id="11" name="Group 10">
            <a:extLst>
              <a:ext uri="{FF2B5EF4-FFF2-40B4-BE49-F238E27FC236}">
                <a16:creationId xmlns:a16="http://schemas.microsoft.com/office/drawing/2014/main" id="{2E04CFEC-D855-42D0-83CC-597E60B7297E}"/>
              </a:ext>
            </a:extLst>
          </p:cNvPr>
          <p:cNvGrpSpPr/>
          <p:nvPr/>
        </p:nvGrpSpPr>
        <p:grpSpPr>
          <a:xfrm>
            <a:off x="4786109" y="5741701"/>
            <a:ext cx="3498073" cy="991819"/>
            <a:chOff x="4786109" y="5741701"/>
            <a:chExt cx="3498073" cy="991819"/>
          </a:xfrm>
        </p:grpSpPr>
        <p:sp>
          <p:nvSpPr>
            <p:cNvPr id="9" name="Arrow: Curved Up 8">
              <a:extLst>
                <a:ext uri="{FF2B5EF4-FFF2-40B4-BE49-F238E27FC236}">
                  <a16:creationId xmlns:a16="http://schemas.microsoft.com/office/drawing/2014/main" id="{0AD33CD2-E1D9-4551-B44D-7028B224B80B}"/>
                </a:ext>
              </a:extLst>
            </p:cNvPr>
            <p:cNvSpPr/>
            <p:nvPr/>
          </p:nvSpPr>
          <p:spPr>
            <a:xfrm>
              <a:off x="5630271" y="5741701"/>
              <a:ext cx="1809750" cy="468599"/>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8355A442-84B9-481F-B10F-19C3635A5F65}"/>
                </a:ext>
              </a:extLst>
            </p:cNvPr>
            <p:cNvSpPr txBox="1"/>
            <p:nvPr/>
          </p:nvSpPr>
          <p:spPr>
            <a:xfrm>
              <a:off x="4786109" y="6210300"/>
              <a:ext cx="3498073" cy="523220"/>
            </a:xfrm>
            <a:prstGeom prst="rect">
              <a:avLst/>
            </a:prstGeom>
            <a:noFill/>
          </p:spPr>
          <p:txBody>
            <a:bodyPr wrap="none" rtlCol="0">
              <a:spAutoFit/>
            </a:bodyPr>
            <a:lstStyle/>
            <a:p>
              <a:r>
                <a:rPr lang="en-US" sz="2800" dirty="0">
                  <a:latin typeface="Century Gothic" panose="020B0502020202020204" pitchFamily="34" charset="0"/>
                </a:rPr>
                <a:t>Absolutely No Clue</a:t>
              </a:r>
            </a:p>
          </p:txBody>
        </p:sp>
      </p:grpSp>
    </p:spTree>
    <p:extLst>
      <p:ext uri="{BB962C8B-B14F-4D97-AF65-F5344CB8AC3E}">
        <p14:creationId xmlns:p14="http://schemas.microsoft.com/office/powerpoint/2010/main" val="38856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41AEE-80FB-415E-8725-B6C15EC93771}"/>
              </a:ext>
            </a:extLst>
          </p:cNvPr>
          <p:cNvSpPr txBox="1"/>
          <p:nvPr/>
        </p:nvSpPr>
        <p:spPr>
          <a:xfrm>
            <a:off x="3541458" y="182019"/>
            <a:ext cx="5016117" cy="707886"/>
          </a:xfrm>
          <a:prstGeom prst="rect">
            <a:avLst/>
          </a:prstGeom>
          <a:noFill/>
        </p:spPr>
        <p:txBody>
          <a:bodyPr wrap="none" rtlCol="0">
            <a:spAutoFit/>
          </a:bodyPr>
          <a:lstStyle/>
          <a:p>
            <a:r>
              <a:rPr lang="en-US" sz="4000" dirty="0">
                <a:latin typeface="Century Gothic" panose="020B0502020202020204" pitchFamily="34" charset="0"/>
              </a:rPr>
              <a:t>Inputs to the Chunk</a:t>
            </a:r>
          </a:p>
        </p:txBody>
      </p:sp>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2"/>
          <a:stretch>
            <a:fillRect/>
          </a:stretch>
        </p:blipFill>
        <p:spPr>
          <a:xfrm>
            <a:off x="6460231" y="1250074"/>
            <a:ext cx="5492226" cy="4357850"/>
          </a:xfrm>
          <a:prstGeom prst="rect">
            <a:avLst/>
          </a:prstGeom>
        </p:spPr>
      </p:pic>
      <p:pic>
        <p:nvPicPr>
          <p:cNvPr id="4" name="Picture 3">
            <a:extLst>
              <a:ext uri="{FF2B5EF4-FFF2-40B4-BE49-F238E27FC236}">
                <a16:creationId xmlns:a16="http://schemas.microsoft.com/office/drawing/2014/main" id="{18F65D63-4C2E-4E22-AD65-8148779CAE94}"/>
              </a:ext>
            </a:extLst>
          </p:cNvPr>
          <p:cNvPicPr>
            <a:picLocks noChangeAspect="1"/>
          </p:cNvPicPr>
          <p:nvPr/>
        </p:nvPicPr>
        <p:blipFill>
          <a:blip r:embed="rId3"/>
          <a:stretch>
            <a:fillRect/>
          </a:stretch>
        </p:blipFill>
        <p:spPr>
          <a:xfrm>
            <a:off x="1133475" y="889905"/>
            <a:ext cx="4505326" cy="2214750"/>
          </a:xfrm>
          <a:prstGeom prst="rect">
            <a:avLst/>
          </a:prstGeom>
        </p:spPr>
      </p:pic>
      <p:pic>
        <p:nvPicPr>
          <p:cNvPr id="5" name="Picture 4">
            <a:extLst>
              <a:ext uri="{FF2B5EF4-FFF2-40B4-BE49-F238E27FC236}">
                <a16:creationId xmlns:a16="http://schemas.microsoft.com/office/drawing/2014/main" id="{80008060-1500-47D3-8B8D-6A32A4DB7547}"/>
              </a:ext>
            </a:extLst>
          </p:cNvPr>
          <p:cNvPicPr>
            <a:picLocks noChangeAspect="1"/>
          </p:cNvPicPr>
          <p:nvPr/>
        </p:nvPicPr>
        <p:blipFill>
          <a:blip r:embed="rId4"/>
          <a:stretch>
            <a:fillRect/>
          </a:stretch>
        </p:blipFill>
        <p:spPr>
          <a:xfrm>
            <a:off x="2235152" y="3251355"/>
            <a:ext cx="2684234" cy="3492345"/>
          </a:xfrm>
          <a:prstGeom prst="rect">
            <a:avLst/>
          </a:prstGeom>
        </p:spPr>
      </p:pic>
    </p:spTree>
    <p:extLst>
      <p:ext uri="{BB962C8B-B14F-4D97-AF65-F5344CB8AC3E}">
        <p14:creationId xmlns:p14="http://schemas.microsoft.com/office/powerpoint/2010/main" val="47883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2"/>
          <a:stretch>
            <a:fillRect/>
          </a:stretch>
        </p:blipFill>
        <p:spPr>
          <a:xfrm>
            <a:off x="6460231" y="1250074"/>
            <a:ext cx="5492226" cy="4357850"/>
          </a:xfrm>
          <a:prstGeom prst="rect">
            <a:avLst/>
          </a:prstGeom>
        </p:spPr>
      </p:pic>
      <p:sp>
        <p:nvSpPr>
          <p:cNvPr id="6" name="TextBox 5">
            <a:extLst>
              <a:ext uri="{FF2B5EF4-FFF2-40B4-BE49-F238E27FC236}">
                <a16:creationId xmlns:a16="http://schemas.microsoft.com/office/drawing/2014/main" id="{B9678B30-143F-40B8-B50C-1580C45F97BC}"/>
              </a:ext>
            </a:extLst>
          </p:cNvPr>
          <p:cNvSpPr txBox="1"/>
          <p:nvPr/>
        </p:nvSpPr>
        <p:spPr>
          <a:xfrm>
            <a:off x="2044250" y="239169"/>
            <a:ext cx="9159880" cy="707886"/>
          </a:xfrm>
          <a:prstGeom prst="rect">
            <a:avLst/>
          </a:prstGeom>
          <a:noFill/>
        </p:spPr>
        <p:txBody>
          <a:bodyPr wrap="none" rtlCol="0">
            <a:spAutoFit/>
          </a:bodyPr>
          <a:lstStyle/>
          <a:p>
            <a:r>
              <a:rPr lang="en-US" sz="4000" dirty="0">
                <a:latin typeface="Century Gothic" panose="020B0502020202020204" pitchFamily="34" charset="0"/>
              </a:rPr>
              <a:t>Connections In &amp; Around the Chunk</a:t>
            </a:r>
          </a:p>
        </p:txBody>
      </p:sp>
      <p:pic>
        <p:nvPicPr>
          <p:cNvPr id="7" name="Picture 6">
            <a:extLst>
              <a:ext uri="{FF2B5EF4-FFF2-40B4-BE49-F238E27FC236}">
                <a16:creationId xmlns:a16="http://schemas.microsoft.com/office/drawing/2014/main" id="{ADD111B9-CD4C-4380-ACA0-454767F9CEE2}"/>
              </a:ext>
            </a:extLst>
          </p:cNvPr>
          <p:cNvPicPr>
            <a:picLocks noChangeAspect="1"/>
          </p:cNvPicPr>
          <p:nvPr/>
        </p:nvPicPr>
        <p:blipFill>
          <a:blip r:embed="rId3"/>
          <a:stretch>
            <a:fillRect/>
          </a:stretch>
        </p:blipFill>
        <p:spPr>
          <a:xfrm>
            <a:off x="1029108" y="1230440"/>
            <a:ext cx="5022813" cy="2372373"/>
          </a:xfrm>
          <a:prstGeom prst="rect">
            <a:avLst/>
          </a:prstGeom>
        </p:spPr>
      </p:pic>
      <p:pic>
        <p:nvPicPr>
          <p:cNvPr id="8" name="Picture 7">
            <a:extLst>
              <a:ext uri="{FF2B5EF4-FFF2-40B4-BE49-F238E27FC236}">
                <a16:creationId xmlns:a16="http://schemas.microsoft.com/office/drawing/2014/main" id="{79F9DD99-68E1-4332-A7EC-452CE96F6D6C}"/>
              </a:ext>
            </a:extLst>
          </p:cNvPr>
          <p:cNvPicPr>
            <a:picLocks noChangeAspect="1"/>
          </p:cNvPicPr>
          <p:nvPr/>
        </p:nvPicPr>
        <p:blipFill>
          <a:blip r:embed="rId4"/>
          <a:stretch>
            <a:fillRect/>
          </a:stretch>
        </p:blipFill>
        <p:spPr>
          <a:xfrm>
            <a:off x="879846" y="3886199"/>
            <a:ext cx="5172075" cy="1524401"/>
          </a:xfrm>
          <a:prstGeom prst="rect">
            <a:avLst/>
          </a:prstGeom>
        </p:spPr>
      </p:pic>
    </p:spTree>
    <p:extLst>
      <p:ext uri="{BB962C8B-B14F-4D97-AF65-F5344CB8AC3E}">
        <p14:creationId xmlns:p14="http://schemas.microsoft.com/office/powerpoint/2010/main" val="25512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2"/>
          <a:stretch>
            <a:fillRect/>
          </a:stretch>
        </p:blipFill>
        <p:spPr>
          <a:xfrm>
            <a:off x="6460231" y="1250074"/>
            <a:ext cx="5492226" cy="4357850"/>
          </a:xfrm>
          <a:prstGeom prst="rect">
            <a:avLst/>
          </a:prstGeom>
        </p:spPr>
      </p:pic>
      <p:sp>
        <p:nvSpPr>
          <p:cNvPr id="6" name="TextBox 5">
            <a:extLst>
              <a:ext uri="{FF2B5EF4-FFF2-40B4-BE49-F238E27FC236}">
                <a16:creationId xmlns:a16="http://schemas.microsoft.com/office/drawing/2014/main" id="{B9678B30-143F-40B8-B50C-1580C45F97BC}"/>
              </a:ext>
            </a:extLst>
          </p:cNvPr>
          <p:cNvSpPr txBox="1"/>
          <p:nvPr/>
        </p:nvSpPr>
        <p:spPr>
          <a:xfrm>
            <a:off x="3511655" y="258219"/>
            <a:ext cx="4868640" cy="707886"/>
          </a:xfrm>
          <a:prstGeom prst="rect">
            <a:avLst/>
          </a:prstGeom>
          <a:noFill/>
        </p:spPr>
        <p:txBody>
          <a:bodyPr wrap="none" rtlCol="0">
            <a:spAutoFit/>
          </a:bodyPr>
          <a:lstStyle/>
          <a:p>
            <a:r>
              <a:rPr lang="en-US" sz="4000" dirty="0">
                <a:latin typeface="Century Gothic" panose="020B0502020202020204" pitchFamily="34" charset="0"/>
              </a:rPr>
              <a:t>Might Even Be True</a:t>
            </a:r>
          </a:p>
        </p:txBody>
      </p:sp>
      <p:pic>
        <p:nvPicPr>
          <p:cNvPr id="2" name="Picture 1">
            <a:extLst>
              <a:ext uri="{FF2B5EF4-FFF2-40B4-BE49-F238E27FC236}">
                <a16:creationId xmlns:a16="http://schemas.microsoft.com/office/drawing/2014/main" id="{C27CF4A4-D3BF-42B2-A7B5-88734E4EC93D}"/>
              </a:ext>
            </a:extLst>
          </p:cNvPr>
          <p:cNvPicPr>
            <a:picLocks noChangeAspect="1"/>
          </p:cNvPicPr>
          <p:nvPr/>
        </p:nvPicPr>
        <p:blipFill>
          <a:blip r:embed="rId3"/>
          <a:stretch>
            <a:fillRect/>
          </a:stretch>
        </p:blipFill>
        <p:spPr>
          <a:xfrm>
            <a:off x="647700" y="1402900"/>
            <a:ext cx="5298275" cy="4052199"/>
          </a:xfrm>
          <a:prstGeom prst="rect">
            <a:avLst/>
          </a:prstGeom>
        </p:spPr>
      </p:pic>
    </p:spTree>
    <p:extLst>
      <p:ext uri="{BB962C8B-B14F-4D97-AF65-F5344CB8AC3E}">
        <p14:creationId xmlns:p14="http://schemas.microsoft.com/office/powerpoint/2010/main" val="364662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2"/>
          <a:stretch>
            <a:fillRect/>
          </a:stretch>
        </p:blipFill>
        <p:spPr>
          <a:xfrm>
            <a:off x="6460231" y="1250074"/>
            <a:ext cx="5492226" cy="4357850"/>
          </a:xfrm>
          <a:prstGeom prst="rect">
            <a:avLst/>
          </a:prstGeom>
        </p:spPr>
      </p:pic>
      <p:sp>
        <p:nvSpPr>
          <p:cNvPr id="6" name="TextBox 5">
            <a:extLst>
              <a:ext uri="{FF2B5EF4-FFF2-40B4-BE49-F238E27FC236}">
                <a16:creationId xmlns:a16="http://schemas.microsoft.com/office/drawing/2014/main" id="{B9678B30-143F-40B8-B50C-1580C45F97BC}"/>
              </a:ext>
            </a:extLst>
          </p:cNvPr>
          <p:cNvSpPr txBox="1"/>
          <p:nvPr/>
        </p:nvSpPr>
        <p:spPr>
          <a:xfrm>
            <a:off x="1630675" y="258456"/>
            <a:ext cx="8930650" cy="991618"/>
          </a:xfrm>
          <a:prstGeom prst="rect">
            <a:avLst/>
          </a:prstGeom>
          <a:noFill/>
        </p:spPr>
        <p:txBody>
          <a:bodyPr wrap="none" rtlCol="0">
            <a:spAutoFit/>
          </a:bodyPr>
          <a:lstStyle/>
          <a:p>
            <a:pPr algn="ctr">
              <a:lnSpc>
                <a:spcPts val="3500"/>
              </a:lnSpc>
            </a:pPr>
            <a:r>
              <a:rPr lang="en-US" sz="4000" dirty="0">
                <a:latin typeface="Century Gothic" panose="020B0502020202020204" pitchFamily="34" charset="0"/>
              </a:rPr>
              <a:t>Neural Code:</a:t>
            </a:r>
          </a:p>
          <a:p>
            <a:pPr algn="ctr">
              <a:lnSpc>
                <a:spcPts val="3500"/>
              </a:lnSpc>
            </a:pPr>
            <a:r>
              <a:rPr lang="en-US" sz="4000" dirty="0">
                <a:latin typeface="Century Gothic" panose="020B0502020202020204" pitchFamily="34" charset="0"/>
              </a:rPr>
              <a:t>Labeled Lines &amp; Population Coding</a:t>
            </a:r>
          </a:p>
        </p:txBody>
      </p:sp>
      <p:pic>
        <p:nvPicPr>
          <p:cNvPr id="4" name="Picture 3">
            <a:extLst>
              <a:ext uri="{FF2B5EF4-FFF2-40B4-BE49-F238E27FC236}">
                <a16:creationId xmlns:a16="http://schemas.microsoft.com/office/drawing/2014/main" id="{05D46202-7CA8-43EA-BF4A-F033F92D7C63}"/>
              </a:ext>
            </a:extLst>
          </p:cNvPr>
          <p:cNvPicPr>
            <a:picLocks noChangeAspect="1"/>
          </p:cNvPicPr>
          <p:nvPr/>
        </p:nvPicPr>
        <p:blipFill>
          <a:blip r:embed="rId3"/>
          <a:stretch>
            <a:fillRect/>
          </a:stretch>
        </p:blipFill>
        <p:spPr>
          <a:xfrm>
            <a:off x="439076" y="1955006"/>
            <a:ext cx="5738569" cy="3121820"/>
          </a:xfrm>
          <a:prstGeom prst="rect">
            <a:avLst/>
          </a:prstGeom>
        </p:spPr>
      </p:pic>
    </p:spTree>
    <p:extLst>
      <p:ext uri="{BB962C8B-B14F-4D97-AF65-F5344CB8AC3E}">
        <p14:creationId xmlns:p14="http://schemas.microsoft.com/office/powerpoint/2010/main" val="23437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C61E9-7795-4AB4-B2C7-8EB86A43FA1A}"/>
              </a:ext>
            </a:extLst>
          </p:cNvPr>
          <p:cNvPicPr>
            <a:picLocks noChangeAspect="1"/>
          </p:cNvPicPr>
          <p:nvPr/>
        </p:nvPicPr>
        <p:blipFill>
          <a:blip r:embed="rId2"/>
          <a:stretch>
            <a:fillRect/>
          </a:stretch>
        </p:blipFill>
        <p:spPr>
          <a:xfrm>
            <a:off x="6460231" y="1250074"/>
            <a:ext cx="5492226" cy="4357850"/>
          </a:xfrm>
          <a:prstGeom prst="rect">
            <a:avLst/>
          </a:prstGeom>
        </p:spPr>
      </p:pic>
      <p:sp>
        <p:nvSpPr>
          <p:cNvPr id="6" name="TextBox 5">
            <a:extLst>
              <a:ext uri="{FF2B5EF4-FFF2-40B4-BE49-F238E27FC236}">
                <a16:creationId xmlns:a16="http://schemas.microsoft.com/office/drawing/2014/main" id="{B9678B30-143F-40B8-B50C-1580C45F97BC}"/>
              </a:ext>
            </a:extLst>
          </p:cNvPr>
          <p:cNvSpPr txBox="1"/>
          <p:nvPr/>
        </p:nvSpPr>
        <p:spPr>
          <a:xfrm>
            <a:off x="1630675" y="258456"/>
            <a:ext cx="8930650" cy="991618"/>
          </a:xfrm>
          <a:prstGeom prst="rect">
            <a:avLst/>
          </a:prstGeom>
          <a:noFill/>
        </p:spPr>
        <p:txBody>
          <a:bodyPr wrap="none" rtlCol="0">
            <a:spAutoFit/>
          </a:bodyPr>
          <a:lstStyle/>
          <a:p>
            <a:pPr algn="ctr">
              <a:lnSpc>
                <a:spcPts val="3500"/>
              </a:lnSpc>
            </a:pPr>
            <a:r>
              <a:rPr lang="en-US" sz="4000" dirty="0">
                <a:latin typeface="Century Gothic" panose="020B0502020202020204" pitchFamily="34" charset="0"/>
              </a:rPr>
              <a:t>Neural Code:</a:t>
            </a:r>
          </a:p>
          <a:p>
            <a:pPr algn="ctr">
              <a:lnSpc>
                <a:spcPts val="3500"/>
              </a:lnSpc>
            </a:pPr>
            <a:r>
              <a:rPr lang="en-US" sz="4000" dirty="0">
                <a:latin typeface="Century Gothic" panose="020B0502020202020204" pitchFamily="34" charset="0"/>
              </a:rPr>
              <a:t>Labeled Lines &amp; Population Coding</a:t>
            </a:r>
          </a:p>
        </p:txBody>
      </p:sp>
      <p:pic>
        <p:nvPicPr>
          <p:cNvPr id="5" name="Picture 4">
            <a:extLst>
              <a:ext uri="{FF2B5EF4-FFF2-40B4-BE49-F238E27FC236}">
                <a16:creationId xmlns:a16="http://schemas.microsoft.com/office/drawing/2014/main" id="{914E3609-016F-427E-B886-152693C3BF12}"/>
              </a:ext>
            </a:extLst>
          </p:cNvPr>
          <p:cNvPicPr>
            <a:picLocks noChangeAspect="1"/>
          </p:cNvPicPr>
          <p:nvPr/>
        </p:nvPicPr>
        <p:blipFill>
          <a:blip r:embed="rId3"/>
          <a:stretch>
            <a:fillRect/>
          </a:stretch>
        </p:blipFill>
        <p:spPr>
          <a:xfrm>
            <a:off x="457002" y="1807714"/>
            <a:ext cx="6078144" cy="3242571"/>
          </a:xfrm>
          <a:prstGeom prst="rect">
            <a:avLst/>
          </a:prstGeom>
        </p:spPr>
      </p:pic>
    </p:spTree>
    <p:extLst>
      <p:ext uri="{BB962C8B-B14F-4D97-AF65-F5344CB8AC3E}">
        <p14:creationId xmlns:p14="http://schemas.microsoft.com/office/powerpoint/2010/main" val="25481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081E9-EA58-4253-823C-A79082CC2C58}"/>
              </a:ext>
            </a:extLst>
          </p:cNvPr>
          <p:cNvSpPr txBox="1"/>
          <p:nvPr/>
        </p:nvSpPr>
        <p:spPr>
          <a:xfrm>
            <a:off x="2356814" y="143919"/>
            <a:ext cx="8055410" cy="707886"/>
          </a:xfrm>
          <a:prstGeom prst="rect">
            <a:avLst/>
          </a:prstGeom>
          <a:noFill/>
        </p:spPr>
        <p:txBody>
          <a:bodyPr wrap="none" rtlCol="0">
            <a:spAutoFit/>
          </a:bodyPr>
          <a:lstStyle/>
          <a:p>
            <a:r>
              <a:rPr lang="en-US" sz="4000" dirty="0">
                <a:latin typeface="Century Gothic" panose="020B0502020202020204" pitchFamily="34" charset="0"/>
              </a:rPr>
              <a:t>Can We Make Computers See?</a:t>
            </a:r>
          </a:p>
        </p:txBody>
      </p:sp>
      <p:sp>
        <p:nvSpPr>
          <p:cNvPr id="3" name="TextBox 2">
            <a:extLst>
              <a:ext uri="{FF2B5EF4-FFF2-40B4-BE49-F238E27FC236}">
                <a16:creationId xmlns:a16="http://schemas.microsoft.com/office/drawing/2014/main" id="{9B9005DF-7B00-404B-BBCC-C6E9BEA78B13}"/>
              </a:ext>
            </a:extLst>
          </p:cNvPr>
          <p:cNvSpPr txBox="1"/>
          <p:nvPr/>
        </p:nvSpPr>
        <p:spPr>
          <a:xfrm>
            <a:off x="1906370" y="705894"/>
            <a:ext cx="8956298" cy="707886"/>
          </a:xfrm>
          <a:prstGeom prst="rect">
            <a:avLst/>
          </a:prstGeom>
          <a:noFill/>
        </p:spPr>
        <p:txBody>
          <a:bodyPr wrap="none" rtlCol="0">
            <a:spAutoFit/>
          </a:bodyPr>
          <a:lstStyle/>
          <a:p>
            <a:r>
              <a:rPr lang="en-US" sz="4000" dirty="0">
                <a:latin typeface="Century Gothic" panose="020B0502020202020204" pitchFamily="34" charset="0"/>
              </a:rPr>
              <a:t>(&amp; make sense of the neural code)</a:t>
            </a:r>
          </a:p>
        </p:txBody>
      </p:sp>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340" y="1495425"/>
            <a:ext cx="3202623"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4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081E9-EA58-4253-823C-A79082CC2C58}"/>
              </a:ext>
            </a:extLst>
          </p:cNvPr>
          <p:cNvSpPr txBox="1"/>
          <p:nvPr/>
        </p:nvSpPr>
        <p:spPr>
          <a:xfrm>
            <a:off x="3909389" y="248694"/>
            <a:ext cx="3972562" cy="707886"/>
          </a:xfrm>
          <a:prstGeom prst="rect">
            <a:avLst/>
          </a:prstGeom>
          <a:noFill/>
        </p:spPr>
        <p:txBody>
          <a:bodyPr wrap="none" rtlCol="0">
            <a:spAutoFit/>
          </a:bodyPr>
          <a:lstStyle/>
          <a:p>
            <a:r>
              <a:rPr lang="en-US" sz="4000" dirty="0">
                <a:latin typeface="Century Gothic" panose="020B0502020202020204" pitchFamily="34" charset="0"/>
              </a:rPr>
              <a:t>The Perceptron</a:t>
            </a:r>
          </a:p>
        </p:txBody>
      </p:sp>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166" y="4848459"/>
            <a:ext cx="1213692" cy="1819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17FBE9-68CB-49F0-A462-B1C2A5C45916}"/>
              </a:ext>
            </a:extLst>
          </p:cNvPr>
          <p:cNvPicPr>
            <a:picLocks noChangeAspect="1"/>
          </p:cNvPicPr>
          <p:nvPr/>
        </p:nvPicPr>
        <p:blipFill>
          <a:blip r:embed="rId3"/>
          <a:stretch>
            <a:fillRect/>
          </a:stretch>
        </p:blipFill>
        <p:spPr>
          <a:xfrm>
            <a:off x="1409033" y="1552575"/>
            <a:ext cx="9373933" cy="3295884"/>
          </a:xfrm>
          <a:prstGeom prst="rect">
            <a:avLst/>
          </a:prstGeom>
        </p:spPr>
      </p:pic>
    </p:spTree>
    <p:extLst>
      <p:ext uri="{BB962C8B-B14F-4D97-AF65-F5344CB8AC3E}">
        <p14:creationId xmlns:p14="http://schemas.microsoft.com/office/powerpoint/2010/main" val="99259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1C5B0-78A8-45F0-AB8C-84E3A452B372}"/>
              </a:ext>
            </a:extLst>
          </p:cNvPr>
          <p:cNvSpPr txBox="1"/>
          <p:nvPr/>
        </p:nvSpPr>
        <p:spPr>
          <a:xfrm>
            <a:off x="3705762" y="396077"/>
            <a:ext cx="4780476" cy="707886"/>
          </a:xfrm>
          <a:prstGeom prst="rect">
            <a:avLst/>
          </a:prstGeom>
          <a:noFill/>
        </p:spPr>
        <p:txBody>
          <a:bodyPr wrap="none" rtlCol="0">
            <a:spAutoFit/>
          </a:bodyPr>
          <a:lstStyle/>
          <a:p>
            <a:r>
              <a:rPr lang="en-US" sz="4000" dirty="0">
                <a:latin typeface="Century Gothic" panose="020B0502020202020204" pitchFamily="34" charset="0"/>
              </a:rPr>
              <a:t>A Cortical Column</a:t>
            </a:r>
          </a:p>
        </p:txBody>
      </p:sp>
      <p:pic>
        <p:nvPicPr>
          <p:cNvPr id="2050" name="Picture 2" descr="Image result for henry markram">
            <a:extLst>
              <a:ext uri="{FF2B5EF4-FFF2-40B4-BE49-F238E27FC236}">
                <a16:creationId xmlns:a16="http://schemas.microsoft.com/office/drawing/2014/main" id="{9F60C1B3-02DD-4D93-9DB9-1C00DA468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925" y="1400789"/>
            <a:ext cx="1130062" cy="1582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6EDCFFB-2C25-4671-9418-B1B1A1FEDA88}"/>
              </a:ext>
            </a:extLst>
          </p:cNvPr>
          <p:cNvPicPr>
            <a:picLocks noChangeAspect="1"/>
          </p:cNvPicPr>
          <p:nvPr/>
        </p:nvPicPr>
        <p:blipFill>
          <a:blip r:embed="rId3"/>
          <a:stretch>
            <a:fillRect/>
          </a:stretch>
        </p:blipFill>
        <p:spPr>
          <a:xfrm>
            <a:off x="3933826" y="1400789"/>
            <a:ext cx="5934073" cy="1685568"/>
          </a:xfrm>
          <a:prstGeom prst="rect">
            <a:avLst/>
          </a:prstGeom>
        </p:spPr>
      </p:pic>
      <p:grpSp>
        <p:nvGrpSpPr>
          <p:cNvPr id="6" name="Group 5">
            <a:extLst>
              <a:ext uri="{FF2B5EF4-FFF2-40B4-BE49-F238E27FC236}">
                <a16:creationId xmlns:a16="http://schemas.microsoft.com/office/drawing/2014/main" id="{F0E832BE-ECD1-4897-AAAE-E07E66292C35}"/>
              </a:ext>
            </a:extLst>
          </p:cNvPr>
          <p:cNvGrpSpPr/>
          <p:nvPr/>
        </p:nvGrpSpPr>
        <p:grpSpPr>
          <a:xfrm>
            <a:off x="895351" y="3663077"/>
            <a:ext cx="4648200" cy="2798846"/>
            <a:chOff x="5972175" y="3362325"/>
            <a:chExt cx="5557837" cy="3272608"/>
          </a:xfrm>
        </p:grpSpPr>
        <p:pic>
          <p:nvPicPr>
            <p:cNvPr id="4" name="Picture 3">
              <a:extLst>
                <a:ext uri="{FF2B5EF4-FFF2-40B4-BE49-F238E27FC236}">
                  <a16:creationId xmlns:a16="http://schemas.microsoft.com/office/drawing/2014/main" id="{F6D204A4-4365-4BC7-AC18-23A9AD3F5AC7}"/>
                </a:ext>
              </a:extLst>
            </p:cNvPr>
            <p:cNvPicPr>
              <a:picLocks noChangeAspect="1"/>
            </p:cNvPicPr>
            <p:nvPr/>
          </p:nvPicPr>
          <p:blipFill>
            <a:blip r:embed="rId4"/>
            <a:stretch>
              <a:fillRect/>
            </a:stretch>
          </p:blipFill>
          <p:spPr>
            <a:xfrm>
              <a:off x="6096000" y="3429000"/>
              <a:ext cx="5434012" cy="3205933"/>
            </a:xfrm>
            <a:prstGeom prst="rect">
              <a:avLst/>
            </a:prstGeom>
          </p:spPr>
        </p:pic>
        <p:sp>
          <p:nvSpPr>
            <p:cNvPr id="5" name="Rectangle 4">
              <a:extLst>
                <a:ext uri="{FF2B5EF4-FFF2-40B4-BE49-F238E27FC236}">
                  <a16:creationId xmlns:a16="http://schemas.microsoft.com/office/drawing/2014/main" id="{6C1FEF5C-C693-42A7-AC40-514C2F7C39AE}"/>
                </a:ext>
              </a:extLst>
            </p:cNvPr>
            <p:cNvSpPr/>
            <p:nvPr/>
          </p:nvSpPr>
          <p:spPr>
            <a:xfrm>
              <a:off x="5972175" y="3362325"/>
              <a:ext cx="5286375" cy="32726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E9F2D77-1420-4106-BC85-8788AB226133}"/>
              </a:ext>
            </a:extLst>
          </p:cNvPr>
          <p:cNvPicPr>
            <a:picLocks noChangeAspect="1"/>
          </p:cNvPicPr>
          <p:nvPr/>
        </p:nvPicPr>
        <p:blipFill rotWithShape="1">
          <a:blip r:embed="rId5"/>
          <a:srcRect t="24023"/>
          <a:stretch/>
        </p:blipFill>
        <p:spPr>
          <a:xfrm>
            <a:off x="5647110" y="4533900"/>
            <a:ext cx="6335753" cy="2001332"/>
          </a:xfrm>
          <a:prstGeom prst="rect">
            <a:avLst/>
          </a:prstGeom>
        </p:spPr>
      </p:pic>
      <p:pic>
        <p:nvPicPr>
          <p:cNvPr id="8" name="Picture 7">
            <a:extLst>
              <a:ext uri="{FF2B5EF4-FFF2-40B4-BE49-F238E27FC236}">
                <a16:creationId xmlns:a16="http://schemas.microsoft.com/office/drawing/2014/main" id="{10EB91FF-1421-47DD-A582-0C883C35CA20}"/>
              </a:ext>
            </a:extLst>
          </p:cNvPr>
          <p:cNvPicPr>
            <a:picLocks noChangeAspect="1"/>
          </p:cNvPicPr>
          <p:nvPr/>
        </p:nvPicPr>
        <p:blipFill>
          <a:blip r:embed="rId6"/>
          <a:stretch>
            <a:fillRect/>
          </a:stretch>
        </p:blipFill>
        <p:spPr>
          <a:xfrm>
            <a:off x="5675685" y="3498842"/>
            <a:ext cx="5320927" cy="1035058"/>
          </a:xfrm>
          <a:prstGeom prst="rect">
            <a:avLst/>
          </a:prstGeom>
        </p:spPr>
      </p:pic>
      <p:sp>
        <p:nvSpPr>
          <p:cNvPr id="9" name="TextBox 8">
            <a:extLst>
              <a:ext uri="{FF2B5EF4-FFF2-40B4-BE49-F238E27FC236}">
                <a16:creationId xmlns:a16="http://schemas.microsoft.com/office/drawing/2014/main" id="{E428BB81-5269-4987-98DC-FF7AD0E21E4D}"/>
              </a:ext>
            </a:extLst>
          </p:cNvPr>
          <p:cNvSpPr txBox="1"/>
          <p:nvPr/>
        </p:nvSpPr>
        <p:spPr>
          <a:xfrm>
            <a:off x="4384661" y="5900351"/>
            <a:ext cx="516488" cy="369332"/>
          </a:xfrm>
          <a:prstGeom prst="rect">
            <a:avLst/>
          </a:prstGeom>
          <a:noFill/>
        </p:spPr>
        <p:txBody>
          <a:bodyPr wrap="none" rtlCol="0">
            <a:spAutoFit/>
          </a:bodyPr>
          <a:lstStyle/>
          <a:p>
            <a:r>
              <a:rPr lang="en-US" dirty="0">
                <a:hlinkClick r:id="rId7"/>
              </a:rPr>
              <a:t>link</a:t>
            </a:r>
            <a:endParaRPr lang="en-US" dirty="0"/>
          </a:p>
        </p:txBody>
      </p:sp>
    </p:spTree>
    <p:extLst>
      <p:ext uri="{BB962C8B-B14F-4D97-AF65-F5344CB8AC3E}">
        <p14:creationId xmlns:p14="http://schemas.microsoft.com/office/powerpoint/2010/main" val="159754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206D5-120D-4215-9AFB-D89E56DFC01F}"/>
              </a:ext>
            </a:extLst>
          </p:cNvPr>
          <p:cNvPicPr>
            <a:picLocks noChangeAspect="1"/>
          </p:cNvPicPr>
          <p:nvPr/>
        </p:nvPicPr>
        <p:blipFill rotWithShape="1">
          <a:blip r:embed="rId3"/>
          <a:srcRect l="22448" t="30257" r="31328" b="24722"/>
          <a:stretch/>
        </p:blipFill>
        <p:spPr>
          <a:xfrm>
            <a:off x="688976" y="1921954"/>
            <a:ext cx="6559550" cy="3593675"/>
          </a:xfrm>
          <a:prstGeom prst="rect">
            <a:avLst/>
          </a:prstGeom>
        </p:spPr>
      </p:pic>
      <p:sp>
        <p:nvSpPr>
          <p:cNvPr id="5" name="TextBox 4">
            <a:extLst>
              <a:ext uri="{FF2B5EF4-FFF2-40B4-BE49-F238E27FC236}">
                <a16:creationId xmlns:a16="http://schemas.microsoft.com/office/drawing/2014/main" id="{02E3DC8B-E241-4C74-B50B-FC41539571B2}"/>
              </a:ext>
            </a:extLst>
          </p:cNvPr>
          <p:cNvSpPr txBox="1"/>
          <p:nvPr/>
        </p:nvSpPr>
        <p:spPr>
          <a:xfrm>
            <a:off x="1016580" y="267744"/>
            <a:ext cx="10352514" cy="707886"/>
          </a:xfrm>
          <a:prstGeom prst="rect">
            <a:avLst/>
          </a:prstGeom>
          <a:noFill/>
        </p:spPr>
        <p:txBody>
          <a:bodyPr wrap="none" rtlCol="0">
            <a:spAutoFit/>
          </a:bodyPr>
          <a:lstStyle/>
          <a:p>
            <a:r>
              <a:rPr lang="en-US" sz="4000" dirty="0">
                <a:latin typeface="Century Gothic" panose="020B0502020202020204" pitchFamily="34" charset="0"/>
              </a:rPr>
              <a:t>To Provide Support For An Old Hypothesis</a:t>
            </a:r>
          </a:p>
        </p:txBody>
      </p:sp>
      <p:sp>
        <p:nvSpPr>
          <p:cNvPr id="3" name="TextBox 2">
            <a:extLst>
              <a:ext uri="{FF2B5EF4-FFF2-40B4-BE49-F238E27FC236}">
                <a16:creationId xmlns:a16="http://schemas.microsoft.com/office/drawing/2014/main" id="{3B8858D8-2C0B-40DE-86FD-034CBB868361}"/>
              </a:ext>
            </a:extLst>
          </p:cNvPr>
          <p:cNvSpPr txBox="1"/>
          <p:nvPr/>
        </p:nvSpPr>
        <p:spPr>
          <a:xfrm>
            <a:off x="688976" y="1581150"/>
            <a:ext cx="370614" cy="461665"/>
          </a:xfrm>
          <a:prstGeom prst="rect">
            <a:avLst/>
          </a:prstGeom>
          <a:noFill/>
        </p:spPr>
        <p:txBody>
          <a:bodyPr wrap="none" rtlCol="0">
            <a:spAutoFit/>
          </a:bodyPr>
          <a:lstStyle/>
          <a:p>
            <a:r>
              <a:rPr lang="en-US" sz="2400" b="1" dirty="0"/>
              <a:t>A</a:t>
            </a:r>
          </a:p>
        </p:txBody>
      </p:sp>
      <p:grpSp>
        <p:nvGrpSpPr>
          <p:cNvPr id="7" name="Group 6">
            <a:extLst>
              <a:ext uri="{FF2B5EF4-FFF2-40B4-BE49-F238E27FC236}">
                <a16:creationId xmlns:a16="http://schemas.microsoft.com/office/drawing/2014/main" id="{C3E716EB-BDF7-45D0-8677-35B9CFCCD80D}"/>
              </a:ext>
            </a:extLst>
          </p:cNvPr>
          <p:cNvGrpSpPr/>
          <p:nvPr/>
        </p:nvGrpSpPr>
        <p:grpSpPr>
          <a:xfrm>
            <a:off x="7705725" y="1581150"/>
            <a:ext cx="4027794" cy="4029074"/>
            <a:chOff x="7705725" y="1581150"/>
            <a:chExt cx="4027794" cy="4029074"/>
          </a:xfrm>
        </p:grpSpPr>
        <p:pic>
          <p:nvPicPr>
            <p:cNvPr id="2" name="Picture 1">
              <a:extLst>
                <a:ext uri="{FF2B5EF4-FFF2-40B4-BE49-F238E27FC236}">
                  <a16:creationId xmlns:a16="http://schemas.microsoft.com/office/drawing/2014/main" id="{21BCDA7F-FBEC-4E5C-BAFA-4600E5989D30}"/>
                </a:ext>
              </a:extLst>
            </p:cNvPr>
            <p:cNvPicPr>
              <a:picLocks noChangeAspect="1"/>
            </p:cNvPicPr>
            <p:nvPr/>
          </p:nvPicPr>
          <p:blipFill>
            <a:blip r:embed="rId4"/>
            <a:stretch>
              <a:fillRect/>
            </a:stretch>
          </p:blipFill>
          <p:spPr>
            <a:xfrm>
              <a:off x="8210550" y="1921955"/>
              <a:ext cx="3522969" cy="3688269"/>
            </a:xfrm>
            <a:prstGeom prst="rect">
              <a:avLst/>
            </a:prstGeom>
          </p:spPr>
        </p:pic>
        <p:sp>
          <p:nvSpPr>
            <p:cNvPr id="6" name="TextBox 5">
              <a:extLst>
                <a:ext uri="{FF2B5EF4-FFF2-40B4-BE49-F238E27FC236}">
                  <a16:creationId xmlns:a16="http://schemas.microsoft.com/office/drawing/2014/main" id="{140EF7FC-2095-43C0-8255-C56FF3B5B502}"/>
                </a:ext>
              </a:extLst>
            </p:cNvPr>
            <p:cNvSpPr txBox="1"/>
            <p:nvPr/>
          </p:nvSpPr>
          <p:spPr>
            <a:xfrm>
              <a:off x="7705725" y="1581150"/>
              <a:ext cx="278540" cy="461665"/>
            </a:xfrm>
            <a:prstGeom prst="rect">
              <a:avLst/>
            </a:prstGeom>
            <a:noFill/>
          </p:spPr>
          <p:txBody>
            <a:bodyPr wrap="square" rtlCol="0">
              <a:spAutoFit/>
            </a:bodyPr>
            <a:lstStyle/>
            <a:p>
              <a:r>
                <a:rPr lang="en-US" sz="2400" b="1" dirty="0"/>
                <a:t>B</a:t>
              </a:r>
            </a:p>
          </p:txBody>
        </p:sp>
      </p:grpSp>
    </p:spTree>
    <p:extLst>
      <p:ext uri="{BB962C8B-B14F-4D97-AF65-F5344CB8AC3E}">
        <p14:creationId xmlns:p14="http://schemas.microsoft.com/office/powerpoint/2010/main" val="52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081E9-EA58-4253-823C-A79082CC2C58}"/>
              </a:ext>
            </a:extLst>
          </p:cNvPr>
          <p:cNvSpPr txBox="1"/>
          <p:nvPr/>
        </p:nvSpPr>
        <p:spPr>
          <a:xfrm>
            <a:off x="985214" y="190266"/>
            <a:ext cx="10652275" cy="707886"/>
          </a:xfrm>
          <a:prstGeom prst="rect">
            <a:avLst/>
          </a:prstGeom>
          <a:noFill/>
        </p:spPr>
        <p:txBody>
          <a:bodyPr wrap="none" rtlCol="0">
            <a:spAutoFit/>
          </a:bodyPr>
          <a:lstStyle/>
          <a:p>
            <a:r>
              <a:rPr lang="en-US" sz="4000" dirty="0">
                <a:latin typeface="Century Gothic" panose="020B0502020202020204" pitchFamily="34" charset="0"/>
              </a:rPr>
              <a:t>The Perceptron: Conjunction &amp; Disjunction</a:t>
            </a:r>
          </a:p>
        </p:txBody>
      </p:sp>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166" y="4848459"/>
            <a:ext cx="1213692" cy="1819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8D10E9-844F-4B64-8DB1-81BC73DB4D03}"/>
              </a:ext>
            </a:extLst>
          </p:cNvPr>
          <p:cNvPicPr>
            <a:picLocks noChangeAspect="1"/>
          </p:cNvPicPr>
          <p:nvPr/>
        </p:nvPicPr>
        <p:blipFill rotWithShape="1">
          <a:blip r:embed="rId3"/>
          <a:srcRect l="50402"/>
          <a:stretch/>
        </p:blipFill>
        <p:spPr>
          <a:xfrm>
            <a:off x="6496050" y="1275482"/>
            <a:ext cx="3393090" cy="4874632"/>
          </a:xfrm>
          <a:prstGeom prst="rect">
            <a:avLst/>
          </a:prstGeom>
        </p:spPr>
      </p:pic>
      <p:pic>
        <p:nvPicPr>
          <p:cNvPr id="6" name="Picture 5">
            <a:extLst>
              <a:ext uri="{FF2B5EF4-FFF2-40B4-BE49-F238E27FC236}">
                <a16:creationId xmlns:a16="http://schemas.microsoft.com/office/drawing/2014/main" id="{CB375349-DF11-457F-868E-EBC23F6AC045}"/>
              </a:ext>
            </a:extLst>
          </p:cNvPr>
          <p:cNvPicPr>
            <a:picLocks noChangeAspect="1"/>
          </p:cNvPicPr>
          <p:nvPr/>
        </p:nvPicPr>
        <p:blipFill rotWithShape="1">
          <a:blip r:embed="rId3"/>
          <a:srcRect r="51548"/>
          <a:stretch/>
        </p:blipFill>
        <p:spPr>
          <a:xfrm>
            <a:off x="3048000" y="1275482"/>
            <a:ext cx="3314700" cy="4874632"/>
          </a:xfrm>
          <a:prstGeom prst="rect">
            <a:avLst/>
          </a:prstGeom>
        </p:spPr>
      </p:pic>
    </p:spTree>
    <p:extLst>
      <p:ext uri="{BB962C8B-B14F-4D97-AF65-F5344CB8AC3E}">
        <p14:creationId xmlns:p14="http://schemas.microsoft.com/office/powerpoint/2010/main" val="367743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081E9-EA58-4253-823C-A79082CC2C58}"/>
              </a:ext>
            </a:extLst>
          </p:cNvPr>
          <p:cNvSpPr txBox="1"/>
          <p:nvPr/>
        </p:nvSpPr>
        <p:spPr>
          <a:xfrm>
            <a:off x="985214" y="190266"/>
            <a:ext cx="10652275" cy="707886"/>
          </a:xfrm>
          <a:prstGeom prst="rect">
            <a:avLst/>
          </a:prstGeom>
          <a:noFill/>
        </p:spPr>
        <p:txBody>
          <a:bodyPr wrap="none" rtlCol="0">
            <a:spAutoFit/>
          </a:bodyPr>
          <a:lstStyle/>
          <a:p>
            <a:r>
              <a:rPr lang="en-US" sz="4000" dirty="0">
                <a:latin typeface="Century Gothic" panose="020B0502020202020204" pitchFamily="34" charset="0"/>
              </a:rPr>
              <a:t>The Perceptron: Conjunction &amp; Disjunction</a:t>
            </a:r>
          </a:p>
        </p:txBody>
      </p:sp>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166" y="4848459"/>
            <a:ext cx="1213692" cy="1819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691349-5A08-4BC5-BF22-CFE81DC68042}"/>
              </a:ext>
            </a:extLst>
          </p:cNvPr>
          <p:cNvPicPr>
            <a:picLocks noChangeAspect="1"/>
          </p:cNvPicPr>
          <p:nvPr/>
        </p:nvPicPr>
        <p:blipFill>
          <a:blip r:embed="rId3"/>
          <a:stretch>
            <a:fillRect/>
          </a:stretch>
        </p:blipFill>
        <p:spPr>
          <a:xfrm>
            <a:off x="2415333" y="1251149"/>
            <a:ext cx="7453312" cy="5025825"/>
          </a:xfrm>
          <a:prstGeom prst="rect">
            <a:avLst/>
          </a:prstGeom>
        </p:spPr>
      </p:pic>
      <p:grpSp>
        <p:nvGrpSpPr>
          <p:cNvPr id="7" name="Group 6">
            <a:extLst>
              <a:ext uri="{FF2B5EF4-FFF2-40B4-BE49-F238E27FC236}">
                <a16:creationId xmlns:a16="http://schemas.microsoft.com/office/drawing/2014/main" id="{972D97E6-FFDC-45CC-8256-E39573704B2C}"/>
              </a:ext>
            </a:extLst>
          </p:cNvPr>
          <p:cNvGrpSpPr/>
          <p:nvPr/>
        </p:nvGrpSpPr>
        <p:grpSpPr>
          <a:xfrm>
            <a:off x="6010275" y="5758096"/>
            <a:ext cx="3667125" cy="518878"/>
            <a:chOff x="6010275" y="5758096"/>
            <a:chExt cx="3667125" cy="518878"/>
          </a:xfrm>
        </p:grpSpPr>
        <p:sp>
          <p:nvSpPr>
            <p:cNvPr id="5" name="Rectangle 4">
              <a:extLst>
                <a:ext uri="{FF2B5EF4-FFF2-40B4-BE49-F238E27FC236}">
                  <a16:creationId xmlns:a16="http://schemas.microsoft.com/office/drawing/2014/main" id="{4243B7A8-D4AF-41A4-9129-444265A15830}"/>
                </a:ext>
              </a:extLst>
            </p:cNvPr>
            <p:cNvSpPr/>
            <p:nvPr/>
          </p:nvSpPr>
          <p:spPr>
            <a:xfrm>
              <a:off x="6010275" y="5758096"/>
              <a:ext cx="1466850" cy="51887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FBC4A2-0B06-41D7-B871-4EAA46205912}"/>
                </a:ext>
              </a:extLst>
            </p:cNvPr>
            <p:cNvSpPr/>
            <p:nvPr/>
          </p:nvSpPr>
          <p:spPr>
            <a:xfrm>
              <a:off x="8210550" y="5758096"/>
              <a:ext cx="1466850" cy="51887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37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081E9-EA58-4253-823C-A79082CC2C58}"/>
              </a:ext>
            </a:extLst>
          </p:cNvPr>
          <p:cNvSpPr txBox="1"/>
          <p:nvPr/>
        </p:nvSpPr>
        <p:spPr>
          <a:xfrm>
            <a:off x="9243654" y="2914416"/>
            <a:ext cx="1476686" cy="1200329"/>
          </a:xfrm>
          <a:prstGeom prst="rect">
            <a:avLst/>
          </a:prstGeom>
          <a:noFill/>
        </p:spPr>
        <p:txBody>
          <a:bodyPr wrap="none" rtlCol="0">
            <a:spAutoFit/>
          </a:bodyPr>
          <a:lstStyle/>
          <a:p>
            <a:pPr algn="ctr"/>
            <a:r>
              <a:rPr lang="en-US" sz="2400" dirty="0">
                <a:latin typeface="Century Gothic" panose="020B0502020202020204" pitchFamily="34" charset="0"/>
              </a:rPr>
              <a:t>Sensitive</a:t>
            </a:r>
          </a:p>
          <a:p>
            <a:pPr algn="ctr"/>
            <a:r>
              <a:rPr lang="en-US" sz="2400" dirty="0">
                <a:latin typeface="Century Gothic" panose="020B0502020202020204" pitchFamily="34" charset="0"/>
              </a:rPr>
              <a:t>&amp;</a:t>
            </a:r>
          </a:p>
          <a:p>
            <a:pPr algn="ctr"/>
            <a:r>
              <a:rPr lang="en-US" sz="2400" dirty="0">
                <a:latin typeface="Century Gothic" panose="020B0502020202020204" pitchFamily="34" charset="0"/>
              </a:rPr>
              <a:t>Invariant</a:t>
            </a:r>
          </a:p>
        </p:txBody>
      </p:sp>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166" y="4848459"/>
            <a:ext cx="1213692" cy="1819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1D7D83-CF22-4AA7-A28F-2CA4CD87725A}"/>
              </a:ext>
            </a:extLst>
          </p:cNvPr>
          <p:cNvPicPr>
            <a:picLocks noChangeAspect="1"/>
          </p:cNvPicPr>
          <p:nvPr/>
        </p:nvPicPr>
        <p:blipFill>
          <a:blip r:embed="rId3"/>
          <a:stretch>
            <a:fillRect/>
          </a:stretch>
        </p:blipFill>
        <p:spPr>
          <a:xfrm>
            <a:off x="3206647" y="1050552"/>
            <a:ext cx="5270603" cy="5507485"/>
          </a:xfrm>
          <a:prstGeom prst="rect">
            <a:avLst/>
          </a:prstGeom>
        </p:spPr>
      </p:pic>
      <p:sp>
        <p:nvSpPr>
          <p:cNvPr id="9" name="TextBox 8">
            <a:extLst>
              <a:ext uri="{FF2B5EF4-FFF2-40B4-BE49-F238E27FC236}">
                <a16:creationId xmlns:a16="http://schemas.microsoft.com/office/drawing/2014/main" id="{5726ED26-6480-44BC-85D6-A0F3B1C85D93}"/>
              </a:ext>
            </a:extLst>
          </p:cNvPr>
          <p:cNvSpPr txBox="1"/>
          <p:nvPr/>
        </p:nvSpPr>
        <p:spPr>
          <a:xfrm>
            <a:off x="2452064" y="342666"/>
            <a:ext cx="6999032" cy="707886"/>
          </a:xfrm>
          <a:prstGeom prst="rect">
            <a:avLst/>
          </a:prstGeom>
          <a:noFill/>
        </p:spPr>
        <p:txBody>
          <a:bodyPr wrap="none" rtlCol="0">
            <a:spAutoFit/>
          </a:bodyPr>
          <a:lstStyle/>
          <a:p>
            <a:r>
              <a:rPr lang="en-US" sz="4000" dirty="0">
                <a:latin typeface="Century Gothic" panose="020B0502020202020204" pitchFamily="34" charset="0"/>
              </a:rPr>
              <a:t>The Perceptron Meets H&amp;W</a:t>
            </a:r>
          </a:p>
        </p:txBody>
      </p:sp>
    </p:spTree>
    <p:extLst>
      <p:ext uri="{BB962C8B-B14F-4D97-AF65-F5344CB8AC3E}">
        <p14:creationId xmlns:p14="http://schemas.microsoft.com/office/powerpoint/2010/main" val="385928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26ED26-6480-44BC-85D6-A0F3B1C85D93}"/>
              </a:ext>
            </a:extLst>
          </p:cNvPr>
          <p:cNvSpPr txBox="1"/>
          <p:nvPr/>
        </p:nvSpPr>
        <p:spPr>
          <a:xfrm>
            <a:off x="3773088" y="275991"/>
            <a:ext cx="4645824" cy="707886"/>
          </a:xfrm>
          <a:prstGeom prst="rect">
            <a:avLst/>
          </a:prstGeom>
          <a:noFill/>
        </p:spPr>
        <p:txBody>
          <a:bodyPr wrap="none" rtlCol="0">
            <a:spAutoFit/>
          </a:bodyPr>
          <a:lstStyle/>
          <a:p>
            <a:r>
              <a:rPr lang="en-US" sz="4000" dirty="0">
                <a:latin typeface="Century Gothic" panose="020B0502020202020204" pitchFamily="34" charset="0"/>
              </a:rPr>
              <a:t>The </a:t>
            </a:r>
            <a:r>
              <a:rPr lang="en-US" sz="4000" dirty="0" err="1">
                <a:latin typeface="Century Gothic" panose="020B0502020202020204" pitchFamily="34" charset="0"/>
              </a:rPr>
              <a:t>Neocognitron</a:t>
            </a:r>
            <a:endParaRPr lang="en-US" sz="4000" dirty="0">
              <a:latin typeface="Century Gothic" panose="020B0502020202020204" pitchFamily="34" charset="0"/>
            </a:endParaRPr>
          </a:p>
        </p:txBody>
      </p:sp>
      <p:pic>
        <p:nvPicPr>
          <p:cNvPr id="4" name="Picture 3">
            <a:extLst>
              <a:ext uri="{FF2B5EF4-FFF2-40B4-BE49-F238E27FC236}">
                <a16:creationId xmlns:a16="http://schemas.microsoft.com/office/drawing/2014/main" id="{DF8658E9-DC08-48C7-84F1-2D038DEC0B21}"/>
              </a:ext>
            </a:extLst>
          </p:cNvPr>
          <p:cNvPicPr>
            <a:picLocks noChangeAspect="1"/>
          </p:cNvPicPr>
          <p:nvPr/>
        </p:nvPicPr>
        <p:blipFill>
          <a:blip r:embed="rId2"/>
          <a:stretch>
            <a:fillRect/>
          </a:stretch>
        </p:blipFill>
        <p:spPr>
          <a:xfrm>
            <a:off x="503705" y="1340644"/>
            <a:ext cx="8064032" cy="4329112"/>
          </a:xfrm>
          <a:prstGeom prst="rect">
            <a:avLst/>
          </a:prstGeom>
        </p:spPr>
      </p:pic>
      <p:pic>
        <p:nvPicPr>
          <p:cNvPr id="25602" name="Picture 2" descr="Image result for queen elizabeth">
            <a:extLst>
              <a:ext uri="{FF2B5EF4-FFF2-40B4-BE49-F238E27FC236}">
                <a16:creationId xmlns:a16="http://schemas.microsoft.com/office/drawing/2014/main" id="{EFBA4461-AE8B-4307-91C6-D19F31764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912" y="2414587"/>
            <a:ext cx="319618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4166" y="4848459"/>
            <a:ext cx="1213692"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dissolve">
                                      <p:cBhvr>
                                        <p:cTn id="7" dur="5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26ED26-6480-44BC-85D6-A0F3B1C85D93}"/>
              </a:ext>
            </a:extLst>
          </p:cNvPr>
          <p:cNvSpPr txBox="1"/>
          <p:nvPr/>
        </p:nvSpPr>
        <p:spPr>
          <a:xfrm>
            <a:off x="3773088" y="275991"/>
            <a:ext cx="4645824" cy="707886"/>
          </a:xfrm>
          <a:prstGeom prst="rect">
            <a:avLst/>
          </a:prstGeom>
          <a:noFill/>
        </p:spPr>
        <p:txBody>
          <a:bodyPr wrap="none" rtlCol="0">
            <a:spAutoFit/>
          </a:bodyPr>
          <a:lstStyle/>
          <a:p>
            <a:r>
              <a:rPr lang="en-US" sz="4000" dirty="0">
                <a:latin typeface="Century Gothic" panose="020B0502020202020204" pitchFamily="34" charset="0"/>
              </a:rPr>
              <a:t>The </a:t>
            </a:r>
            <a:r>
              <a:rPr lang="en-US" sz="4000" dirty="0" err="1">
                <a:latin typeface="Century Gothic" panose="020B0502020202020204" pitchFamily="34" charset="0"/>
              </a:rPr>
              <a:t>Neocognitron</a:t>
            </a:r>
            <a:endParaRPr lang="en-US" sz="4000" dirty="0">
              <a:latin typeface="Century Gothic" panose="020B0502020202020204" pitchFamily="34" charset="0"/>
            </a:endParaRPr>
          </a:p>
        </p:txBody>
      </p:sp>
      <p:pic>
        <p:nvPicPr>
          <p:cNvPr id="25602" name="Picture 2" descr="Image result for queen elizabeth">
            <a:extLst>
              <a:ext uri="{FF2B5EF4-FFF2-40B4-BE49-F238E27FC236}">
                <a16:creationId xmlns:a16="http://schemas.microsoft.com/office/drawing/2014/main" id="{EFBA4461-AE8B-4307-91C6-D19F31764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912" y="2414587"/>
            <a:ext cx="319618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ACEA758-C7B4-44F9-9C71-214A393FFDAD}"/>
              </a:ext>
            </a:extLst>
          </p:cNvPr>
          <p:cNvPicPr>
            <a:picLocks noChangeAspect="1"/>
          </p:cNvPicPr>
          <p:nvPr/>
        </p:nvPicPr>
        <p:blipFill>
          <a:blip r:embed="rId3"/>
          <a:stretch>
            <a:fillRect/>
          </a:stretch>
        </p:blipFill>
        <p:spPr>
          <a:xfrm>
            <a:off x="1517858" y="1807713"/>
            <a:ext cx="6078144" cy="3242571"/>
          </a:xfrm>
          <a:prstGeom prst="rect">
            <a:avLst/>
          </a:prstGeom>
        </p:spPr>
      </p:pic>
      <p:pic>
        <p:nvPicPr>
          <p:cNvPr id="3074" name="Picture 2" descr="Image result for old robot">
            <a:extLst>
              <a:ext uri="{FF2B5EF4-FFF2-40B4-BE49-F238E27FC236}">
                <a16:creationId xmlns:a16="http://schemas.microsoft.com/office/drawing/2014/main" id="{FED7DD60-AF82-46A9-861D-5B68FD47EA9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4166" y="4848459"/>
            <a:ext cx="1213692"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5/5b/Cajal_cortex_drawings.png">
            <a:extLst>
              <a:ext uri="{FF2B5EF4-FFF2-40B4-BE49-F238E27FC236}">
                <a16:creationId xmlns:a16="http://schemas.microsoft.com/office/drawing/2014/main" id="{EA4CF267-043A-4822-BFC3-D41B1520A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405"/>
          <a:stretch/>
        </p:blipFill>
        <p:spPr bwMode="auto">
          <a:xfrm>
            <a:off x="8285690" y="1270274"/>
            <a:ext cx="1348446" cy="5096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9B96ED-BFFE-4BDE-B814-CFD2BD321E49}"/>
              </a:ext>
            </a:extLst>
          </p:cNvPr>
          <p:cNvSpPr txBox="1"/>
          <p:nvPr/>
        </p:nvSpPr>
        <p:spPr>
          <a:xfrm>
            <a:off x="5251708" y="562388"/>
            <a:ext cx="1598515" cy="707886"/>
          </a:xfrm>
          <a:prstGeom prst="rect">
            <a:avLst/>
          </a:prstGeom>
          <a:noFill/>
        </p:spPr>
        <p:txBody>
          <a:bodyPr wrap="none" rtlCol="0">
            <a:spAutoFit/>
          </a:bodyPr>
          <a:lstStyle/>
          <a:p>
            <a:r>
              <a:rPr lang="en-US" sz="4000" dirty="0">
                <a:latin typeface="Century Gothic" panose="020B0502020202020204" pitchFamily="34" charset="0"/>
              </a:rPr>
              <a:t>Vision</a:t>
            </a:r>
          </a:p>
        </p:txBody>
      </p:sp>
      <p:sp>
        <p:nvSpPr>
          <p:cNvPr id="5" name="TextBox 4">
            <a:extLst>
              <a:ext uri="{FF2B5EF4-FFF2-40B4-BE49-F238E27FC236}">
                <a16:creationId xmlns:a16="http://schemas.microsoft.com/office/drawing/2014/main" id="{71A80735-74E2-465D-AA8D-6C0CFE606786}"/>
              </a:ext>
            </a:extLst>
          </p:cNvPr>
          <p:cNvSpPr txBox="1"/>
          <p:nvPr/>
        </p:nvSpPr>
        <p:spPr>
          <a:xfrm>
            <a:off x="9558109" y="5556195"/>
            <a:ext cx="1348446"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Visual</a:t>
            </a:r>
          </a:p>
          <a:p>
            <a:pPr algn="ctr">
              <a:lnSpc>
                <a:spcPts val="2800"/>
              </a:lnSpc>
            </a:pPr>
            <a:r>
              <a:rPr lang="en-US" sz="2800" dirty="0">
                <a:latin typeface="Century Gothic" panose="020B0502020202020204" pitchFamily="34" charset="0"/>
              </a:rPr>
              <a:t>Cortex</a:t>
            </a:r>
          </a:p>
        </p:txBody>
      </p:sp>
      <p:pic>
        <p:nvPicPr>
          <p:cNvPr id="1030" name="Picture 6" descr="confused the big lebowski GIF">
            <a:extLst>
              <a:ext uri="{FF2B5EF4-FFF2-40B4-BE49-F238E27FC236}">
                <a16:creationId xmlns:a16="http://schemas.microsoft.com/office/drawing/2014/main" id="{A3003E9E-9F5B-42BC-B4F2-89C72628F0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1583035"/>
            <a:ext cx="3850224" cy="20775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rab GIF">
            <a:extLst>
              <a:ext uri="{FF2B5EF4-FFF2-40B4-BE49-F238E27FC236}">
                <a16:creationId xmlns:a16="http://schemas.microsoft.com/office/drawing/2014/main" id="{3C250B7D-683C-49A6-8D78-3D9048EEB7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9227" y="4048307"/>
            <a:ext cx="3693362" cy="20775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79D31D-0E5A-4817-8488-F212E2FFE1FD}"/>
              </a:ext>
            </a:extLst>
          </p:cNvPr>
          <p:cNvPicPr>
            <a:picLocks noChangeAspect="1"/>
          </p:cNvPicPr>
          <p:nvPr/>
        </p:nvPicPr>
        <p:blipFill>
          <a:blip r:embed="rId5"/>
          <a:stretch>
            <a:fillRect/>
          </a:stretch>
        </p:blipFill>
        <p:spPr>
          <a:xfrm>
            <a:off x="4195232" y="3973314"/>
            <a:ext cx="3348567" cy="2322298"/>
          </a:xfrm>
          <a:prstGeom prst="rect">
            <a:avLst/>
          </a:prstGeom>
        </p:spPr>
      </p:pic>
    </p:spTree>
    <p:extLst>
      <p:ext uri="{BB962C8B-B14F-4D97-AF65-F5344CB8AC3E}">
        <p14:creationId xmlns:p14="http://schemas.microsoft.com/office/powerpoint/2010/main" val="7701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FFCDC50-4A77-49E0-AB6B-CFC21673CDBA}"/>
              </a:ext>
            </a:extLst>
          </p:cNvPr>
          <p:cNvSpPr txBox="1"/>
          <p:nvPr/>
        </p:nvSpPr>
        <p:spPr>
          <a:xfrm>
            <a:off x="4957211" y="1935878"/>
            <a:ext cx="1914307" cy="451406"/>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good bye</a:t>
            </a:r>
          </a:p>
        </p:txBody>
      </p:sp>
      <p:pic>
        <p:nvPicPr>
          <p:cNvPr id="1026" name="Picture 2" descr="break up crying GIF">
            <a:extLst>
              <a:ext uri="{FF2B5EF4-FFF2-40B4-BE49-F238E27FC236}">
                <a16:creationId xmlns:a16="http://schemas.microsoft.com/office/drawing/2014/main" id="{A2BFD837-389C-4879-AA23-F2FE6B9B02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42763" y="3504892"/>
            <a:ext cx="27432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rewell GIF">
            <a:extLst>
              <a:ext uri="{FF2B5EF4-FFF2-40B4-BE49-F238E27FC236}">
                <a16:creationId xmlns:a16="http://schemas.microsoft.com/office/drawing/2014/main" id="{33B62409-A32F-4B9A-9891-1AB6BF72F57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683" y="3494832"/>
            <a:ext cx="2514601" cy="18960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arewell GIF">
            <a:extLst>
              <a:ext uri="{FF2B5EF4-FFF2-40B4-BE49-F238E27FC236}">
                <a16:creationId xmlns:a16="http://schemas.microsoft.com/office/drawing/2014/main" id="{35A31878-07A8-4E47-97B1-0C66EC29230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91442" y="3494831"/>
            <a:ext cx="2514601" cy="189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0"/>
                                        <p:tgtEl>
                                          <p:spTgt spid="1028"/>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0"/>
                                        <p:tgtEl>
                                          <p:spTgt spid="8"/>
                                        </p:tgtEl>
                                      </p:cBhvr>
                                    </p:animEffect>
                                  </p:childTnLst>
                                </p:cTn>
                              </p:par>
                            </p:childTnLst>
                          </p:cTn>
                        </p:par>
                        <p:par>
                          <p:cTn id="11" fill="hold">
                            <p:stCondLst>
                              <p:cond delay="5000"/>
                            </p:stCondLst>
                            <p:childTnLst>
                              <p:par>
                                <p:cTn id="12" presetID="9"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dissolve">
                                      <p:cBhvr>
                                        <p:cTn id="14"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BC094-E648-4B74-ACCF-AE311AB63058}"/>
              </a:ext>
            </a:extLst>
          </p:cNvPr>
          <p:cNvSpPr txBox="1"/>
          <p:nvPr/>
        </p:nvSpPr>
        <p:spPr>
          <a:xfrm>
            <a:off x="3705762" y="396077"/>
            <a:ext cx="4780476" cy="707886"/>
          </a:xfrm>
          <a:prstGeom prst="rect">
            <a:avLst/>
          </a:prstGeom>
          <a:noFill/>
        </p:spPr>
        <p:txBody>
          <a:bodyPr wrap="none" rtlCol="0">
            <a:spAutoFit/>
          </a:bodyPr>
          <a:lstStyle/>
          <a:p>
            <a:r>
              <a:rPr lang="en-US" sz="4000" dirty="0">
                <a:latin typeface="Century Gothic" panose="020B0502020202020204" pitchFamily="34" charset="0"/>
              </a:rPr>
              <a:t>A Cortical Column</a:t>
            </a:r>
          </a:p>
        </p:txBody>
      </p:sp>
      <p:pic>
        <p:nvPicPr>
          <p:cNvPr id="3" name="Picture 2">
            <a:extLst>
              <a:ext uri="{FF2B5EF4-FFF2-40B4-BE49-F238E27FC236}">
                <a16:creationId xmlns:a16="http://schemas.microsoft.com/office/drawing/2014/main" id="{28CFFD6F-F8EA-4039-B8B9-745F014C9D68}"/>
              </a:ext>
            </a:extLst>
          </p:cNvPr>
          <p:cNvPicPr>
            <a:picLocks noChangeAspect="1"/>
          </p:cNvPicPr>
          <p:nvPr/>
        </p:nvPicPr>
        <p:blipFill rotWithShape="1">
          <a:blip r:embed="rId2"/>
          <a:srcRect b="50102"/>
          <a:stretch/>
        </p:blipFill>
        <p:spPr>
          <a:xfrm>
            <a:off x="2400724" y="1103964"/>
            <a:ext cx="7390551" cy="2780364"/>
          </a:xfrm>
          <a:prstGeom prst="rect">
            <a:avLst/>
          </a:prstGeom>
        </p:spPr>
      </p:pic>
      <p:pic>
        <p:nvPicPr>
          <p:cNvPr id="4" name="Picture 3">
            <a:extLst>
              <a:ext uri="{FF2B5EF4-FFF2-40B4-BE49-F238E27FC236}">
                <a16:creationId xmlns:a16="http://schemas.microsoft.com/office/drawing/2014/main" id="{57C65B95-9CBB-4AD3-BB09-458E048865AC}"/>
              </a:ext>
            </a:extLst>
          </p:cNvPr>
          <p:cNvPicPr>
            <a:picLocks noChangeAspect="1"/>
          </p:cNvPicPr>
          <p:nvPr/>
        </p:nvPicPr>
        <p:blipFill rotWithShape="1">
          <a:blip r:embed="rId2"/>
          <a:srcRect t="50102"/>
          <a:stretch/>
        </p:blipFill>
        <p:spPr>
          <a:xfrm>
            <a:off x="2400724" y="3895725"/>
            <a:ext cx="7390551" cy="2780363"/>
          </a:xfrm>
          <a:prstGeom prst="rect">
            <a:avLst/>
          </a:prstGeom>
        </p:spPr>
      </p:pic>
      <p:sp>
        <p:nvSpPr>
          <p:cNvPr id="5" name="TextBox 4">
            <a:extLst>
              <a:ext uri="{FF2B5EF4-FFF2-40B4-BE49-F238E27FC236}">
                <a16:creationId xmlns:a16="http://schemas.microsoft.com/office/drawing/2014/main" id="{A5449A14-EF26-4546-907F-C813FA94E9A6}"/>
              </a:ext>
            </a:extLst>
          </p:cNvPr>
          <p:cNvSpPr txBox="1"/>
          <p:nvPr/>
        </p:nvSpPr>
        <p:spPr>
          <a:xfrm>
            <a:off x="948082" y="2263313"/>
            <a:ext cx="1452642" cy="461665"/>
          </a:xfrm>
          <a:prstGeom prst="rect">
            <a:avLst/>
          </a:prstGeom>
          <a:noFill/>
        </p:spPr>
        <p:txBody>
          <a:bodyPr wrap="none" rtlCol="0">
            <a:spAutoFit/>
          </a:bodyPr>
          <a:lstStyle/>
          <a:p>
            <a:r>
              <a:rPr lang="en-US" sz="2400" dirty="0">
                <a:latin typeface="Century Gothic" panose="020B0502020202020204" pitchFamily="34" charset="0"/>
              </a:rPr>
              <a:t>‘m’ type</a:t>
            </a:r>
          </a:p>
        </p:txBody>
      </p:sp>
      <p:sp>
        <p:nvSpPr>
          <p:cNvPr id="6" name="TextBox 5">
            <a:extLst>
              <a:ext uri="{FF2B5EF4-FFF2-40B4-BE49-F238E27FC236}">
                <a16:creationId xmlns:a16="http://schemas.microsoft.com/office/drawing/2014/main" id="{59C747E8-BF71-4228-ABC9-E88D2FDB48A3}"/>
              </a:ext>
            </a:extLst>
          </p:cNvPr>
          <p:cNvSpPr txBox="1"/>
          <p:nvPr/>
        </p:nvSpPr>
        <p:spPr>
          <a:xfrm>
            <a:off x="1036248" y="5150367"/>
            <a:ext cx="1364476" cy="461665"/>
          </a:xfrm>
          <a:prstGeom prst="rect">
            <a:avLst/>
          </a:prstGeom>
          <a:noFill/>
        </p:spPr>
        <p:txBody>
          <a:bodyPr wrap="none" rtlCol="0">
            <a:spAutoFit/>
          </a:bodyPr>
          <a:lstStyle/>
          <a:p>
            <a:r>
              <a:rPr lang="en-US" sz="2400" dirty="0">
                <a:latin typeface="Century Gothic" panose="020B0502020202020204" pitchFamily="34" charset="0"/>
              </a:rPr>
              <a:t>‘e’ type</a:t>
            </a:r>
          </a:p>
        </p:txBody>
      </p:sp>
    </p:spTree>
    <p:extLst>
      <p:ext uri="{BB962C8B-B14F-4D97-AF65-F5344CB8AC3E}">
        <p14:creationId xmlns:p14="http://schemas.microsoft.com/office/powerpoint/2010/main" val="339755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5DDDAA-8CC2-417A-990A-459F3DDE52B5}"/>
              </a:ext>
            </a:extLst>
          </p:cNvPr>
          <p:cNvSpPr txBox="1"/>
          <p:nvPr/>
        </p:nvSpPr>
        <p:spPr>
          <a:xfrm>
            <a:off x="3019962" y="319877"/>
            <a:ext cx="5727850" cy="707886"/>
          </a:xfrm>
          <a:prstGeom prst="rect">
            <a:avLst/>
          </a:prstGeom>
          <a:noFill/>
        </p:spPr>
        <p:txBody>
          <a:bodyPr wrap="none" rtlCol="0">
            <a:spAutoFit/>
          </a:bodyPr>
          <a:lstStyle/>
          <a:p>
            <a:r>
              <a:rPr lang="en-US" sz="4000" dirty="0">
                <a:latin typeface="Century Gothic" panose="020B0502020202020204" pitchFamily="34" charset="0"/>
              </a:rPr>
              <a:t>‘m’ Type Classification</a:t>
            </a:r>
          </a:p>
        </p:txBody>
      </p:sp>
      <p:pic>
        <p:nvPicPr>
          <p:cNvPr id="3" name="Picture 2">
            <a:extLst>
              <a:ext uri="{FF2B5EF4-FFF2-40B4-BE49-F238E27FC236}">
                <a16:creationId xmlns:a16="http://schemas.microsoft.com/office/drawing/2014/main" id="{6A8215DE-9C65-4690-90BD-F3EF3D1EB0F1}"/>
              </a:ext>
            </a:extLst>
          </p:cNvPr>
          <p:cNvPicPr>
            <a:picLocks noChangeAspect="1"/>
          </p:cNvPicPr>
          <p:nvPr/>
        </p:nvPicPr>
        <p:blipFill>
          <a:blip r:embed="rId2"/>
          <a:stretch>
            <a:fillRect/>
          </a:stretch>
        </p:blipFill>
        <p:spPr>
          <a:xfrm>
            <a:off x="959029" y="1190624"/>
            <a:ext cx="10273941" cy="5480947"/>
          </a:xfrm>
          <a:prstGeom prst="rect">
            <a:avLst/>
          </a:prstGeom>
        </p:spPr>
      </p:pic>
    </p:spTree>
    <p:extLst>
      <p:ext uri="{BB962C8B-B14F-4D97-AF65-F5344CB8AC3E}">
        <p14:creationId xmlns:p14="http://schemas.microsoft.com/office/powerpoint/2010/main" val="294833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318B-AC85-4760-BA8B-08E66F0A40C1}"/>
              </a:ext>
            </a:extLst>
          </p:cNvPr>
          <p:cNvPicPr>
            <a:picLocks noChangeAspect="1"/>
          </p:cNvPicPr>
          <p:nvPr/>
        </p:nvPicPr>
        <p:blipFill rotWithShape="1">
          <a:blip r:embed="rId2"/>
          <a:srcRect l="62784" t="662"/>
          <a:stretch/>
        </p:blipFill>
        <p:spPr>
          <a:xfrm>
            <a:off x="7000874" y="1212056"/>
            <a:ext cx="2634183" cy="5484883"/>
          </a:xfrm>
          <a:prstGeom prst="rect">
            <a:avLst/>
          </a:prstGeom>
        </p:spPr>
      </p:pic>
      <p:sp>
        <p:nvSpPr>
          <p:cNvPr id="2" name="TextBox 1">
            <a:extLst>
              <a:ext uri="{FF2B5EF4-FFF2-40B4-BE49-F238E27FC236}">
                <a16:creationId xmlns:a16="http://schemas.microsoft.com/office/drawing/2014/main" id="{A41EEA00-172E-4307-BA96-01F34D253177}"/>
              </a:ext>
            </a:extLst>
          </p:cNvPr>
          <p:cNvSpPr txBox="1"/>
          <p:nvPr/>
        </p:nvSpPr>
        <p:spPr>
          <a:xfrm>
            <a:off x="3019962" y="319877"/>
            <a:ext cx="5727850" cy="707886"/>
          </a:xfrm>
          <a:prstGeom prst="rect">
            <a:avLst/>
          </a:prstGeom>
          <a:noFill/>
        </p:spPr>
        <p:txBody>
          <a:bodyPr wrap="none" rtlCol="0">
            <a:spAutoFit/>
          </a:bodyPr>
          <a:lstStyle/>
          <a:p>
            <a:r>
              <a:rPr lang="en-US" sz="4000" dirty="0">
                <a:latin typeface="Century Gothic" panose="020B0502020202020204" pitchFamily="34" charset="0"/>
              </a:rPr>
              <a:t>‘m’ Type Classification</a:t>
            </a:r>
          </a:p>
        </p:txBody>
      </p:sp>
      <p:pic>
        <p:nvPicPr>
          <p:cNvPr id="5" name="Picture 4">
            <a:extLst>
              <a:ext uri="{FF2B5EF4-FFF2-40B4-BE49-F238E27FC236}">
                <a16:creationId xmlns:a16="http://schemas.microsoft.com/office/drawing/2014/main" id="{FC8F59A1-67F1-4133-ACA5-23EB2F5D056A}"/>
              </a:ext>
            </a:extLst>
          </p:cNvPr>
          <p:cNvPicPr>
            <a:picLocks noChangeAspect="1"/>
          </p:cNvPicPr>
          <p:nvPr/>
        </p:nvPicPr>
        <p:blipFill rotWithShape="1">
          <a:blip r:embed="rId2"/>
          <a:srcRect l="52019" t="2106" r="37215"/>
          <a:stretch/>
        </p:blipFill>
        <p:spPr>
          <a:xfrm>
            <a:off x="6238874" y="1291828"/>
            <a:ext cx="762001" cy="5405111"/>
          </a:xfrm>
          <a:prstGeom prst="rect">
            <a:avLst/>
          </a:prstGeom>
        </p:spPr>
      </p:pic>
      <p:pic>
        <p:nvPicPr>
          <p:cNvPr id="6" name="Picture 5">
            <a:extLst>
              <a:ext uri="{FF2B5EF4-FFF2-40B4-BE49-F238E27FC236}">
                <a16:creationId xmlns:a16="http://schemas.microsoft.com/office/drawing/2014/main" id="{B4477C95-8C85-479B-84F3-F7B56EE05B73}"/>
              </a:ext>
            </a:extLst>
          </p:cNvPr>
          <p:cNvPicPr>
            <a:picLocks noChangeAspect="1"/>
          </p:cNvPicPr>
          <p:nvPr/>
        </p:nvPicPr>
        <p:blipFill rotWithShape="1">
          <a:blip r:embed="rId2"/>
          <a:srcRect t="662" r="47982"/>
          <a:stretch/>
        </p:blipFill>
        <p:spPr>
          <a:xfrm>
            <a:off x="2556942" y="1212056"/>
            <a:ext cx="3681933" cy="5484883"/>
          </a:xfrm>
          <a:prstGeom prst="rect">
            <a:avLst/>
          </a:prstGeom>
        </p:spPr>
      </p:pic>
    </p:spTree>
    <p:extLst>
      <p:ext uri="{BB962C8B-B14F-4D97-AF65-F5344CB8AC3E}">
        <p14:creationId xmlns:p14="http://schemas.microsoft.com/office/powerpoint/2010/main" val="244381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371CCA-9B47-48F3-A05A-CF40C24318FD}"/>
              </a:ext>
            </a:extLst>
          </p:cNvPr>
          <p:cNvPicPr>
            <a:picLocks noChangeAspect="1"/>
          </p:cNvPicPr>
          <p:nvPr/>
        </p:nvPicPr>
        <p:blipFill rotWithShape="1">
          <a:blip r:embed="rId2"/>
          <a:srcRect r="71181"/>
          <a:stretch/>
        </p:blipFill>
        <p:spPr>
          <a:xfrm>
            <a:off x="1428750" y="998259"/>
            <a:ext cx="2695575" cy="5634417"/>
          </a:xfrm>
          <a:prstGeom prst="rect">
            <a:avLst/>
          </a:prstGeom>
        </p:spPr>
      </p:pic>
      <p:sp>
        <p:nvSpPr>
          <p:cNvPr id="6" name="TextBox 5">
            <a:extLst>
              <a:ext uri="{FF2B5EF4-FFF2-40B4-BE49-F238E27FC236}">
                <a16:creationId xmlns:a16="http://schemas.microsoft.com/office/drawing/2014/main" id="{91FE0845-9708-4240-8118-BC5FDDCD16C4}"/>
              </a:ext>
            </a:extLst>
          </p:cNvPr>
          <p:cNvSpPr txBox="1"/>
          <p:nvPr/>
        </p:nvSpPr>
        <p:spPr>
          <a:xfrm>
            <a:off x="3019962" y="319877"/>
            <a:ext cx="5727850" cy="707886"/>
          </a:xfrm>
          <a:prstGeom prst="rect">
            <a:avLst/>
          </a:prstGeom>
          <a:noFill/>
        </p:spPr>
        <p:txBody>
          <a:bodyPr wrap="none" rtlCol="0">
            <a:spAutoFit/>
          </a:bodyPr>
          <a:lstStyle/>
          <a:p>
            <a:r>
              <a:rPr lang="en-US" sz="4000" dirty="0">
                <a:latin typeface="Century Gothic" panose="020B0502020202020204" pitchFamily="34" charset="0"/>
              </a:rPr>
              <a:t>‘e’ Type Classification</a:t>
            </a:r>
          </a:p>
        </p:txBody>
      </p:sp>
      <p:pic>
        <p:nvPicPr>
          <p:cNvPr id="7" name="Picture 6">
            <a:extLst>
              <a:ext uri="{FF2B5EF4-FFF2-40B4-BE49-F238E27FC236}">
                <a16:creationId xmlns:a16="http://schemas.microsoft.com/office/drawing/2014/main" id="{20E9DCBF-3B3C-4ECF-85C7-7166FB6C5673}"/>
              </a:ext>
            </a:extLst>
          </p:cNvPr>
          <p:cNvPicPr>
            <a:picLocks noChangeAspect="1"/>
          </p:cNvPicPr>
          <p:nvPr/>
        </p:nvPicPr>
        <p:blipFill rotWithShape="1">
          <a:blip r:embed="rId3"/>
          <a:srcRect l="67383"/>
          <a:stretch/>
        </p:blipFill>
        <p:spPr>
          <a:xfrm>
            <a:off x="8347587" y="1128045"/>
            <a:ext cx="1524715" cy="5183024"/>
          </a:xfrm>
          <a:prstGeom prst="rect">
            <a:avLst/>
          </a:prstGeom>
        </p:spPr>
      </p:pic>
      <p:pic>
        <p:nvPicPr>
          <p:cNvPr id="8" name="Picture 7">
            <a:extLst>
              <a:ext uri="{FF2B5EF4-FFF2-40B4-BE49-F238E27FC236}">
                <a16:creationId xmlns:a16="http://schemas.microsoft.com/office/drawing/2014/main" id="{EC7F6890-97DE-4B91-9463-B7595A777F0E}"/>
              </a:ext>
            </a:extLst>
          </p:cNvPr>
          <p:cNvPicPr>
            <a:picLocks noChangeAspect="1"/>
          </p:cNvPicPr>
          <p:nvPr/>
        </p:nvPicPr>
        <p:blipFill rotWithShape="1">
          <a:blip r:embed="rId3"/>
          <a:srcRect l="25920" r="32617"/>
          <a:stretch/>
        </p:blipFill>
        <p:spPr>
          <a:xfrm>
            <a:off x="6409346" y="1128045"/>
            <a:ext cx="1938242" cy="5183024"/>
          </a:xfrm>
          <a:prstGeom prst="rect">
            <a:avLst/>
          </a:prstGeom>
        </p:spPr>
      </p:pic>
      <p:grpSp>
        <p:nvGrpSpPr>
          <p:cNvPr id="11" name="Group 10">
            <a:extLst>
              <a:ext uri="{FF2B5EF4-FFF2-40B4-BE49-F238E27FC236}">
                <a16:creationId xmlns:a16="http://schemas.microsoft.com/office/drawing/2014/main" id="{D8D7C7F7-24C8-4505-926E-F9FE2FEDC23F}"/>
              </a:ext>
            </a:extLst>
          </p:cNvPr>
          <p:cNvGrpSpPr/>
          <p:nvPr/>
        </p:nvGrpSpPr>
        <p:grpSpPr>
          <a:xfrm>
            <a:off x="5197695" y="1128045"/>
            <a:ext cx="2174655" cy="5183024"/>
            <a:chOff x="5197695" y="1128045"/>
            <a:chExt cx="2174655" cy="5183024"/>
          </a:xfrm>
        </p:grpSpPr>
        <p:pic>
          <p:nvPicPr>
            <p:cNvPr id="9" name="Picture 8">
              <a:extLst>
                <a:ext uri="{FF2B5EF4-FFF2-40B4-BE49-F238E27FC236}">
                  <a16:creationId xmlns:a16="http://schemas.microsoft.com/office/drawing/2014/main" id="{2D35321D-EB53-446E-86DF-316FDDAAFF28}"/>
                </a:ext>
              </a:extLst>
            </p:cNvPr>
            <p:cNvPicPr>
              <a:picLocks noChangeAspect="1"/>
            </p:cNvPicPr>
            <p:nvPr/>
          </p:nvPicPr>
          <p:blipFill rotWithShape="1">
            <a:blip r:embed="rId3"/>
            <a:srcRect r="74080"/>
            <a:stretch/>
          </p:blipFill>
          <p:spPr>
            <a:xfrm>
              <a:off x="5197695" y="1128045"/>
              <a:ext cx="1211651" cy="5183024"/>
            </a:xfrm>
            <a:prstGeom prst="rect">
              <a:avLst/>
            </a:prstGeom>
          </p:spPr>
        </p:pic>
        <p:pic>
          <p:nvPicPr>
            <p:cNvPr id="10" name="Picture 9">
              <a:extLst>
                <a:ext uri="{FF2B5EF4-FFF2-40B4-BE49-F238E27FC236}">
                  <a16:creationId xmlns:a16="http://schemas.microsoft.com/office/drawing/2014/main" id="{CE03791B-0917-468E-B693-39213B1225A0}"/>
                </a:ext>
              </a:extLst>
            </p:cNvPr>
            <p:cNvPicPr>
              <a:picLocks noChangeAspect="1"/>
            </p:cNvPicPr>
            <p:nvPr/>
          </p:nvPicPr>
          <p:blipFill rotWithShape="1">
            <a:blip r:embed="rId3"/>
            <a:srcRect r="53479" b="96159"/>
            <a:stretch/>
          </p:blipFill>
          <p:spPr>
            <a:xfrm>
              <a:off x="5197695" y="1128045"/>
              <a:ext cx="2174655" cy="199105"/>
            </a:xfrm>
            <a:prstGeom prst="rect">
              <a:avLst/>
            </a:prstGeom>
          </p:spPr>
        </p:pic>
      </p:grpSp>
    </p:spTree>
    <p:extLst>
      <p:ext uri="{BB962C8B-B14F-4D97-AF65-F5344CB8AC3E}">
        <p14:creationId xmlns:p14="http://schemas.microsoft.com/office/powerpoint/2010/main" val="362544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3926</TotalTime>
  <Words>1384</Words>
  <Application>Microsoft Office PowerPoint</Application>
  <PresentationFormat>Widescreen</PresentationFormat>
  <Paragraphs>198</Paragraphs>
  <Slides>57</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Century Gothic</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 yet</dc:title>
  <dc:creator>Mark Beenhakker</dc:creator>
  <cp:lastModifiedBy>Beenhakker, Mark P (mpb5y)</cp:lastModifiedBy>
  <cp:revision>611</cp:revision>
  <dcterms:created xsi:type="dcterms:W3CDTF">2018-04-08T17:38:03Z</dcterms:created>
  <dcterms:modified xsi:type="dcterms:W3CDTF">2026-03-15T18:05:42Z</dcterms:modified>
</cp:coreProperties>
</file>