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1" r:id="rId2"/>
    <p:sldId id="462" r:id="rId3"/>
    <p:sldId id="492" r:id="rId4"/>
    <p:sldId id="413" r:id="rId5"/>
    <p:sldId id="414" r:id="rId6"/>
    <p:sldId id="463" r:id="rId7"/>
    <p:sldId id="415" r:id="rId8"/>
    <p:sldId id="416" r:id="rId9"/>
    <p:sldId id="453" r:id="rId10"/>
    <p:sldId id="454" r:id="rId11"/>
    <p:sldId id="455" r:id="rId12"/>
    <p:sldId id="456" r:id="rId13"/>
    <p:sldId id="464" r:id="rId14"/>
    <p:sldId id="465" r:id="rId15"/>
    <p:sldId id="468" r:id="rId16"/>
    <p:sldId id="466" r:id="rId17"/>
    <p:sldId id="467" r:id="rId18"/>
    <p:sldId id="493" r:id="rId19"/>
    <p:sldId id="417" r:id="rId20"/>
    <p:sldId id="418" r:id="rId21"/>
    <p:sldId id="419" r:id="rId22"/>
    <p:sldId id="420" r:id="rId23"/>
    <p:sldId id="457" r:id="rId24"/>
    <p:sldId id="458" r:id="rId25"/>
    <p:sldId id="460" r:id="rId26"/>
    <p:sldId id="459" r:id="rId27"/>
    <p:sldId id="461" r:id="rId28"/>
    <p:sldId id="469" r:id="rId29"/>
    <p:sldId id="4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000"/>
    <a:srgbClr val="0000FF"/>
    <a:srgbClr val="000000"/>
    <a:srgbClr val="FF0000"/>
    <a:srgbClr val="00D200"/>
    <a:srgbClr val="FFFF00"/>
    <a:srgbClr val="FF9900"/>
    <a:srgbClr val="A251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2" autoAdjust="0"/>
    <p:restoredTop sz="75274" autoAdjust="0"/>
  </p:normalViewPr>
  <p:slideViewPr>
    <p:cSldViewPr snapToGrid="0">
      <p:cViewPr>
        <p:scale>
          <a:sx n="66" d="100"/>
          <a:sy n="66" d="100"/>
        </p:scale>
        <p:origin x="2160" y="516"/>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047BD-1C15-48DB-91ED-BD24C7C57D95}" type="datetimeFigureOut">
              <a:rPr lang="en-US" smtClean="0"/>
              <a:t>3/15/2026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13109-9BC4-4718-A434-828FD2594DA1}" type="slidenum">
              <a:rPr lang="en-US" smtClean="0"/>
              <a:t>‹#›</a:t>
            </a:fld>
            <a:endParaRPr lang="en-US"/>
          </a:p>
        </p:txBody>
      </p:sp>
    </p:spTree>
    <p:extLst>
      <p:ext uri="{BB962C8B-B14F-4D97-AF65-F5344CB8AC3E}">
        <p14:creationId xmlns:p14="http://schemas.microsoft.com/office/powerpoint/2010/main" val="102809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13109-9BC4-4718-A434-828FD2594DA1}" type="slidenum">
              <a:rPr lang="en-US" smtClean="0"/>
              <a:t>1</a:t>
            </a:fld>
            <a:endParaRPr lang="en-US" dirty="0"/>
          </a:p>
        </p:txBody>
      </p:sp>
    </p:spTree>
    <p:extLst>
      <p:ext uri="{BB962C8B-B14F-4D97-AF65-F5344CB8AC3E}">
        <p14:creationId xmlns:p14="http://schemas.microsoft.com/office/powerpoint/2010/main" val="321137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13109-9BC4-4718-A434-828FD2594DA1}" type="slidenum">
              <a:rPr lang="en-US" smtClean="0"/>
              <a:t>15</a:t>
            </a:fld>
            <a:endParaRPr lang="en-US"/>
          </a:p>
        </p:txBody>
      </p:sp>
    </p:spTree>
    <p:extLst>
      <p:ext uri="{BB962C8B-B14F-4D97-AF65-F5344CB8AC3E}">
        <p14:creationId xmlns:p14="http://schemas.microsoft.com/office/powerpoint/2010/main" val="2648965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43-1 The basal ganglia and surrounding structures. The nuclei of the basal ganglia are identified on right in this coronal section. (Adapted, with permission, from </a:t>
            </a:r>
            <a:r>
              <a:rPr lang="en-US" dirty="0" err="1"/>
              <a:t>Nieuwenhuys</a:t>
            </a:r>
            <a:r>
              <a:rPr lang="en-US" dirty="0"/>
              <a:t>, </a:t>
            </a:r>
            <a:r>
              <a:rPr lang="en-US" dirty="0" err="1"/>
              <a:t>Voogd</a:t>
            </a:r>
            <a:r>
              <a:rPr lang="en-US" dirty="0"/>
              <a:t>, and van </a:t>
            </a:r>
            <a:r>
              <a:rPr lang="en-US" dirty="0" err="1"/>
              <a:t>Huijzen</a:t>
            </a:r>
            <a:r>
              <a:rPr lang="en-US" dirty="0"/>
              <a:t> 1981.) The striatum is separated by the internal capsule into the caudate nucleus and the putamen. The striatum is the major input structure of the basal ganglia, receiving prominent projections from the cerebral cortex, brain stem, and thalamus. The </a:t>
            </a:r>
            <a:r>
              <a:rPr lang="en-US" dirty="0" err="1"/>
              <a:t>globus</a:t>
            </a:r>
            <a:r>
              <a:rPr lang="en-US" dirty="0"/>
              <a:t> pallidus consists of two separate nuclei, the external and internal segments, each with different connectivity and functions. The internal segment is one of the major output structures of the basal ganglia, whereas the external segment is part of their intrinsic circuitry. The substantia </a:t>
            </a:r>
            <a:r>
              <a:rPr lang="en-US" dirty="0" err="1"/>
              <a:t>nigra</a:t>
            </a:r>
            <a:r>
              <a:rPr lang="en-US" dirty="0"/>
              <a:t> includes two separate nuclei, the pars compacta and pars reticulata. Along with portions of the ventral tegmental area and other midbrain areas, the pars compacta, or mediodorsal portion of the substantia </a:t>
            </a:r>
            <a:r>
              <a:rPr lang="en-US" dirty="0" err="1"/>
              <a:t>nigra</a:t>
            </a:r>
            <a:r>
              <a:rPr lang="en-US" dirty="0"/>
              <a:t>, contains dopaminergic cells that project heavily to the striatum and to the other nuclei of the basal ganglia. The pars reticulata, or ventrolateral portion of the substantia </a:t>
            </a:r>
            <a:r>
              <a:rPr lang="en-US" dirty="0" err="1"/>
              <a:t>nigra</a:t>
            </a:r>
            <a:r>
              <a:rPr lang="en-US" dirty="0"/>
              <a:t>, is the other major output nucleus of the basal ganglia. In fact, the pars reticulata of the substantia </a:t>
            </a:r>
            <a:r>
              <a:rPr lang="en-US" dirty="0" err="1"/>
              <a:t>nigra</a:t>
            </a:r>
            <a:r>
              <a:rPr lang="en-US" dirty="0"/>
              <a:t> and the internal segment of the </a:t>
            </a:r>
            <a:r>
              <a:rPr lang="en-US" dirty="0" err="1"/>
              <a:t>globus</a:t>
            </a:r>
            <a:r>
              <a:rPr lang="en-US" dirty="0"/>
              <a:t> pallidus can be viewed as a single output structure divided by the internal capsule. The fourth principal structure of the basal ganglia, the subthalamic nucleus, is a small nucleus situated between the thalamus and the substantia </a:t>
            </a:r>
            <a:r>
              <a:rPr lang="en-US" dirty="0" err="1"/>
              <a:t>nigra</a:t>
            </a:r>
            <a:r>
              <a:rPr lang="en-US" dirty="0"/>
              <a:t>. This nucleus receives projections from the external segment of the </a:t>
            </a:r>
            <a:r>
              <a:rPr lang="en-US" dirty="0" err="1"/>
              <a:t>globus</a:t>
            </a:r>
            <a:r>
              <a:rPr lang="en-US" dirty="0"/>
              <a:t> pallidus, the cerebral cortex, thalamus, and brain stem, and sends output to both segments of the </a:t>
            </a:r>
            <a:r>
              <a:rPr lang="en-US" dirty="0" err="1"/>
              <a:t>globus</a:t>
            </a:r>
            <a:r>
              <a:rPr lang="en-US" dirty="0"/>
              <a:t> pallidus and to the substantia </a:t>
            </a:r>
            <a:r>
              <a:rPr lang="en-US" dirty="0" err="1"/>
              <a:t>nigra</a:t>
            </a:r>
            <a:r>
              <a:rPr lang="en-US" dirty="0"/>
              <a:t> pars reticulata. The cortical inputs to the subthalamic nucleus and the related </a:t>
            </a:r>
            <a:r>
              <a:rPr lang="en-US" dirty="0" err="1"/>
              <a:t>subthalamopallidal</a:t>
            </a:r>
            <a:r>
              <a:rPr lang="en-US" dirty="0"/>
              <a:t> projections are referred to as the </a:t>
            </a:r>
            <a:r>
              <a:rPr lang="en-US" dirty="0" err="1"/>
              <a:t>hyperdirect</a:t>
            </a:r>
            <a:r>
              <a:rPr lang="en-US" dirty="0"/>
              <a:t> pathway (Figure 43–2).</a:t>
            </a:r>
          </a:p>
          <a:p>
            <a:endParaRPr lang="en-US" dirty="0"/>
          </a:p>
          <a:p>
            <a:r>
              <a:rPr lang="en-US" dirty="0"/>
              <a:t>Kandel, Eric R.. Principles of Neural Science, Fifth Edition (Principles of Neural Science (Kandel)) (Kindle Locations 27977-27991). McGraw-Hill Education. Kindle Edition. </a:t>
            </a:r>
          </a:p>
        </p:txBody>
      </p:sp>
      <p:sp>
        <p:nvSpPr>
          <p:cNvPr id="4" name="Slide Number Placeholder 3"/>
          <p:cNvSpPr>
            <a:spLocks noGrp="1"/>
          </p:cNvSpPr>
          <p:nvPr>
            <p:ph type="sldNum" sz="quarter" idx="10"/>
          </p:nvPr>
        </p:nvSpPr>
        <p:spPr/>
        <p:txBody>
          <a:bodyPr/>
          <a:lstStyle/>
          <a:p>
            <a:fld id="{A6013109-9BC4-4718-A434-828FD2594DA1}" type="slidenum">
              <a:rPr lang="en-US" smtClean="0"/>
              <a:t>19</a:t>
            </a:fld>
            <a:endParaRPr lang="en-US"/>
          </a:p>
        </p:txBody>
      </p:sp>
    </p:spTree>
    <p:extLst>
      <p:ext uri="{BB962C8B-B14F-4D97-AF65-F5344CB8AC3E}">
        <p14:creationId xmlns:p14="http://schemas.microsoft.com/office/powerpoint/2010/main" val="2979315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43-2 The basal ganglia–thalamocortical circuitry. The circuitry of the basal ganglia includes the striatum (here represented by one of its components, the putamen), the external and internal segments of the </a:t>
            </a:r>
            <a:r>
              <a:rPr lang="en-US" dirty="0" err="1"/>
              <a:t>globus</a:t>
            </a:r>
            <a:r>
              <a:rPr lang="en-US" dirty="0"/>
              <a:t> pallidus (</a:t>
            </a:r>
            <a:r>
              <a:rPr lang="en-US" dirty="0" err="1"/>
              <a:t>GPe</a:t>
            </a:r>
            <a:r>
              <a:rPr lang="en-US" dirty="0"/>
              <a:t> and </a:t>
            </a:r>
            <a:r>
              <a:rPr lang="en-US" dirty="0" err="1"/>
              <a:t>GPi</a:t>
            </a:r>
            <a:r>
              <a:rPr lang="en-US" dirty="0"/>
              <a:t>, respectively), the substantia </a:t>
            </a:r>
            <a:r>
              <a:rPr lang="en-US" dirty="0" err="1"/>
              <a:t>nigra</a:t>
            </a:r>
            <a:r>
              <a:rPr lang="en-US" dirty="0"/>
              <a:t> pars reticulata (not shown) and pars compacta (</a:t>
            </a:r>
            <a:r>
              <a:rPr lang="en-US" dirty="0" err="1"/>
              <a:t>SNc</a:t>
            </a:r>
            <a:r>
              <a:rPr lang="en-US" dirty="0"/>
              <a:t>), and the subthalamic nucleus (STN). Cortical input enters the striatum and subthalamic nucleus. Basal ganglia output is conveyed to several thalamic nuclei (the </a:t>
            </a:r>
            <a:r>
              <a:rPr lang="en-US" dirty="0" err="1"/>
              <a:t>centromedian</a:t>
            </a:r>
            <a:r>
              <a:rPr lang="en-US" dirty="0"/>
              <a:t> and </a:t>
            </a:r>
            <a:r>
              <a:rPr lang="en-US" dirty="0" err="1"/>
              <a:t>parafascicular</a:t>
            </a:r>
            <a:r>
              <a:rPr lang="en-US" dirty="0"/>
              <a:t> nuclei and the ventral anterior and ventral lateral nuclei) and the pedunculopontine nucleus. Excitatory connections are shown in red, inhibitory pathways in gray. The dopaminergic </a:t>
            </a:r>
            <a:r>
              <a:rPr lang="en-US" dirty="0" err="1"/>
              <a:t>SNc</a:t>
            </a:r>
            <a:r>
              <a:rPr lang="en-US" dirty="0"/>
              <a:t> projection to the striatum regulates </a:t>
            </a:r>
            <a:r>
              <a:rPr lang="en-US" dirty="0" err="1"/>
              <a:t>corticostriatal</a:t>
            </a:r>
            <a:r>
              <a:rPr lang="en-US" dirty="0"/>
              <a:t> transmission along direct and indirect pathways.</a:t>
            </a:r>
          </a:p>
          <a:p>
            <a:endParaRPr lang="en-US" dirty="0"/>
          </a:p>
          <a:p>
            <a:endParaRPr lang="en-US" dirty="0"/>
          </a:p>
          <a:p>
            <a:r>
              <a:rPr lang="en-US" dirty="0"/>
              <a:t>The output nuclei project to specific thalamic and brain stem areas. Projections to the thalamus are directed to the ventral anterior, the ventrolateral, and the intralaminar nuclei. Thalamic projections to the frontal lobe then transmit the output of the basal ganglia to the same areas of frontal cortex that provide input to the basal ganglia.</a:t>
            </a:r>
          </a:p>
          <a:p>
            <a:endParaRPr lang="en-US" dirty="0"/>
          </a:p>
        </p:txBody>
      </p:sp>
      <p:sp>
        <p:nvSpPr>
          <p:cNvPr id="4" name="Slide Number Placeholder 3"/>
          <p:cNvSpPr>
            <a:spLocks noGrp="1"/>
          </p:cNvSpPr>
          <p:nvPr>
            <p:ph type="sldNum" sz="quarter" idx="10"/>
          </p:nvPr>
        </p:nvSpPr>
        <p:spPr/>
        <p:txBody>
          <a:bodyPr/>
          <a:lstStyle/>
          <a:p>
            <a:fld id="{A6013109-9BC4-4718-A434-828FD2594DA1}" type="slidenum">
              <a:rPr lang="en-US" smtClean="0"/>
              <a:t>20</a:t>
            </a:fld>
            <a:endParaRPr lang="en-US"/>
          </a:p>
        </p:txBody>
      </p:sp>
    </p:spTree>
    <p:extLst>
      <p:ext uri="{BB962C8B-B14F-4D97-AF65-F5344CB8AC3E}">
        <p14:creationId xmlns:p14="http://schemas.microsoft.com/office/powerpoint/2010/main" val="1114718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striatum the most common neuronal cell type is the GABAergic (γ-aminobutyric acid) medium spiny neuron. These cells are so named because of the abundance of spines on their dendrites. They receive inputs from the cerebral cortex and thalamus as well as from several classes of local interneurons in the striatum, including large cholinergic interneurons and smaller GABAergic interneurons.</a:t>
            </a:r>
          </a:p>
          <a:p>
            <a:endParaRPr lang="en-US" dirty="0"/>
          </a:p>
          <a:p>
            <a:r>
              <a:rPr lang="en-US" dirty="0"/>
              <a:t>Kandel, Eric R.. Principles of Neural Science, Fifth Edition (Principles of Neural Science (Kandel)) (Kindle Locations 28008-28011). McGraw-Hill Education. Kindle Edition. </a:t>
            </a:r>
          </a:p>
        </p:txBody>
      </p:sp>
      <p:sp>
        <p:nvSpPr>
          <p:cNvPr id="4" name="Slide Number Placeholder 3"/>
          <p:cNvSpPr>
            <a:spLocks noGrp="1"/>
          </p:cNvSpPr>
          <p:nvPr>
            <p:ph type="sldNum" sz="quarter" idx="10"/>
          </p:nvPr>
        </p:nvSpPr>
        <p:spPr/>
        <p:txBody>
          <a:bodyPr/>
          <a:lstStyle/>
          <a:p>
            <a:fld id="{A6013109-9BC4-4718-A434-828FD2594DA1}" type="slidenum">
              <a:rPr lang="en-US" smtClean="0"/>
              <a:t>21</a:t>
            </a:fld>
            <a:endParaRPr lang="en-US"/>
          </a:p>
        </p:txBody>
      </p:sp>
    </p:spTree>
    <p:extLst>
      <p:ext uri="{BB962C8B-B14F-4D97-AF65-F5344CB8AC3E}">
        <p14:creationId xmlns:p14="http://schemas.microsoft.com/office/powerpoint/2010/main" val="711271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13109-9BC4-4718-A434-828FD2594DA1}" type="slidenum">
              <a:rPr lang="en-US" smtClean="0"/>
              <a:t>22</a:t>
            </a:fld>
            <a:endParaRPr lang="en-US"/>
          </a:p>
        </p:txBody>
      </p:sp>
    </p:spTree>
    <p:extLst>
      <p:ext uri="{BB962C8B-B14F-4D97-AF65-F5344CB8AC3E}">
        <p14:creationId xmlns:p14="http://schemas.microsoft.com/office/powerpoint/2010/main" val="4074680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43-5 Global anatomy of </a:t>
            </a:r>
            <a:r>
              <a:rPr lang="en-US" dirty="0" err="1"/>
              <a:t>cortico</a:t>
            </a:r>
            <a:r>
              <a:rPr lang="en-US" dirty="0"/>
              <a:t>–basal ganglia–thalamocortical circuits. (ACA, anterior cingulate area; CMA, cingulate motor area; DLPFC, dorsolateral pre-frontal cortex; FEF, frontal eye field; </a:t>
            </a:r>
            <a:r>
              <a:rPr lang="en-US" dirty="0" err="1"/>
              <a:t>GPi</a:t>
            </a:r>
            <a:r>
              <a:rPr lang="en-US" dirty="0"/>
              <a:t>, internal segment of the </a:t>
            </a:r>
            <a:r>
              <a:rPr lang="en-US" dirty="0" err="1"/>
              <a:t>globus</a:t>
            </a:r>
            <a:r>
              <a:rPr lang="en-US" dirty="0"/>
              <a:t> pallidus; LOFC, lateral orbitofrontal cortex; M1, primary motor cortex; </a:t>
            </a:r>
            <a:r>
              <a:rPr lang="en-US" dirty="0" err="1"/>
              <a:t>MDpl</a:t>
            </a:r>
            <a:r>
              <a:rPr lang="en-US" dirty="0"/>
              <a:t>, mediodorsal nucleus of thalamus, lateral part; MOFC, medial orbitofrontal cortex; PMC, premotor cortex; SEF, supplementary eye field; SMA, supplementary motor area; </a:t>
            </a:r>
            <a:r>
              <a:rPr lang="en-US" dirty="0" err="1"/>
              <a:t>SNr</a:t>
            </a:r>
            <a:r>
              <a:rPr lang="en-US" dirty="0"/>
              <a:t>, substantia </a:t>
            </a:r>
            <a:r>
              <a:rPr lang="en-US" dirty="0" err="1"/>
              <a:t>nigra</a:t>
            </a:r>
            <a:r>
              <a:rPr lang="en-US" dirty="0"/>
              <a:t> pars reticulata; </a:t>
            </a:r>
            <a:r>
              <a:rPr lang="en-US" dirty="0" err="1"/>
              <a:t>VAmc</a:t>
            </a:r>
            <a:r>
              <a:rPr lang="en-US" dirty="0"/>
              <a:t>, ventral anterior nucleus of thalamus, thalamus, magnocellular part; </a:t>
            </a:r>
            <a:r>
              <a:rPr lang="en-US" dirty="0" err="1"/>
              <a:t>VApc</a:t>
            </a:r>
            <a:r>
              <a:rPr lang="en-US" dirty="0"/>
              <a:t>, ventral anterior nucleus of thalamus, parvocellular part; </a:t>
            </a:r>
            <a:r>
              <a:rPr lang="en-US" dirty="0" err="1"/>
              <a:t>VLcr</a:t>
            </a:r>
            <a:r>
              <a:rPr lang="en-US" dirty="0"/>
              <a:t>, ventrolateral nucleus of thalamus, caudal part, rostral division; </a:t>
            </a:r>
            <a:r>
              <a:rPr lang="en-US" dirty="0" err="1"/>
              <a:t>VLm</a:t>
            </a:r>
            <a:r>
              <a:rPr lang="en-US" dirty="0"/>
              <a:t>, ventrolateral nucleus of thalamus, medial part; </a:t>
            </a:r>
            <a:r>
              <a:rPr lang="en-US" dirty="0" err="1"/>
              <a:t>VLo</a:t>
            </a:r>
            <a:r>
              <a:rPr lang="en-US" dirty="0"/>
              <a:t>, ventrolateral nucleus of thalamus, pars </a:t>
            </a:r>
            <a:r>
              <a:rPr lang="en-US" dirty="0" err="1"/>
              <a:t>oralis</a:t>
            </a:r>
            <a:r>
              <a:rPr lang="en-US" dirty="0"/>
              <a:t>.) (Adapted, with permission, from Wichmann and DeLong 2006.)</a:t>
            </a:r>
          </a:p>
          <a:p>
            <a:endParaRPr lang="en-US" dirty="0"/>
          </a:p>
          <a:p>
            <a:r>
              <a:rPr lang="en-US" dirty="0"/>
              <a:t>The </a:t>
            </a:r>
            <a:r>
              <a:rPr lang="en-US" dirty="0" err="1"/>
              <a:t>centromedian</a:t>
            </a:r>
            <a:r>
              <a:rPr lang="en-US" dirty="0"/>
              <a:t> nucleus, one of the intralaminar nuclei of the thalamus, projects largely to the putamen as part of a subcortical feedback loop.</a:t>
            </a:r>
          </a:p>
          <a:p>
            <a:endParaRPr lang="en-US" dirty="0"/>
          </a:p>
          <a:p>
            <a:r>
              <a:rPr lang="en-US" dirty="0"/>
              <a:t>Kandel, Eric R.. Principles of Neural Science, Fifth Edition (Principles of Neural Science (Kandel)) (Kindle Locations 28061-28062). McGraw-Hill Education. Kindle Edition. </a:t>
            </a:r>
          </a:p>
          <a:p>
            <a:endParaRPr lang="en-US" dirty="0"/>
          </a:p>
          <a:p>
            <a:r>
              <a:rPr lang="en-US" dirty="0"/>
              <a:t>Kandel, Eric R.. Principles of Neural Science, Fifth Edition (Principles of Neural Science (Kandel)) (Kindle Locations 28041-28043). McGraw-Hill Education. Kindle Edition. </a:t>
            </a:r>
          </a:p>
          <a:p>
            <a:endParaRPr lang="en-US" dirty="0"/>
          </a:p>
        </p:txBody>
      </p:sp>
      <p:sp>
        <p:nvSpPr>
          <p:cNvPr id="4" name="Slide Number Placeholder 3"/>
          <p:cNvSpPr>
            <a:spLocks noGrp="1"/>
          </p:cNvSpPr>
          <p:nvPr>
            <p:ph type="sldNum" sz="quarter" idx="10"/>
          </p:nvPr>
        </p:nvSpPr>
        <p:spPr/>
        <p:txBody>
          <a:bodyPr/>
          <a:lstStyle/>
          <a:p>
            <a:fld id="{A6013109-9BC4-4718-A434-828FD2594DA1}" type="slidenum">
              <a:rPr lang="en-US" smtClean="0"/>
              <a:t>23</a:t>
            </a:fld>
            <a:endParaRPr lang="en-US"/>
          </a:p>
        </p:txBody>
      </p:sp>
    </p:spTree>
    <p:extLst>
      <p:ext uri="{BB962C8B-B14F-4D97-AF65-F5344CB8AC3E}">
        <p14:creationId xmlns:p14="http://schemas.microsoft.com/office/powerpoint/2010/main" val="1442160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Bolam</a:t>
            </a:r>
            <a:r>
              <a:rPr lang="en-US" dirty="0"/>
              <a:t>:</a:t>
            </a:r>
          </a:p>
          <a:p>
            <a:endParaRPr lang="en-US" dirty="0"/>
          </a:p>
          <a:p>
            <a:r>
              <a:rPr lang="en-US" dirty="0"/>
              <a:t>The essential computation performed by the striatum is the selection of which MSNs will fi re, the consequence of which is altered fi ring of basal ganglia output neurons and hence the selection of the basal ganglia–associated behavior. </a:t>
            </a:r>
          </a:p>
          <a:p>
            <a:endParaRPr lang="en-US" dirty="0"/>
          </a:p>
          <a:p>
            <a:r>
              <a:rPr lang="en-US" dirty="0"/>
              <a:t>Under resting conditions the large population of MSNs is in a quiescent relatively hyperpolarized state, and selected MSNs or groups of MSNs are activated by afferent excitatory input/drive originating in the cortex and thalamus ( Fig. 11.1 ). 2. The response of MSNs to excitatory drive from the cortex and thalamus is </a:t>
            </a:r>
            <a:r>
              <a:rPr lang="en-US" dirty="0" err="1"/>
              <a:t>modifi</a:t>
            </a:r>
            <a:r>
              <a:rPr lang="en-US" dirty="0"/>
              <a:t> ed by the local collaterals of the MSNs (feedback inhibition) and the activity of GABAergic interneurons (feedforward inhibition; Fig. 11.2 ). </a:t>
            </a:r>
          </a:p>
        </p:txBody>
      </p:sp>
      <p:sp>
        <p:nvSpPr>
          <p:cNvPr id="4" name="Slide Number Placeholder 3"/>
          <p:cNvSpPr>
            <a:spLocks noGrp="1"/>
          </p:cNvSpPr>
          <p:nvPr>
            <p:ph type="sldNum" sz="quarter" idx="10"/>
          </p:nvPr>
        </p:nvSpPr>
        <p:spPr/>
        <p:txBody>
          <a:bodyPr/>
          <a:lstStyle/>
          <a:p>
            <a:fld id="{A6013109-9BC4-4718-A434-828FD2594DA1}" type="slidenum">
              <a:rPr lang="en-US" smtClean="0"/>
              <a:t>24</a:t>
            </a:fld>
            <a:endParaRPr lang="en-US"/>
          </a:p>
        </p:txBody>
      </p:sp>
    </p:spTree>
    <p:extLst>
      <p:ext uri="{BB962C8B-B14F-4D97-AF65-F5344CB8AC3E}">
        <p14:creationId xmlns:p14="http://schemas.microsoft.com/office/powerpoint/2010/main" val="698623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13109-9BC4-4718-A434-828FD2594DA1}" type="slidenum">
              <a:rPr lang="en-US" smtClean="0"/>
              <a:t>25</a:t>
            </a:fld>
            <a:endParaRPr lang="en-US"/>
          </a:p>
        </p:txBody>
      </p:sp>
    </p:spTree>
    <p:extLst>
      <p:ext uri="{BB962C8B-B14F-4D97-AF65-F5344CB8AC3E}">
        <p14:creationId xmlns:p14="http://schemas.microsoft.com/office/powerpoint/2010/main" val="1064196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13109-9BC4-4718-A434-828FD2594DA1}" type="slidenum">
              <a:rPr lang="en-US" smtClean="0"/>
              <a:t>26</a:t>
            </a:fld>
            <a:endParaRPr lang="en-US"/>
          </a:p>
        </p:txBody>
      </p:sp>
    </p:spTree>
    <p:extLst>
      <p:ext uri="{BB962C8B-B14F-4D97-AF65-F5344CB8AC3E}">
        <p14:creationId xmlns:p14="http://schemas.microsoft.com/office/powerpoint/2010/main" val="3053701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13109-9BC4-4718-A434-828FD2594DA1}" type="slidenum">
              <a:rPr lang="en-US" smtClean="0"/>
              <a:t>27</a:t>
            </a:fld>
            <a:endParaRPr lang="en-US"/>
          </a:p>
        </p:txBody>
      </p:sp>
    </p:spTree>
    <p:extLst>
      <p:ext uri="{BB962C8B-B14F-4D97-AF65-F5344CB8AC3E}">
        <p14:creationId xmlns:p14="http://schemas.microsoft.com/office/powerpoint/2010/main" val="376710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cerebellum occupies most of the posterior cranial fossa. It is composed of an outer mantle of gray matter (the cerebellar cortex), internal white matter, and three pairs of deep nuclei: the fastigial nucleus, the interposed nucleus (itself comprising the emboliform and globose nuclei), and the dentate nucleus</a:t>
            </a:r>
          </a:p>
          <a:p>
            <a:endParaRPr lang="en-US" dirty="0"/>
          </a:p>
          <a:p>
            <a:r>
              <a:rPr lang="en-US" dirty="0"/>
              <a:t>The surface of the cerebellum is highly convoluted, with many parallel folds called folia (Latin, leaves).</a:t>
            </a:r>
          </a:p>
          <a:p>
            <a:endParaRPr lang="en-US" dirty="0"/>
          </a:p>
          <a:p>
            <a:r>
              <a:rPr lang="en-US" dirty="0"/>
              <a:t>Kandel, Eric R.. Principles of Neural Science, Fifth Edition (Principles of Neural Science (Kandel)) (Kindle Locations 27453-27454). McGraw-Hill Education. Kindle Edition. </a:t>
            </a:r>
          </a:p>
        </p:txBody>
      </p:sp>
      <p:sp>
        <p:nvSpPr>
          <p:cNvPr id="4" name="Slide Number Placeholder 3"/>
          <p:cNvSpPr>
            <a:spLocks noGrp="1"/>
          </p:cNvSpPr>
          <p:nvPr>
            <p:ph type="sldNum" sz="quarter" idx="10"/>
          </p:nvPr>
        </p:nvSpPr>
        <p:spPr/>
        <p:txBody>
          <a:bodyPr/>
          <a:lstStyle/>
          <a:p>
            <a:fld id="{A6013109-9BC4-4718-A434-828FD2594DA1}" type="slidenum">
              <a:rPr lang="en-US" smtClean="0"/>
              <a:t>5</a:t>
            </a:fld>
            <a:endParaRPr lang="en-US"/>
          </a:p>
        </p:txBody>
      </p:sp>
    </p:spTree>
    <p:extLst>
      <p:ext uri="{BB962C8B-B14F-4D97-AF65-F5344CB8AC3E}">
        <p14:creationId xmlns:p14="http://schemas.microsoft.com/office/powerpoint/2010/main" val="243624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cerebellum occupies most of the posterior cranial fossa. It is composed of an outer mantle of gray matter (the cerebellar cortex), internal white matter, and three pairs of deep nuclei: the fastigial nucleus, the interposed nucleus (itself comprising the emboliform and globose nuclei), and the dentate nucleus</a:t>
            </a:r>
          </a:p>
          <a:p>
            <a:endParaRPr lang="en-US" dirty="0"/>
          </a:p>
          <a:p>
            <a:r>
              <a:rPr lang="en-US" dirty="0"/>
              <a:t>The surface of the cerebellum is highly convoluted, with many parallel folds called folia (Latin, leaves).</a:t>
            </a:r>
          </a:p>
          <a:p>
            <a:endParaRPr lang="en-US" dirty="0"/>
          </a:p>
          <a:p>
            <a:r>
              <a:rPr lang="en-US" dirty="0"/>
              <a:t>Kandel, Eric R.. Principles of Neural Science, Fifth Edition (Principles of Neural Science (Kandel)) (Kindle Locations 27453-27454). McGraw-Hill Education. Kindle Edition. </a:t>
            </a:r>
          </a:p>
        </p:txBody>
      </p:sp>
      <p:sp>
        <p:nvSpPr>
          <p:cNvPr id="4" name="Slide Number Placeholder 3"/>
          <p:cNvSpPr>
            <a:spLocks noGrp="1"/>
          </p:cNvSpPr>
          <p:nvPr>
            <p:ph type="sldNum" sz="quarter" idx="10"/>
          </p:nvPr>
        </p:nvSpPr>
        <p:spPr/>
        <p:txBody>
          <a:bodyPr/>
          <a:lstStyle/>
          <a:p>
            <a:fld id="{A6013109-9BC4-4718-A434-828FD2594DA1}" type="slidenum">
              <a:rPr lang="en-US" smtClean="0"/>
              <a:t>6</a:t>
            </a:fld>
            <a:endParaRPr lang="en-US"/>
          </a:p>
        </p:txBody>
      </p:sp>
    </p:spTree>
    <p:extLst>
      <p:ext uri="{BB962C8B-B14F-4D97-AF65-F5344CB8AC3E}">
        <p14:creationId xmlns:p14="http://schemas.microsoft.com/office/powerpoint/2010/main" val="17428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ndara" panose="020E0502030303020204" pitchFamily="34" charset="0"/>
              </a:rPr>
              <a:t>100 bn granule cells</a:t>
            </a:r>
          </a:p>
          <a:p>
            <a:endParaRPr lang="en-US" dirty="0"/>
          </a:p>
        </p:txBody>
      </p:sp>
      <p:sp>
        <p:nvSpPr>
          <p:cNvPr id="4" name="Slide Number Placeholder 3"/>
          <p:cNvSpPr>
            <a:spLocks noGrp="1"/>
          </p:cNvSpPr>
          <p:nvPr>
            <p:ph type="sldNum" sz="quarter" idx="10"/>
          </p:nvPr>
        </p:nvSpPr>
        <p:spPr/>
        <p:txBody>
          <a:bodyPr/>
          <a:lstStyle/>
          <a:p>
            <a:fld id="{A6013109-9BC4-4718-A434-828FD2594DA1}" type="slidenum">
              <a:rPr lang="en-US" smtClean="0"/>
              <a:t>8</a:t>
            </a:fld>
            <a:endParaRPr lang="en-US"/>
          </a:p>
        </p:txBody>
      </p:sp>
    </p:spTree>
    <p:extLst>
      <p:ext uri="{BB962C8B-B14F-4D97-AF65-F5344CB8AC3E}">
        <p14:creationId xmlns:p14="http://schemas.microsoft.com/office/powerpoint/2010/main" val="227278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ndara" panose="020E0502030303020204" pitchFamily="34" charset="0"/>
              </a:rPr>
              <a:t>100 bn granule cells</a:t>
            </a:r>
          </a:p>
          <a:p>
            <a:endParaRPr lang="en-US" dirty="0"/>
          </a:p>
          <a:p>
            <a:r>
              <a:rPr lang="en-US" dirty="0"/>
              <a:t>Mossy fibers originate from cell bodies in the spinal cord and brain stem and carry sensory information from the periphery as well as information from the cerebral cortex. They form excitatory synapses on the dendrites of granule cells in the granular layer (Figure 42–5). Each granule cell receives inputs from just a few mossy fibers, but the architecture of the granule cell axons distributes information widely from each mossy fiber to a large number of Purkinje cells. The mossy fiber input is highly convergent; each Purkinje neuron is contacted by axons from somewhere between 200,000 and 1 million granule cells. Climbing fibers originate in the inferior olivary nucleus and convey sensory information to the cerebellum from both the periphery and the cerebral cortex. The climbing fiber is so named because each enwraps the cell body and proximal dendrites of a Purkinje neuron like a vine on a tree, making numerous synaptic contacts (Figure 42–5). Each climbing fiber contacts 1 to 10 Purkinje neurons, but each Purkinje neuron receives synaptic input from only a single climbing fiber. The terminals of the climbing fibers are arranged topographically in the cerebellar cortex; the axons from clusters of related olivary neurons terminate in thin parasagittal strips that extend across several folia. In turn, the Purkinje neurons within one strip project to a common group of deep nuclear neurons.</a:t>
            </a:r>
          </a:p>
          <a:p>
            <a:endParaRPr lang="en-US" dirty="0"/>
          </a:p>
          <a:p>
            <a:r>
              <a:rPr lang="en-US" dirty="0"/>
              <a:t>Kandel, Eric R.. Principles of Neural Science, Fifth Edition (Principles of Neural Science (Kandel)) (Kindle Locations 27511-27522). McGraw-Hill Education. Kindle Edition. </a:t>
            </a:r>
          </a:p>
        </p:txBody>
      </p:sp>
      <p:sp>
        <p:nvSpPr>
          <p:cNvPr id="4" name="Slide Number Placeholder 3"/>
          <p:cNvSpPr>
            <a:spLocks noGrp="1"/>
          </p:cNvSpPr>
          <p:nvPr>
            <p:ph type="sldNum" sz="quarter" idx="10"/>
          </p:nvPr>
        </p:nvSpPr>
        <p:spPr/>
        <p:txBody>
          <a:bodyPr/>
          <a:lstStyle/>
          <a:p>
            <a:fld id="{A6013109-9BC4-4718-A434-828FD2594DA1}" type="slidenum">
              <a:rPr lang="en-US" smtClean="0"/>
              <a:t>9</a:t>
            </a:fld>
            <a:endParaRPr lang="en-US"/>
          </a:p>
        </p:txBody>
      </p:sp>
    </p:spTree>
    <p:extLst>
      <p:ext uri="{BB962C8B-B14F-4D97-AF65-F5344CB8AC3E}">
        <p14:creationId xmlns:p14="http://schemas.microsoft.com/office/powerpoint/2010/main" val="121709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42-5 Simple and complex spikes recorded intracellularly from a cerebellar Purkinje cell. Simple spikes are produced by mossy fiber input (1), whereas complex spikes are evoked by climbing fiber synapses (2). (Reproduced, with permission, from Martinez, </a:t>
            </a:r>
            <a:r>
              <a:rPr lang="en-US" dirty="0" err="1"/>
              <a:t>Crill</a:t>
            </a:r>
            <a:r>
              <a:rPr lang="en-US" dirty="0"/>
              <a:t>, and Kennedy 1971.)</a:t>
            </a:r>
          </a:p>
          <a:p>
            <a:endParaRPr lang="en-US" dirty="0"/>
          </a:p>
          <a:p>
            <a:r>
              <a:rPr lang="en-US" dirty="0"/>
              <a:t>Kandel, Eric R.. Principles of Neural Science, Fifth Edition (Principles of Neural Science (Kandel)) (Kindle Locations 27523-27525). McGraw-Hill Education. Kindle Edition. </a:t>
            </a:r>
          </a:p>
        </p:txBody>
      </p:sp>
      <p:sp>
        <p:nvSpPr>
          <p:cNvPr id="4" name="Slide Number Placeholder 3"/>
          <p:cNvSpPr>
            <a:spLocks noGrp="1"/>
          </p:cNvSpPr>
          <p:nvPr>
            <p:ph type="sldNum" sz="quarter" idx="10"/>
          </p:nvPr>
        </p:nvSpPr>
        <p:spPr/>
        <p:txBody>
          <a:bodyPr/>
          <a:lstStyle/>
          <a:p>
            <a:fld id="{A6013109-9BC4-4718-A434-828FD2594DA1}" type="slidenum">
              <a:rPr lang="en-US" smtClean="0"/>
              <a:t>10</a:t>
            </a:fld>
            <a:endParaRPr lang="en-US"/>
          </a:p>
        </p:txBody>
      </p:sp>
    </p:spTree>
    <p:extLst>
      <p:ext uri="{BB962C8B-B14F-4D97-AF65-F5344CB8AC3E}">
        <p14:creationId xmlns:p14="http://schemas.microsoft.com/office/powerpoint/2010/main" val="160778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feature of the cerebellar circuit is that excitatory and inhibitory inputs are compared in both the cerebellar cortex and the deep nuclei. In the deep nuclei inhibitory inputs from Purkinje cells converge with excitatory inputs from mossy and climbing fibers (Figure 42–6).</a:t>
            </a:r>
          </a:p>
          <a:p>
            <a:endParaRPr lang="en-US" dirty="0"/>
          </a:p>
          <a:p>
            <a:r>
              <a:rPr lang="en-US" dirty="0"/>
              <a:t>In the cerebellar cortex excitatory and inhibitory inputs converge on Purkinje cells. Parallel fibers directly excite Purkinje neurons but also indirectly inhibit them through </a:t>
            </a:r>
            <a:r>
              <a:rPr lang="en-US" dirty="0" err="1"/>
              <a:t>disynaptic</a:t>
            </a:r>
            <a:r>
              <a:rPr lang="en-US" dirty="0"/>
              <a:t> connections from the stellate, basket, and Golgi interneurons. The short axons of stellate cells contact the nearby dendrites of Purkinje cells, whereas the long axons of basket cells run perpendicular to the parallel fibers and form synapses on the Purkinje cell bodies (Figure 42–4). The stellate cells have an inhibitory regulatory effect on the Purkinje cells that is local in that a stellate cell and the Purkinje cell it contacts are both excited by the same parallel fibers. In contrast, the basket cells create flanks of inhibition of Purkinje cells that are excited by flanking beams of parallel fibers other than the central beam that causes the lateral inhibition.</a:t>
            </a:r>
          </a:p>
          <a:p>
            <a:endParaRPr lang="en-US" dirty="0"/>
          </a:p>
          <a:p>
            <a:r>
              <a:rPr lang="en-US" dirty="0"/>
              <a:t>Figure 42-6 Synaptic organization of the cerebellar microcircuit. Excitation and inhibition converge both in the cerebellar cortex and in the deep nuclei. Recurrent loops involve Golgi cells within the cerebellar cortex and the inferior olive outside the cerebellum. (Adapted, with permission, from Raymond, </a:t>
            </a:r>
            <a:r>
              <a:rPr lang="en-US" dirty="0" err="1"/>
              <a:t>Lisberger</a:t>
            </a:r>
            <a:r>
              <a:rPr lang="en-US" dirty="0"/>
              <a:t>, and </a:t>
            </a:r>
            <a:r>
              <a:rPr lang="en-US" dirty="0" err="1"/>
              <a:t>Mauk</a:t>
            </a:r>
            <a:r>
              <a:rPr lang="en-US" dirty="0"/>
              <a:t> 1996.)</a:t>
            </a:r>
          </a:p>
          <a:p>
            <a:endParaRPr lang="en-US" dirty="0"/>
          </a:p>
          <a:p>
            <a:r>
              <a:rPr lang="en-US" dirty="0"/>
              <a:t>Kandel, Eric R.. Principles of Neural Science, Fifth Edition (Principles of Neural Science (Kandel)) (Kindle Locations 27547-27550). McGraw-Hill Education. Kindle Edition. </a:t>
            </a:r>
          </a:p>
        </p:txBody>
      </p:sp>
      <p:sp>
        <p:nvSpPr>
          <p:cNvPr id="4" name="Slide Number Placeholder 3"/>
          <p:cNvSpPr>
            <a:spLocks noGrp="1"/>
          </p:cNvSpPr>
          <p:nvPr>
            <p:ph type="sldNum" sz="quarter" idx="10"/>
          </p:nvPr>
        </p:nvSpPr>
        <p:spPr/>
        <p:txBody>
          <a:bodyPr/>
          <a:lstStyle/>
          <a:p>
            <a:fld id="{A6013109-9BC4-4718-A434-828FD2594DA1}" type="slidenum">
              <a:rPr lang="en-US" smtClean="0"/>
              <a:t>11</a:t>
            </a:fld>
            <a:endParaRPr lang="en-US"/>
          </a:p>
        </p:txBody>
      </p:sp>
    </p:spTree>
    <p:extLst>
      <p:ext uri="{BB962C8B-B14F-4D97-AF65-F5344CB8AC3E}">
        <p14:creationId xmlns:p14="http://schemas.microsoft.com/office/powerpoint/2010/main" val="219784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feature of the cerebellar circuit is that excitatory and inhibitory inputs are compared in both the cerebellar cortex and the deep nuclei. In the deep nuclei inhibitory inputs from Purkinje cells converge with excitatory inputs from mossy and climbing fibers (Figure 42–6).</a:t>
            </a:r>
          </a:p>
          <a:p>
            <a:endParaRPr lang="en-US" dirty="0"/>
          </a:p>
          <a:p>
            <a:r>
              <a:rPr lang="en-US" dirty="0"/>
              <a:t>In the cerebellar cortex excitatory and inhibitory inputs converge on Purkinje cells. Parallel fibers directly excite Purkinje neurons but also indirectly inhibit them through </a:t>
            </a:r>
            <a:r>
              <a:rPr lang="en-US" dirty="0" err="1"/>
              <a:t>disynaptic</a:t>
            </a:r>
            <a:r>
              <a:rPr lang="en-US" dirty="0"/>
              <a:t> connections from the stellate, basket, and Golgi interneurons. The short axons of stellate cells contact the nearby dendrites of Purkinje cells, whereas the long axons of basket cells run perpendicular to the parallel fibers and form synapses on the Purkinje cell bodies (Figure 42–4). The stellate cells have an inhibitory regulatory effect on the Purkinje cells that is local in that a stellate cell and the Purkinje cell it contacts are both excited by the same parallel fibers. In contrast, the basket cells create flanks of inhibition of Purkinje cells that are excited by flanking beams of parallel fibers other than the central beam that causes the lateral inhibition.</a:t>
            </a:r>
          </a:p>
          <a:p>
            <a:endParaRPr lang="en-US" dirty="0"/>
          </a:p>
          <a:p>
            <a:r>
              <a:rPr lang="en-US" dirty="0"/>
              <a:t>Figure 42-6 Synaptic organization of the cerebellar microcircuit. Excitation and inhibition converge both in the cerebellar cortex and in the deep nuclei. Recurrent loops involve Golgi cells within the cerebellar cortex and the inferior olive outside the cerebellum. (Adapted, with permission, from Raymond, </a:t>
            </a:r>
            <a:r>
              <a:rPr lang="en-US" dirty="0" err="1"/>
              <a:t>Lisberger</a:t>
            </a:r>
            <a:r>
              <a:rPr lang="en-US" dirty="0"/>
              <a:t>, and </a:t>
            </a:r>
            <a:r>
              <a:rPr lang="en-US" dirty="0" err="1"/>
              <a:t>Mauk</a:t>
            </a:r>
            <a:r>
              <a:rPr lang="en-US" dirty="0"/>
              <a:t> 1996.)</a:t>
            </a:r>
          </a:p>
          <a:p>
            <a:endParaRPr lang="en-US" dirty="0"/>
          </a:p>
          <a:p>
            <a:r>
              <a:rPr lang="en-US" dirty="0"/>
              <a:t>Kandel, Eric R.. Principles of Neural Science, Fifth Edition (Principles of Neural Science (Kandel)) (Kindle Locations 27547-27550). McGraw-Hill Education. Kindle Edition. </a:t>
            </a:r>
          </a:p>
        </p:txBody>
      </p:sp>
      <p:sp>
        <p:nvSpPr>
          <p:cNvPr id="4" name="Slide Number Placeholder 3"/>
          <p:cNvSpPr>
            <a:spLocks noGrp="1"/>
          </p:cNvSpPr>
          <p:nvPr>
            <p:ph type="sldNum" sz="quarter" idx="10"/>
          </p:nvPr>
        </p:nvSpPr>
        <p:spPr/>
        <p:txBody>
          <a:bodyPr/>
          <a:lstStyle/>
          <a:p>
            <a:fld id="{A6013109-9BC4-4718-A434-828FD2594DA1}" type="slidenum">
              <a:rPr lang="en-US" smtClean="0"/>
              <a:t>12</a:t>
            </a:fld>
            <a:endParaRPr lang="en-US"/>
          </a:p>
        </p:txBody>
      </p:sp>
    </p:spTree>
    <p:extLst>
      <p:ext uri="{BB962C8B-B14F-4D97-AF65-F5344CB8AC3E}">
        <p14:creationId xmlns:p14="http://schemas.microsoft.com/office/powerpoint/2010/main" val="193995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13109-9BC4-4718-A434-828FD2594DA1}" type="slidenum">
              <a:rPr lang="en-US" smtClean="0"/>
              <a:t>14</a:t>
            </a:fld>
            <a:endParaRPr lang="en-US"/>
          </a:p>
        </p:txBody>
      </p:sp>
    </p:spTree>
    <p:extLst>
      <p:ext uri="{BB962C8B-B14F-4D97-AF65-F5344CB8AC3E}">
        <p14:creationId xmlns:p14="http://schemas.microsoft.com/office/powerpoint/2010/main" val="272360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8BA2-B7C2-4D24-BF26-A8C446494A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A0070A-8ABC-444A-979F-1747773DA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123EA4-AE8A-4C0E-B0E3-216706FAE32C}"/>
              </a:ext>
            </a:extLst>
          </p:cNvPr>
          <p:cNvSpPr>
            <a:spLocks noGrp="1"/>
          </p:cNvSpPr>
          <p:nvPr>
            <p:ph type="dt" sz="half" idx="10"/>
          </p:nvPr>
        </p:nvSpPr>
        <p:spPr/>
        <p:txBody>
          <a:bodyPr/>
          <a:lstStyle/>
          <a:p>
            <a:fld id="{7124F33F-6976-41DC-81F3-C76EBF1A05B9}" type="datetimeFigureOut">
              <a:rPr lang="en-US" smtClean="0"/>
              <a:t>3/15/2026</a:t>
            </a:fld>
            <a:endParaRPr lang="en-US"/>
          </a:p>
        </p:txBody>
      </p:sp>
      <p:sp>
        <p:nvSpPr>
          <p:cNvPr id="5" name="Footer Placeholder 4">
            <a:extLst>
              <a:ext uri="{FF2B5EF4-FFF2-40B4-BE49-F238E27FC236}">
                <a16:creationId xmlns:a16="http://schemas.microsoft.com/office/drawing/2014/main" id="{1EAD18BE-AE8D-4B97-97BA-38AB791F9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3533E-FAD3-44A3-BE1A-9190574A065C}"/>
              </a:ext>
            </a:extLst>
          </p:cNvPr>
          <p:cNvSpPr>
            <a:spLocks noGrp="1"/>
          </p:cNvSpPr>
          <p:nvPr>
            <p:ph type="sldNum" sz="quarter" idx="12"/>
          </p:nvPr>
        </p:nvSpPr>
        <p:spPr/>
        <p:txBody>
          <a:bodyPr/>
          <a:lstStyle/>
          <a:p>
            <a:fld id="{1E162784-631E-4C31-BAF2-B41524CF2CBA}" type="slidenum">
              <a:rPr lang="en-US" smtClean="0"/>
              <a:t>‹#›</a:t>
            </a:fld>
            <a:endParaRPr lang="en-US"/>
          </a:p>
        </p:txBody>
      </p:sp>
    </p:spTree>
    <p:extLst>
      <p:ext uri="{BB962C8B-B14F-4D97-AF65-F5344CB8AC3E}">
        <p14:creationId xmlns:p14="http://schemas.microsoft.com/office/powerpoint/2010/main" val="219737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74393-B293-4751-9BFE-218AC7D125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B915E8-FABD-4AD9-A5EA-1B6101B49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62453-357D-4611-8545-4143642EF3A7}"/>
              </a:ext>
            </a:extLst>
          </p:cNvPr>
          <p:cNvSpPr>
            <a:spLocks noGrp="1"/>
          </p:cNvSpPr>
          <p:nvPr>
            <p:ph type="dt" sz="half" idx="10"/>
          </p:nvPr>
        </p:nvSpPr>
        <p:spPr/>
        <p:txBody>
          <a:bodyPr/>
          <a:lstStyle/>
          <a:p>
            <a:fld id="{7124F33F-6976-41DC-81F3-C76EBF1A05B9}" type="datetimeFigureOut">
              <a:rPr lang="en-US" smtClean="0"/>
              <a:t>3/15/2026</a:t>
            </a:fld>
            <a:endParaRPr lang="en-US"/>
          </a:p>
        </p:txBody>
      </p:sp>
      <p:sp>
        <p:nvSpPr>
          <p:cNvPr id="5" name="Footer Placeholder 4">
            <a:extLst>
              <a:ext uri="{FF2B5EF4-FFF2-40B4-BE49-F238E27FC236}">
                <a16:creationId xmlns:a16="http://schemas.microsoft.com/office/drawing/2014/main" id="{A71E3484-4158-433E-A30C-8E541F883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AEAAB-BC61-45C4-BD8C-A0C05ECD6829}"/>
              </a:ext>
            </a:extLst>
          </p:cNvPr>
          <p:cNvSpPr>
            <a:spLocks noGrp="1"/>
          </p:cNvSpPr>
          <p:nvPr>
            <p:ph type="sldNum" sz="quarter" idx="12"/>
          </p:nvPr>
        </p:nvSpPr>
        <p:spPr/>
        <p:txBody>
          <a:bodyPr/>
          <a:lstStyle/>
          <a:p>
            <a:fld id="{1E162784-631E-4C31-BAF2-B41524CF2CBA}" type="slidenum">
              <a:rPr lang="en-US" smtClean="0"/>
              <a:t>‹#›</a:t>
            </a:fld>
            <a:endParaRPr lang="en-US"/>
          </a:p>
        </p:txBody>
      </p:sp>
    </p:spTree>
    <p:extLst>
      <p:ext uri="{BB962C8B-B14F-4D97-AF65-F5344CB8AC3E}">
        <p14:creationId xmlns:p14="http://schemas.microsoft.com/office/powerpoint/2010/main" val="50063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92E7D4-A44A-4901-A7B6-5A8CD5AD86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4191E2-74A5-4736-B778-9009D25CA1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AD317-EDB3-4A09-82DB-A15DEF591ACA}"/>
              </a:ext>
            </a:extLst>
          </p:cNvPr>
          <p:cNvSpPr>
            <a:spLocks noGrp="1"/>
          </p:cNvSpPr>
          <p:nvPr>
            <p:ph type="dt" sz="half" idx="10"/>
          </p:nvPr>
        </p:nvSpPr>
        <p:spPr/>
        <p:txBody>
          <a:bodyPr/>
          <a:lstStyle/>
          <a:p>
            <a:fld id="{7124F33F-6976-41DC-81F3-C76EBF1A05B9}" type="datetimeFigureOut">
              <a:rPr lang="en-US" smtClean="0"/>
              <a:t>3/15/2026</a:t>
            </a:fld>
            <a:endParaRPr lang="en-US"/>
          </a:p>
        </p:txBody>
      </p:sp>
      <p:sp>
        <p:nvSpPr>
          <p:cNvPr id="5" name="Footer Placeholder 4">
            <a:extLst>
              <a:ext uri="{FF2B5EF4-FFF2-40B4-BE49-F238E27FC236}">
                <a16:creationId xmlns:a16="http://schemas.microsoft.com/office/drawing/2014/main" id="{E81DE88A-4D78-4D52-A3AB-457A214D6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21DCE-8582-4B7D-84C7-B7E151861DE8}"/>
              </a:ext>
            </a:extLst>
          </p:cNvPr>
          <p:cNvSpPr>
            <a:spLocks noGrp="1"/>
          </p:cNvSpPr>
          <p:nvPr>
            <p:ph type="sldNum" sz="quarter" idx="12"/>
          </p:nvPr>
        </p:nvSpPr>
        <p:spPr/>
        <p:txBody>
          <a:bodyPr/>
          <a:lstStyle/>
          <a:p>
            <a:fld id="{1E162784-631E-4C31-BAF2-B41524CF2CBA}" type="slidenum">
              <a:rPr lang="en-US" smtClean="0"/>
              <a:t>‹#›</a:t>
            </a:fld>
            <a:endParaRPr lang="en-US"/>
          </a:p>
        </p:txBody>
      </p:sp>
    </p:spTree>
    <p:extLst>
      <p:ext uri="{BB962C8B-B14F-4D97-AF65-F5344CB8AC3E}">
        <p14:creationId xmlns:p14="http://schemas.microsoft.com/office/powerpoint/2010/main" val="918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846F-FCA6-4FA5-A501-0B30E05E5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CF1AF8-BC7C-4D7A-91AD-90A2DAA312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6AA81-5AEB-4F75-A30F-1B5F611864D7}"/>
              </a:ext>
            </a:extLst>
          </p:cNvPr>
          <p:cNvSpPr>
            <a:spLocks noGrp="1"/>
          </p:cNvSpPr>
          <p:nvPr>
            <p:ph type="dt" sz="half" idx="10"/>
          </p:nvPr>
        </p:nvSpPr>
        <p:spPr/>
        <p:txBody>
          <a:bodyPr/>
          <a:lstStyle/>
          <a:p>
            <a:fld id="{7124F33F-6976-41DC-81F3-C76EBF1A05B9}" type="datetimeFigureOut">
              <a:rPr lang="en-US" smtClean="0"/>
              <a:t>3/15/2026</a:t>
            </a:fld>
            <a:endParaRPr lang="en-US"/>
          </a:p>
        </p:txBody>
      </p:sp>
      <p:sp>
        <p:nvSpPr>
          <p:cNvPr id="5" name="Footer Placeholder 4">
            <a:extLst>
              <a:ext uri="{FF2B5EF4-FFF2-40B4-BE49-F238E27FC236}">
                <a16:creationId xmlns:a16="http://schemas.microsoft.com/office/drawing/2014/main" id="{A1EBF5D4-72AC-4E4E-9EC3-1542CB407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56AA8-08CE-4224-8233-E6DE09B83148}"/>
              </a:ext>
            </a:extLst>
          </p:cNvPr>
          <p:cNvSpPr>
            <a:spLocks noGrp="1"/>
          </p:cNvSpPr>
          <p:nvPr>
            <p:ph type="sldNum" sz="quarter" idx="12"/>
          </p:nvPr>
        </p:nvSpPr>
        <p:spPr/>
        <p:txBody>
          <a:bodyPr/>
          <a:lstStyle/>
          <a:p>
            <a:fld id="{1E162784-631E-4C31-BAF2-B41524CF2CBA}" type="slidenum">
              <a:rPr lang="en-US" smtClean="0"/>
              <a:t>‹#›</a:t>
            </a:fld>
            <a:endParaRPr lang="en-US"/>
          </a:p>
        </p:txBody>
      </p:sp>
    </p:spTree>
    <p:extLst>
      <p:ext uri="{BB962C8B-B14F-4D97-AF65-F5344CB8AC3E}">
        <p14:creationId xmlns:p14="http://schemas.microsoft.com/office/powerpoint/2010/main" val="15375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A626-1C87-4D14-9ADD-5C1CE0D966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915826-E93F-4F56-9206-6E12EDCCA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9A0C2A-1A5B-4CEC-AC6D-3A9ED0D5F7B5}"/>
              </a:ext>
            </a:extLst>
          </p:cNvPr>
          <p:cNvSpPr>
            <a:spLocks noGrp="1"/>
          </p:cNvSpPr>
          <p:nvPr>
            <p:ph type="dt" sz="half" idx="10"/>
          </p:nvPr>
        </p:nvSpPr>
        <p:spPr/>
        <p:txBody>
          <a:bodyPr/>
          <a:lstStyle/>
          <a:p>
            <a:fld id="{7124F33F-6976-41DC-81F3-C76EBF1A05B9}" type="datetimeFigureOut">
              <a:rPr lang="en-US" smtClean="0"/>
              <a:t>3/15/2026</a:t>
            </a:fld>
            <a:endParaRPr lang="en-US"/>
          </a:p>
        </p:txBody>
      </p:sp>
      <p:sp>
        <p:nvSpPr>
          <p:cNvPr id="5" name="Footer Placeholder 4">
            <a:extLst>
              <a:ext uri="{FF2B5EF4-FFF2-40B4-BE49-F238E27FC236}">
                <a16:creationId xmlns:a16="http://schemas.microsoft.com/office/drawing/2014/main" id="{C40B0320-2240-445D-BF5E-B1865E971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D4636-EAEA-4EB9-9B68-7C7105912BA7}"/>
              </a:ext>
            </a:extLst>
          </p:cNvPr>
          <p:cNvSpPr>
            <a:spLocks noGrp="1"/>
          </p:cNvSpPr>
          <p:nvPr>
            <p:ph type="sldNum" sz="quarter" idx="12"/>
          </p:nvPr>
        </p:nvSpPr>
        <p:spPr/>
        <p:txBody>
          <a:bodyPr/>
          <a:lstStyle/>
          <a:p>
            <a:fld id="{1E162784-631E-4C31-BAF2-B41524CF2CBA}" type="slidenum">
              <a:rPr lang="en-US" smtClean="0"/>
              <a:t>‹#›</a:t>
            </a:fld>
            <a:endParaRPr lang="en-US"/>
          </a:p>
        </p:txBody>
      </p:sp>
    </p:spTree>
    <p:extLst>
      <p:ext uri="{BB962C8B-B14F-4D97-AF65-F5344CB8AC3E}">
        <p14:creationId xmlns:p14="http://schemas.microsoft.com/office/powerpoint/2010/main" val="57051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55BD-7121-4BB7-8850-A077DB956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1ED7C3-C54E-4139-B456-18D7C36242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3D0D2-0AEC-45EE-90DF-128347AF11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72597-7C66-44F9-A81B-63E4CFBFF60C}"/>
              </a:ext>
            </a:extLst>
          </p:cNvPr>
          <p:cNvSpPr>
            <a:spLocks noGrp="1"/>
          </p:cNvSpPr>
          <p:nvPr>
            <p:ph type="dt" sz="half" idx="10"/>
          </p:nvPr>
        </p:nvSpPr>
        <p:spPr/>
        <p:txBody>
          <a:bodyPr/>
          <a:lstStyle/>
          <a:p>
            <a:fld id="{7124F33F-6976-41DC-81F3-C76EBF1A05B9}" type="datetimeFigureOut">
              <a:rPr lang="en-US" smtClean="0"/>
              <a:t>3/15/2026</a:t>
            </a:fld>
            <a:endParaRPr lang="en-US"/>
          </a:p>
        </p:txBody>
      </p:sp>
      <p:sp>
        <p:nvSpPr>
          <p:cNvPr id="6" name="Footer Placeholder 5">
            <a:extLst>
              <a:ext uri="{FF2B5EF4-FFF2-40B4-BE49-F238E27FC236}">
                <a16:creationId xmlns:a16="http://schemas.microsoft.com/office/drawing/2014/main" id="{4955BD5B-59E1-41FE-AA70-63962FCB2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5DFC6-3CF7-416F-8A83-8A65D623D7C5}"/>
              </a:ext>
            </a:extLst>
          </p:cNvPr>
          <p:cNvSpPr>
            <a:spLocks noGrp="1"/>
          </p:cNvSpPr>
          <p:nvPr>
            <p:ph type="sldNum" sz="quarter" idx="12"/>
          </p:nvPr>
        </p:nvSpPr>
        <p:spPr/>
        <p:txBody>
          <a:bodyPr/>
          <a:lstStyle/>
          <a:p>
            <a:fld id="{1E162784-631E-4C31-BAF2-B41524CF2CBA}" type="slidenum">
              <a:rPr lang="en-US" smtClean="0"/>
              <a:t>‹#›</a:t>
            </a:fld>
            <a:endParaRPr lang="en-US"/>
          </a:p>
        </p:txBody>
      </p:sp>
    </p:spTree>
    <p:extLst>
      <p:ext uri="{BB962C8B-B14F-4D97-AF65-F5344CB8AC3E}">
        <p14:creationId xmlns:p14="http://schemas.microsoft.com/office/powerpoint/2010/main" val="1884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7595-3576-497D-8DB0-3A8BBDB812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042708-0949-4123-ACE4-1C05D0A2A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5083F8-AA0B-46C3-A23C-A7D13E227A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E1D05-82FD-450E-B2F9-8AAB1A46E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7FA5AF-59B3-46CE-BDE4-3AB55BBC50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44CCE2-EF8E-4151-B129-A382C48237D5}"/>
              </a:ext>
            </a:extLst>
          </p:cNvPr>
          <p:cNvSpPr>
            <a:spLocks noGrp="1"/>
          </p:cNvSpPr>
          <p:nvPr>
            <p:ph type="dt" sz="half" idx="10"/>
          </p:nvPr>
        </p:nvSpPr>
        <p:spPr/>
        <p:txBody>
          <a:bodyPr/>
          <a:lstStyle/>
          <a:p>
            <a:fld id="{7124F33F-6976-41DC-81F3-C76EBF1A05B9}" type="datetimeFigureOut">
              <a:rPr lang="en-US" smtClean="0"/>
              <a:t>3/15/2026</a:t>
            </a:fld>
            <a:endParaRPr lang="en-US"/>
          </a:p>
        </p:txBody>
      </p:sp>
      <p:sp>
        <p:nvSpPr>
          <p:cNvPr id="8" name="Footer Placeholder 7">
            <a:extLst>
              <a:ext uri="{FF2B5EF4-FFF2-40B4-BE49-F238E27FC236}">
                <a16:creationId xmlns:a16="http://schemas.microsoft.com/office/drawing/2014/main" id="{74A09DDF-D775-4123-8696-74E01EF5F6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0D2B14-2083-4085-92E9-5B7A02FDAD4A}"/>
              </a:ext>
            </a:extLst>
          </p:cNvPr>
          <p:cNvSpPr>
            <a:spLocks noGrp="1"/>
          </p:cNvSpPr>
          <p:nvPr>
            <p:ph type="sldNum" sz="quarter" idx="12"/>
          </p:nvPr>
        </p:nvSpPr>
        <p:spPr/>
        <p:txBody>
          <a:bodyPr/>
          <a:lstStyle/>
          <a:p>
            <a:fld id="{1E162784-631E-4C31-BAF2-B41524CF2CBA}" type="slidenum">
              <a:rPr lang="en-US" smtClean="0"/>
              <a:t>‹#›</a:t>
            </a:fld>
            <a:endParaRPr lang="en-US"/>
          </a:p>
        </p:txBody>
      </p:sp>
    </p:spTree>
    <p:extLst>
      <p:ext uri="{BB962C8B-B14F-4D97-AF65-F5344CB8AC3E}">
        <p14:creationId xmlns:p14="http://schemas.microsoft.com/office/powerpoint/2010/main" val="21456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BB2B-0DEF-4999-ABFE-C65D665A64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E2D451-5112-4089-AB89-F37725A88CCA}"/>
              </a:ext>
            </a:extLst>
          </p:cNvPr>
          <p:cNvSpPr>
            <a:spLocks noGrp="1"/>
          </p:cNvSpPr>
          <p:nvPr>
            <p:ph type="dt" sz="half" idx="10"/>
          </p:nvPr>
        </p:nvSpPr>
        <p:spPr/>
        <p:txBody>
          <a:bodyPr/>
          <a:lstStyle/>
          <a:p>
            <a:fld id="{7124F33F-6976-41DC-81F3-C76EBF1A05B9}" type="datetimeFigureOut">
              <a:rPr lang="en-US" smtClean="0"/>
              <a:t>3/15/2026</a:t>
            </a:fld>
            <a:endParaRPr lang="en-US"/>
          </a:p>
        </p:txBody>
      </p:sp>
      <p:sp>
        <p:nvSpPr>
          <p:cNvPr id="4" name="Footer Placeholder 3">
            <a:extLst>
              <a:ext uri="{FF2B5EF4-FFF2-40B4-BE49-F238E27FC236}">
                <a16:creationId xmlns:a16="http://schemas.microsoft.com/office/drawing/2014/main" id="{8B3CFC80-F1CC-41CF-8223-94CF8313FE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C4CF0F-56B2-4B77-B7C1-B89F1574375B}"/>
              </a:ext>
            </a:extLst>
          </p:cNvPr>
          <p:cNvSpPr>
            <a:spLocks noGrp="1"/>
          </p:cNvSpPr>
          <p:nvPr>
            <p:ph type="sldNum" sz="quarter" idx="12"/>
          </p:nvPr>
        </p:nvSpPr>
        <p:spPr/>
        <p:txBody>
          <a:bodyPr/>
          <a:lstStyle/>
          <a:p>
            <a:fld id="{1E162784-631E-4C31-BAF2-B41524CF2CBA}" type="slidenum">
              <a:rPr lang="en-US" smtClean="0"/>
              <a:t>‹#›</a:t>
            </a:fld>
            <a:endParaRPr lang="en-US"/>
          </a:p>
        </p:txBody>
      </p:sp>
    </p:spTree>
    <p:extLst>
      <p:ext uri="{BB962C8B-B14F-4D97-AF65-F5344CB8AC3E}">
        <p14:creationId xmlns:p14="http://schemas.microsoft.com/office/powerpoint/2010/main" val="300140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1F2C8-ABE9-4E5B-B840-A2418526F6A3}"/>
              </a:ext>
            </a:extLst>
          </p:cNvPr>
          <p:cNvSpPr>
            <a:spLocks noGrp="1"/>
          </p:cNvSpPr>
          <p:nvPr>
            <p:ph type="dt" sz="half" idx="10"/>
          </p:nvPr>
        </p:nvSpPr>
        <p:spPr/>
        <p:txBody>
          <a:bodyPr/>
          <a:lstStyle/>
          <a:p>
            <a:fld id="{7124F33F-6976-41DC-81F3-C76EBF1A05B9}" type="datetimeFigureOut">
              <a:rPr lang="en-US" smtClean="0"/>
              <a:t>3/15/2026</a:t>
            </a:fld>
            <a:endParaRPr lang="en-US"/>
          </a:p>
        </p:txBody>
      </p:sp>
      <p:sp>
        <p:nvSpPr>
          <p:cNvPr id="3" name="Footer Placeholder 2">
            <a:extLst>
              <a:ext uri="{FF2B5EF4-FFF2-40B4-BE49-F238E27FC236}">
                <a16:creationId xmlns:a16="http://schemas.microsoft.com/office/drawing/2014/main" id="{444512CD-87EA-4719-ACFE-3DA8F3C058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C31C47-8484-44D7-93D2-807F7CCD4F87}"/>
              </a:ext>
            </a:extLst>
          </p:cNvPr>
          <p:cNvSpPr>
            <a:spLocks noGrp="1"/>
          </p:cNvSpPr>
          <p:nvPr>
            <p:ph type="sldNum" sz="quarter" idx="12"/>
          </p:nvPr>
        </p:nvSpPr>
        <p:spPr/>
        <p:txBody>
          <a:bodyPr/>
          <a:lstStyle/>
          <a:p>
            <a:fld id="{1E162784-631E-4C31-BAF2-B41524CF2CBA}" type="slidenum">
              <a:rPr lang="en-US" smtClean="0"/>
              <a:t>‹#›</a:t>
            </a:fld>
            <a:endParaRPr lang="en-US"/>
          </a:p>
        </p:txBody>
      </p:sp>
    </p:spTree>
    <p:extLst>
      <p:ext uri="{BB962C8B-B14F-4D97-AF65-F5344CB8AC3E}">
        <p14:creationId xmlns:p14="http://schemas.microsoft.com/office/powerpoint/2010/main" val="5782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0154-9B7E-49E5-94F6-F51E93628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E73088-138D-472F-95D4-5AC426E0C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C06A27-0574-430D-8CFB-C542516F3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53890B-AED1-424A-92AB-979F7E473E1C}"/>
              </a:ext>
            </a:extLst>
          </p:cNvPr>
          <p:cNvSpPr>
            <a:spLocks noGrp="1"/>
          </p:cNvSpPr>
          <p:nvPr>
            <p:ph type="dt" sz="half" idx="10"/>
          </p:nvPr>
        </p:nvSpPr>
        <p:spPr/>
        <p:txBody>
          <a:bodyPr/>
          <a:lstStyle/>
          <a:p>
            <a:fld id="{7124F33F-6976-41DC-81F3-C76EBF1A05B9}" type="datetimeFigureOut">
              <a:rPr lang="en-US" smtClean="0"/>
              <a:t>3/15/2026</a:t>
            </a:fld>
            <a:endParaRPr lang="en-US"/>
          </a:p>
        </p:txBody>
      </p:sp>
      <p:sp>
        <p:nvSpPr>
          <p:cNvPr id="6" name="Footer Placeholder 5">
            <a:extLst>
              <a:ext uri="{FF2B5EF4-FFF2-40B4-BE49-F238E27FC236}">
                <a16:creationId xmlns:a16="http://schemas.microsoft.com/office/drawing/2014/main" id="{6CDA5B35-2235-4336-B2FD-25D00B64D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0A785-BE9B-46C8-AF78-DAB9B9935D8C}"/>
              </a:ext>
            </a:extLst>
          </p:cNvPr>
          <p:cNvSpPr>
            <a:spLocks noGrp="1"/>
          </p:cNvSpPr>
          <p:nvPr>
            <p:ph type="sldNum" sz="quarter" idx="12"/>
          </p:nvPr>
        </p:nvSpPr>
        <p:spPr/>
        <p:txBody>
          <a:bodyPr/>
          <a:lstStyle/>
          <a:p>
            <a:fld id="{1E162784-631E-4C31-BAF2-B41524CF2CBA}" type="slidenum">
              <a:rPr lang="en-US" smtClean="0"/>
              <a:t>‹#›</a:t>
            </a:fld>
            <a:endParaRPr lang="en-US"/>
          </a:p>
        </p:txBody>
      </p:sp>
    </p:spTree>
    <p:extLst>
      <p:ext uri="{BB962C8B-B14F-4D97-AF65-F5344CB8AC3E}">
        <p14:creationId xmlns:p14="http://schemas.microsoft.com/office/powerpoint/2010/main" val="45600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766E-EABE-4043-B2F7-B26F3E0DFF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0119D0-B4D3-4282-9F91-178CE31233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38B8A0-E5C8-4865-A675-6056BA132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CAF227-B48A-4886-8FCD-90A6BC3CD11F}"/>
              </a:ext>
            </a:extLst>
          </p:cNvPr>
          <p:cNvSpPr>
            <a:spLocks noGrp="1"/>
          </p:cNvSpPr>
          <p:nvPr>
            <p:ph type="dt" sz="half" idx="10"/>
          </p:nvPr>
        </p:nvSpPr>
        <p:spPr/>
        <p:txBody>
          <a:bodyPr/>
          <a:lstStyle/>
          <a:p>
            <a:fld id="{7124F33F-6976-41DC-81F3-C76EBF1A05B9}" type="datetimeFigureOut">
              <a:rPr lang="en-US" smtClean="0"/>
              <a:t>3/15/2026</a:t>
            </a:fld>
            <a:endParaRPr lang="en-US"/>
          </a:p>
        </p:txBody>
      </p:sp>
      <p:sp>
        <p:nvSpPr>
          <p:cNvPr id="6" name="Footer Placeholder 5">
            <a:extLst>
              <a:ext uri="{FF2B5EF4-FFF2-40B4-BE49-F238E27FC236}">
                <a16:creationId xmlns:a16="http://schemas.microsoft.com/office/drawing/2014/main" id="{E4CF57A7-A3E3-4CF2-B2F0-C963E4E55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0458F-1171-4D96-908E-BF6F35F7FB6B}"/>
              </a:ext>
            </a:extLst>
          </p:cNvPr>
          <p:cNvSpPr>
            <a:spLocks noGrp="1"/>
          </p:cNvSpPr>
          <p:nvPr>
            <p:ph type="sldNum" sz="quarter" idx="12"/>
          </p:nvPr>
        </p:nvSpPr>
        <p:spPr/>
        <p:txBody>
          <a:bodyPr/>
          <a:lstStyle/>
          <a:p>
            <a:fld id="{1E162784-631E-4C31-BAF2-B41524CF2CBA}" type="slidenum">
              <a:rPr lang="en-US" smtClean="0"/>
              <a:t>‹#›</a:t>
            </a:fld>
            <a:endParaRPr lang="en-US"/>
          </a:p>
        </p:txBody>
      </p:sp>
    </p:spTree>
    <p:extLst>
      <p:ext uri="{BB962C8B-B14F-4D97-AF65-F5344CB8AC3E}">
        <p14:creationId xmlns:p14="http://schemas.microsoft.com/office/powerpoint/2010/main" val="389508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94614-3162-4FD0-BE08-E76F54FC52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0AA80C-4131-4E5F-B356-9AE28734D2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929B1-39C4-413B-BB2D-2ECC5000E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4F33F-6976-41DC-81F3-C76EBF1A05B9}" type="datetimeFigureOut">
              <a:rPr lang="en-US" smtClean="0"/>
              <a:t>3/15/2026</a:t>
            </a:fld>
            <a:endParaRPr lang="en-US"/>
          </a:p>
        </p:txBody>
      </p:sp>
      <p:sp>
        <p:nvSpPr>
          <p:cNvPr id="5" name="Footer Placeholder 4">
            <a:extLst>
              <a:ext uri="{FF2B5EF4-FFF2-40B4-BE49-F238E27FC236}">
                <a16:creationId xmlns:a16="http://schemas.microsoft.com/office/drawing/2014/main" id="{B8B6E332-6F9C-453F-9146-108D3D51D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9437CA-40B6-42BC-9859-EA1F1B68E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62784-631E-4C31-BAF2-B41524CF2CBA}" type="slidenum">
              <a:rPr lang="en-US" smtClean="0"/>
              <a:t>‹#›</a:t>
            </a:fld>
            <a:endParaRPr lang="en-US"/>
          </a:p>
        </p:txBody>
      </p:sp>
    </p:spTree>
    <p:extLst>
      <p:ext uri="{BB962C8B-B14F-4D97-AF65-F5344CB8AC3E}">
        <p14:creationId xmlns:p14="http://schemas.microsoft.com/office/powerpoint/2010/main" val="2930077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zbwhRdSNUSY" TargetMode="Externa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981C2FB8-4585-430E-BB60-7F726BF86C1A}"/>
              </a:ext>
            </a:extLst>
          </p:cNvPr>
          <p:cNvGrpSpPr/>
          <p:nvPr/>
        </p:nvGrpSpPr>
        <p:grpSpPr>
          <a:xfrm>
            <a:off x="5344946" y="4285584"/>
            <a:ext cx="2778010" cy="989956"/>
            <a:chOff x="298450" y="2224807"/>
            <a:chExt cx="4223998" cy="1340718"/>
          </a:xfrm>
        </p:grpSpPr>
        <p:sp>
          <p:nvSpPr>
            <p:cNvPr id="2" name="Freeform: Shape 1">
              <a:extLst>
                <a:ext uri="{FF2B5EF4-FFF2-40B4-BE49-F238E27FC236}">
                  <a16:creationId xmlns:a16="http://schemas.microsoft.com/office/drawing/2014/main" id="{408FF9DD-B924-4F4B-9271-1B9D9AE92CD7}"/>
                </a:ext>
              </a:extLst>
            </p:cNvPr>
            <p:cNvSpPr/>
            <p:nvPr/>
          </p:nvSpPr>
          <p:spPr>
            <a:xfrm rot="5108120">
              <a:off x="1878751" y="2415014"/>
              <a:ext cx="509916" cy="714199"/>
            </a:xfrm>
            <a:custGeom>
              <a:avLst/>
              <a:gdLst>
                <a:gd name="connsiteX0" fmla="*/ 315438 w 886938"/>
                <a:gd name="connsiteY0" fmla="*/ 4854 h 711350"/>
                <a:gd name="connsiteX1" fmla="*/ 23338 w 886938"/>
                <a:gd name="connsiteY1" fmla="*/ 665254 h 711350"/>
                <a:gd name="connsiteX2" fmla="*/ 861538 w 886938"/>
                <a:gd name="connsiteY2" fmla="*/ 589054 h 711350"/>
                <a:gd name="connsiteX3" fmla="*/ 315438 w 886938"/>
                <a:gd name="connsiteY3" fmla="*/ 55654 h 711350"/>
                <a:gd name="connsiteX4" fmla="*/ 886938 w 886938"/>
                <a:gd name="connsiteY4" fmla="*/ 42954 h 711350"/>
                <a:gd name="connsiteX0" fmla="*/ 315438 w 864352"/>
                <a:gd name="connsiteY0" fmla="*/ 0 h 706496"/>
                <a:gd name="connsiteX1" fmla="*/ 23338 w 864352"/>
                <a:gd name="connsiteY1" fmla="*/ 660400 h 706496"/>
                <a:gd name="connsiteX2" fmla="*/ 861538 w 864352"/>
                <a:gd name="connsiteY2" fmla="*/ 584200 h 706496"/>
                <a:gd name="connsiteX3" fmla="*/ 315438 w 864352"/>
                <a:gd name="connsiteY3" fmla="*/ 50800 h 706496"/>
                <a:gd name="connsiteX0" fmla="*/ 315438 w 863945"/>
                <a:gd name="connsiteY0" fmla="*/ 0 h 708180"/>
                <a:gd name="connsiteX1" fmla="*/ 23338 w 863945"/>
                <a:gd name="connsiteY1" fmla="*/ 660400 h 708180"/>
                <a:gd name="connsiteX2" fmla="*/ 861538 w 863945"/>
                <a:gd name="connsiteY2" fmla="*/ 584200 h 708180"/>
                <a:gd name="connsiteX3" fmla="*/ 296388 w 863945"/>
                <a:gd name="connsiteY3" fmla="*/ 6350 h 708180"/>
                <a:gd name="connsiteX0" fmla="*/ 315438 w 864352"/>
                <a:gd name="connsiteY0" fmla="*/ 5556 h 714199"/>
                <a:gd name="connsiteX1" fmla="*/ 23338 w 864352"/>
                <a:gd name="connsiteY1" fmla="*/ 665956 h 714199"/>
                <a:gd name="connsiteX2" fmla="*/ 861538 w 864352"/>
                <a:gd name="connsiteY2" fmla="*/ 589756 h 714199"/>
                <a:gd name="connsiteX3" fmla="*/ 315438 w 864352"/>
                <a:gd name="connsiteY3" fmla="*/ 0 h 714199"/>
              </a:gdLst>
              <a:ahLst/>
              <a:cxnLst>
                <a:cxn ang="0">
                  <a:pos x="connsiteX0" y="connsiteY0"/>
                </a:cxn>
                <a:cxn ang="0">
                  <a:pos x="connsiteX1" y="connsiteY1"/>
                </a:cxn>
                <a:cxn ang="0">
                  <a:pos x="connsiteX2" y="connsiteY2"/>
                </a:cxn>
                <a:cxn ang="0">
                  <a:pos x="connsiteX3" y="connsiteY3"/>
                </a:cxn>
              </a:cxnLst>
              <a:rect l="l" t="t" r="r" b="b"/>
              <a:pathLst>
                <a:path w="864352" h="714199">
                  <a:moveTo>
                    <a:pt x="315438" y="5556"/>
                  </a:moveTo>
                  <a:cubicBezTo>
                    <a:pt x="123879" y="287072"/>
                    <a:pt x="-67679" y="568589"/>
                    <a:pt x="23338" y="665956"/>
                  </a:cubicBezTo>
                  <a:cubicBezTo>
                    <a:pt x="114355" y="763323"/>
                    <a:pt x="812855" y="700749"/>
                    <a:pt x="861538" y="589756"/>
                  </a:cubicBezTo>
                  <a:cubicBezTo>
                    <a:pt x="910221" y="478763"/>
                    <a:pt x="311205" y="91017"/>
                    <a:pt x="315438" y="0"/>
                  </a:cubicBezTo>
                </a:path>
              </a:pathLst>
            </a:custGeom>
            <a:solidFill>
              <a:srgbClr val="FF99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6E5D2F3-0511-47D0-A5E2-A46980E86B8D}"/>
                </a:ext>
              </a:extLst>
            </p:cNvPr>
            <p:cNvSpPr/>
            <p:nvPr/>
          </p:nvSpPr>
          <p:spPr>
            <a:xfrm>
              <a:off x="2432049" y="2349501"/>
              <a:ext cx="1997075" cy="330200"/>
            </a:xfrm>
            <a:custGeom>
              <a:avLst/>
              <a:gdLst>
                <a:gd name="connsiteX0" fmla="*/ 0 w 1981200"/>
                <a:gd name="connsiteY0" fmla="*/ 413852 h 413852"/>
                <a:gd name="connsiteX1" fmla="*/ 609600 w 1981200"/>
                <a:gd name="connsiteY1" fmla="*/ 267802 h 413852"/>
                <a:gd name="connsiteX2" fmla="*/ 717550 w 1981200"/>
                <a:gd name="connsiteY2" fmla="*/ 7452 h 413852"/>
                <a:gd name="connsiteX3" fmla="*/ 1981200 w 1981200"/>
                <a:gd name="connsiteY3" fmla="*/ 96352 h 413852"/>
                <a:gd name="connsiteX0" fmla="*/ 0 w 1997075"/>
                <a:gd name="connsiteY0" fmla="*/ 426552 h 426552"/>
                <a:gd name="connsiteX1" fmla="*/ 625475 w 1997075"/>
                <a:gd name="connsiteY1" fmla="*/ 267802 h 426552"/>
                <a:gd name="connsiteX2" fmla="*/ 733425 w 1997075"/>
                <a:gd name="connsiteY2" fmla="*/ 7452 h 426552"/>
                <a:gd name="connsiteX3" fmla="*/ 1997075 w 1997075"/>
                <a:gd name="connsiteY3" fmla="*/ 96352 h 426552"/>
                <a:gd name="connsiteX0" fmla="*/ 0 w 1997075"/>
                <a:gd name="connsiteY0" fmla="*/ 330200 h 330200"/>
                <a:gd name="connsiteX1" fmla="*/ 625475 w 1997075"/>
                <a:gd name="connsiteY1" fmla="*/ 171450 h 330200"/>
                <a:gd name="connsiteX2" fmla="*/ 1997075 w 1997075"/>
                <a:gd name="connsiteY2" fmla="*/ 0 h 330200"/>
                <a:gd name="connsiteX0" fmla="*/ 0 w 1997075"/>
                <a:gd name="connsiteY0" fmla="*/ 330200 h 330200"/>
                <a:gd name="connsiteX1" fmla="*/ 930275 w 1997075"/>
                <a:gd name="connsiteY1" fmla="*/ 222250 h 330200"/>
                <a:gd name="connsiteX2" fmla="*/ 1997075 w 1997075"/>
                <a:gd name="connsiteY2" fmla="*/ 0 h 330200"/>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 name="connsiteX0" fmla="*/ 0 w 1997075"/>
                <a:gd name="connsiteY0" fmla="*/ 357064 h 357064"/>
                <a:gd name="connsiteX1" fmla="*/ 1997075 w 1997075"/>
                <a:gd name="connsiteY1" fmla="*/ 26864 h 357064"/>
                <a:gd name="connsiteX0" fmla="*/ 0 w 1997075"/>
                <a:gd name="connsiteY0" fmla="*/ 345329 h 345329"/>
                <a:gd name="connsiteX1" fmla="*/ 1997075 w 1997075"/>
                <a:gd name="connsiteY1" fmla="*/ 15129 h 345329"/>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Lst>
              <a:ahLst/>
              <a:cxnLst>
                <a:cxn ang="0">
                  <a:pos x="connsiteX0" y="connsiteY0"/>
                </a:cxn>
                <a:cxn ang="0">
                  <a:pos x="connsiteX1" y="connsiteY1"/>
                </a:cxn>
              </a:cxnLst>
              <a:rect l="l" t="t" r="r" b="b"/>
              <a:pathLst>
                <a:path w="1997075" h="330200">
                  <a:moveTo>
                    <a:pt x="0" y="330200"/>
                  </a:moveTo>
                  <a:cubicBezTo>
                    <a:pt x="519642" y="178858"/>
                    <a:pt x="1007533" y="465667"/>
                    <a:pt x="199707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9F19794A-25A5-49CE-89EA-CBC2C5C92260}"/>
                </a:ext>
              </a:extLst>
            </p:cNvPr>
            <p:cNvSpPr/>
            <p:nvPr/>
          </p:nvSpPr>
          <p:spPr>
            <a:xfrm>
              <a:off x="4397376" y="2224807"/>
              <a:ext cx="125072" cy="183643"/>
            </a:xfrm>
            <a:custGeom>
              <a:avLst/>
              <a:gdLst>
                <a:gd name="connsiteX0" fmla="*/ 3646 w 168877"/>
                <a:gd name="connsiteY0" fmla="*/ 129972 h 247847"/>
                <a:gd name="connsiteX1" fmla="*/ 54446 w 168877"/>
                <a:gd name="connsiteY1" fmla="*/ 110922 h 247847"/>
                <a:gd name="connsiteX2" fmla="*/ 54446 w 168877"/>
                <a:gd name="connsiteY2" fmla="*/ 2972 h 247847"/>
                <a:gd name="connsiteX3" fmla="*/ 168746 w 168877"/>
                <a:gd name="connsiteY3" fmla="*/ 244272 h 247847"/>
                <a:gd name="connsiteX4" fmla="*/ 3646 w 168877"/>
                <a:gd name="connsiteY4" fmla="*/ 129972 h 247847"/>
                <a:gd name="connsiteX0" fmla="*/ 6865 w 172096"/>
                <a:gd name="connsiteY0" fmla="*/ 131043 h 249065"/>
                <a:gd name="connsiteX1" fmla="*/ 33852 w 172096"/>
                <a:gd name="connsiteY1" fmla="*/ 78656 h 249065"/>
                <a:gd name="connsiteX2" fmla="*/ 57665 w 172096"/>
                <a:gd name="connsiteY2" fmla="*/ 4043 h 249065"/>
                <a:gd name="connsiteX3" fmla="*/ 171965 w 172096"/>
                <a:gd name="connsiteY3" fmla="*/ 245343 h 249065"/>
                <a:gd name="connsiteX4" fmla="*/ 6865 w 172096"/>
                <a:gd name="connsiteY4" fmla="*/ 131043 h 249065"/>
                <a:gd name="connsiteX0" fmla="*/ 4771 w 170013"/>
                <a:gd name="connsiteY0" fmla="*/ 129273 h 247295"/>
                <a:gd name="connsiteX1" fmla="*/ 55571 w 170013"/>
                <a:gd name="connsiteY1" fmla="*/ 2273 h 247295"/>
                <a:gd name="connsiteX2" fmla="*/ 169871 w 170013"/>
                <a:gd name="connsiteY2" fmla="*/ 243573 h 247295"/>
                <a:gd name="connsiteX3" fmla="*/ 4771 w 170013"/>
                <a:gd name="connsiteY3" fmla="*/ 129273 h 247295"/>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0 w 165242"/>
                <a:gd name="connsiteY0" fmla="*/ 129620 h 246830"/>
                <a:gd name="connsiteX1" fmla="*/ 50800 w 165242"/>
                <a:gd name="connsiteY1" fmla="*/ 2620 h 246830"/>
                <a:gd name="connsiteX2" fmla="*/ 165100 w 165242"/>
                <a:gd name="connsiteY2" fmla="*/ 243920 h 246830"/>
                <a:gd name="connsiteX3" fmla="*/ 0 w 165242"/>
                <a:gd name="connsiteY3" fmla="*/ 129620 h 246830"/>
                <a:gd name="connsiteX0" fmla="*/ 0 w 141479"/>
                <a:gd name="connsiteY0" fmla="*/ 129620 h 200375"/>
                <a:gd name="connsiteX1" fmla="*/ 50800 w 141479"/>
                <a:gd name="connsiteY1" fmla="*/ 2620 h 200375"/>
                <a:gd name="connsiteX2" fmla="*/ 141288 w 141479"/>
                <a:gd name="connsiteY2" fmla="*/ 196295 h 200375"/>
                <a:gd name="connsiteX3" fmla="*/ 0 w 141479"/>
                <a:gd name="connsiteY3" fmla="*/ 129620 h 200375"/>
                <a:gd name="connsiteX0" fmla="*/ 0 w 141654"/>
                <a:gd name="connsiteY0" fmla="*/ 136597 h 206574"/>
                <a:gd name="connsiteX1" fmla="*/ 38894 w 141654"/>
                <a:gd name="connsiteY1" fmla="*/ 2454 h 206574"/>
                <a:gd name="connsiteX2" fmla="*/ 141288 w 141654"/>
                <a:gd name="connsiteY2" fmla="*/ 203272 h 206574"/>
                <a:gd name="connsiteX3" fmla="*/ 0 w 141654"/>
                <a:gd name="connsiteY3" fmla="*/ 136597 h 206574"/>
                <a:gd name="connsiteX0" fmla="*/ 0 w 125072"/>
                <a:gd name="connsiteY0" fmla="*/ 136597 h 183643"/>
                <a:gd name="connsiteX1" fmla="*/ 38894 w 125072"/>
                <a:gd name="connsiteY1" fmla="*/ 2454 h 183643"/>
                <a:gd name="connsiteX2" fmla="*/ 124619 w 125072"/>
                <a:gd name="connsiteY2" fmla="*/ 179460 h 183643"/>
                <a:gd name="connsiteX3" fmla="*/ 0 w 125072"/>
                <a:gd name="connsiteY3" fmla="*/ 136597 h 183643"/>
              </a:gdLst>
              <a:ahLst/>
              <a:cxnLst>
                <a:cxn ang="0">
                  <a:pos x="connsiteX0" y="connsiteY0"/>
                </a:cxn>
                <a:cxn ang="0">
                  <a:pos x="connsiteX1" y="connsiteY1"/>
                </a:cxn>
                <a:cxn ang="0">
                  <a:pos x="connsiteX2" y="connsiteY2"/>
                </a:cxn>
                <a:cxn ang="0">
                  <a:pos x="connsiteX3" y="connsiteY3"/>
                </a:cxn>
              </a:cxnLst>
              <a:rect l="l" t="t" r="r" b="b"/>
              <a:pathLst>
                <a:path w="125072" h="183643">
                  <a:moveTo>
                    <a:pt x="0" y="136597"/>
                  </a:moveTo>
                  <a:cubicBezTo>
                    <a:pt x="42863" y="79711"/>
                    <a:pt x="11377" y="-16596"/>
                    <a:pt x="38894" y="2454"/>
                  </a:cubicBezTo>
                  <a:cubicBezTo>
                    <a:pt x="66411" y="21504"/>
                    <a:pt x="131101" y="157103"/>
                    <a:pt x="124619" y="179460"/>
                  </a:cubicBezTo>
                  <a:cubicBezTo>
                    <a:pt x="118137" y="201817"/>
                    <a:pt x="85725" y="126808"/>
                    <a:pt x="0" y="136597"/>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173C30-13C1-48EC-A060-55E53F6AAB88}"/>
                </a:ext>
              </a:extLst>
            </p:cNvPr>
            <p:cNvSpPr/>
            <p:nvPr/>
          </p:nvSpPr>
          <p:spPr>
            <a:xfrm>
              <a:off x="698500" y="2482850"/>
              <a:ext cx="1073150" cy="474784"/>
            </a:xfrm>
            <a:custGeom>
              <a:avLst/>
              <a:gdLst>
                <a:gd name="connsiteX0" fmla="*/ 1073150 w 1073150"/>
                <a:gd name="connsiteY0" fmla="*/ 336550 h 474784"/>
                <a:gd name="connsiteX1" fmla="*/ 558800 w 1073150"/>
                <a:gd name="connsiteY1" fmla="*/ 457200 h 474784"/>
                <a:gd name="connsiteX2" fmla="*/ 0 w 1073150"/>
                <a:gd name="connsiteY2" fmla="*/ 0 h 474784"/>
              </a:gdLst>
              <a:ahLst/>
              <a:cxnLst>
                <a:cxn ang="0">
                  <a:pos x="connsiteX0" y="connsiteY0"/>
                </a:cxn>
                <a:cxn ang="0">
                  <a:pos x="connsiteX1" y="connsiteY1"/>
                </a:cxn>
                <a:cxn ang="0">
                  <a:pos x="connsiteX2" y="connsiteY2"/>
                </a:cxn>
              </a:cxnLst>
              <a:rect l="l" t="t" r="r" b="b"/>
              <a:pathLst>
                <a:path w="1073150" h="474784">
                  <a:moveTo>
                    <a:pt x="1073150" y="336550"/>
                  </a:moveTo>
                  <a:cubicBezTo>
                    <a:pt x="905404" y="424921"/>
                    <a:pt x="737658" y="513292"/>
                    <a:pt x="558800" y="457200"/>
                  </a:cubicBezTo>
                  <a:cubicBezTo>
                    <a:pt x="379942" y="401108"/>
                    <a:pt x="189971" y="200554"/>
                    <a:pt x="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65A23F35-0030-4426-B677-EB126E551745}"/>
                </a:ext>
              </a:extLst>
            </p:cNvPr>
            <p:cNvSpPr/>
            <p:nvPr/>
          </p:nvSpPr>
          <p:spPr>
            <a:xfrm>
              <a:off x="743986" y="2930525"/>
              <a:ext cx="792714" cy="635000"/>
            </a:xfrm>
            <a:custGeom>
              <a:avLst/>
              <a:gdLst>
                <a:gd name="connsiteX0" fmla="*/ 792714 w 792714"/>
                <a:gd name="connsiteY0" fmla="*/ 0 h 635000"/>
                <a:gd name="connsiteX1" fmla="*/ 56114 w 792714"/>
                <a:gd name="connsiteY1" fmla="*/ 311150 h 635000"/>
                <a:gd name="connsiteX2" fmla="*/ 106914 w 792714"/>
                <a:gd name="connsiteY2" fmla="*/ 635000 h 635000"/>
              </a:gdLst>
              <a:ahLst/>
              <a:cxnLst>
                <a:cxn ang="0">
                  <a:pos x="connsiteX0" y="connsiteY0"/>
                </a:cxn>
                <a:cxn ang="0">
                  <a:pos x="connsiteX1" y="connsiteY1"/>
                </a:cxn>
                <a:cxn ang="0">
                  <a:pos x="connsiteX2" y="connsiteY2"/>
                </a:cxn>
              </a:cxnLst>
              <a:rect l="l" t="t" r="r" b="b"/>
              <a:pathLst>
                <a:path w="792714" h="635000">
                  <a:moveTo>
                    <a:pt x="792714" y="0"/>
                  </a:moveTo>
                  <a:cubicBezTo>
                    <a:pt x="481564" y="102658"/>
                    <a:pt x="170414" y="205317"/>
                    <a:pt x="56114" y="311150"/>
                  </a:cubicBezTo>
                  <a:cubicBezTo>
                    <a:pt x="-58186" y="416983"/>
                    <a:pt x="24364" y="525991"/>
                    <a:pt x="106914" y="635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C6475938-B176-4067-88A4-D77ABF177DDA}"/>
                </a:ext>
              </a:extLst>
            </p:cNvPr>
            <p:cNvSpPr/>
            <p:nvPr/>
          </p:nvSpPr>
          <p:spPr>
            <a:xfrm>
              <a:off x="298450" y="2698750"/>
              <a:ext cx="609600" cy="210741"/>
            </a:xfrm>
            <a:custGeom>
              <a:avLst/>
              <a:gdLst>
                <a:gd name="connsiteX0" fmla="*/ 609600 w 609600"/>
                <a:gd name="connsiteY0" fmla="*/ 0 h 210741"/>
                <a:gd name="connsiteX1" fmla="*/ 165100 w 609600"/>
                <a:gd name="connsiteY1" fmla="*/ 209550 h 210741"/>
                <a:gd name="connsiteX2" fmla="*/ 0 w 609600"/>
                <a:gd name="connsiteY2" fmla="*/ 69850 h 210741"/>
              </a:gdLst>
              <a:ahLst/>
              <a:cxnLst>
                <a:cxn ang="0">
                  <a:pos x="connsiteX0" y="connsiteY0"/>
                </a:cxn>
                <a:cxn ang="0">
                  <a:pos x="connsiteX1" y="connsiteY1"/>
                </a:cxn>
                <a:cxn ang="0">
                  <a:pos x="connsiteX2" y="connsiteY2"/>
                </a:cxn>
              </a:cxnLst>
              <a:rect l="l" t="t" r="r" b="b"/>
              <a:pathLst>
                <a:path w="609600" h="210741">
                  <a:moveTo>
                    <a:pt x="609600" y="0"/>
                  </a:moveTo>
                  <a:cubicBezTo>
                    <a:pt x="438150" y="98954"/>
                    <a:pt x="266700" y="197908"/>
                    <a:pt x="165100" y="209550"/>
                  </a:cubicBezTo>
                  <a:cubicBezTo>
                    <a:pt x="63500" y="221192"/>
                    <a:pt x="31750" y="145521"/>
                    <a:pt x="0" y="698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0C719F63-1A68-496A-8F57-E5EA4D1168BE}"/>
                </a:ext>
              </a:extLst>
            </p:cNvPr>
            <p:cNvSpPr/>
            <p:nvPr/>
          </p:nvSpPr>
          <p:spPr>
            <a:xfrm>
              <a:off x="1073150" y="2675499"/>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5D431A41-58DB-40D2-BDF0-5178F97D7996}"/>
                </a:ext>
              </a:extLst>
            </p:cNvPr>
            <p:cNvSpPr/>
            <p:nvPr/>
          </p:nvSpPr>
          <p:spPr>
            <a:xfrm rot="15019539">
              <a:off x="487992" y="2375318"/>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4A6F7558-EAFF-450A-B92F-C91BB19BE90E}"/>
                </a:ext>
              </a:extLst>
            </p:cNvPr>
            <p:cNvSpPr/>
            <p:nvPr/>
          </p:nvSpPr>
          <p:spPr>
            <a:xfrm rot="17138607">
              <a:off x="1019174" y="3156142"/>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ABF21A2D-C46D-435F-9A51-207A5710784B}"/>
              </a:ext>
            </a:extLst>
          </p:cNvPr>
          <p:cNvGrpSpPr/>
          <p:nvPr/>
        </p:nvGrpSpPr>
        <p:grpSpPr>
          <a:xfrm rot="11245233" flipV="1">
            <a:off x="6517269" y="5103941"/>
            <a:ext cx="2778010" cy="1147083"/>
            <a:chOff x="298450" y="2224807"/>
            <a:chExt cx="4223998" cy="1340718"/>
          </a:xfrm>
        </p:grpSpPr>
        <p:sp>
          <p:nvSpPr>
            <p:cNvPr id="47" name="Freeform: Shape 46">
              <a:extLst>
                <a:ext uri="{FF2B5EF4-FFF2-40B4-BE49-F238E27FC236}">
                  <a16:creationId xmlns:a16="http://schemas.microsoft.com/office/drawing/2014/main" id="{62BD5641-B896-4E1C-A3FA-A9C450AFC52F}"/>
                </a:ext>
              </a:extLst>
            </p:cNvPr>
            <p:cNvSpPr/>
            <p:nvPr/>
          </p:nvSpPr>
          <p:spPr>
            <a:xfrm rot="5108120">
              <a:off x="1878751" y="2415014"/>
              <a:ext cx="509916" cy="714199"/>
            </a:xfrm>
            <a:custGeom>
              <a:avLst/>
              <a:gdLst>
                <a:gd name="connsiteX0" fmla="*/ 315438 w 886938"/>
                <a:gd name="connsiteY0" fmla="*/ 4854 h 711350"/>
                <a:gd name="connsiteX1" fmla="*/ 23338 w 886938"/>
                <a:gd name="connsiteY1" fmla="*/ 665254 h 711350"/>
                <a:gd name="connsiteX2" fmla="*/ 861538 w 886938"/>
                <a:gd name="connsiteY2" fmla="*/ 589054 h 711350"/>
                <a:gd name="connsiteX3" fmla="*/ 315438 w 886938"/>
                <a:gd name="connsiteY3" fmla="*/ 55654 h 711350"/>
                <a:gd name="connsiteX4" fmla="*/ 886938 w 886938"/>
                <a:gd name="connsiteY4" fmla="*/ 42954 h 711350"/>
                <a:gd name="connsiteX0" fmla="*/ 315438 w 864352"/>
                <a:gd name="connsiteY0" fmla="*/ 0 h 706496"/>
                <a:gd name="connsiteX1" fmla="*/ 23338 w 864352"/>
                <a:gd name="connsiteY1" fmla="*/ 660400 h 706496"/>
                <a:gd name="connsiteX2" fmla="*/ 861538 w 864352"/>
                <a:gd name="connsiteY2" fmla="*/ 584200 h 706496"/>
                <a:gd name="connsiteX3" fmla="*/ 315438 w 864352"/>
                <a:gd name="connsiteY3" fmla="*/ 50800 h 706496"/>
                <a:gd name="connsiteX0" fmla="*/ 315438 w 863945"/>
                <a:gd name="connsiteY0" fmla="*/ 0 h 708180"/>
                <a:gd name="connsiteX1" fmla="*/ 23338 w 863945"/>
                <a:gd name="connsiteY1" fmla="*/ 660400 h 708180"/>
                <a:gd name="connsiteX2" fmla="*/ 861538 w 863945"/>
                <a:gd name="connsiteY2" fmla="*/ 584200 h 708180"/>
                <a:gd name="connsiteX3" fmla="*/ 296388 w 863945"/>
                <a:gd name="connsiteY3" fmla="*/ 6350 h 708180"/>
                <a:gd name="connsiteX0" fmla="*/ 315438 w 864352"/>
                <a:gd name="connsiteY0" fmla="*/ 5556 h 714199"/>
                <a:gd name="connsiteX1" fmla="*/ 23338 w 864352"/>
                <a:gd name="connsiteY1" fmla="*/ 665956 h 714199"/>
                <a:gd name="connsiteX2" fmla="*/ 861538 w 864352"/>
                <a:gd name="connsiteY2" fmla="*/ 589756 h 714199"/>
                <a:gd name="connsiteX3" fmla="*/ 315438 w 864352"/>
                <a:gd name="connsiteY3" fmla="*/ 0 h 714199"/>
              </a:gdLst>
              <a:ahLst/>
              <a:cxnLst>
                <a:cxn ang="0">
                  <a:pos x="connsiteX0" y="connsiteY0"/>
                </a:cxn>
                <a:cxn ang="0">
                  <a:pos x="connsiteX1" y="connsiteY1"/>
                </a:cxn>
                <a:cxn ang="0">
                  <a:pos x="connsiteX2" y="connsiteY2"/>
                </a:cxn>
                <a:cxn ang="0">
                  <a:pos x="connsiteX3" y="connsiteY3"/>
                </a:cxn>
              </a:cxnLst>
              <a:rect l="l" t="t" r="r" b="b"/>
              <a:pathLst>
                <a:path w="864352" h="714199">
                  <a:moveTo>
                    <a:pt x="315438" y="5556"/>
                  </a:moveTo>
                  <a:cubicBezTo>
                    <a:pt x="123879" y="287072"/>
                    <a:pt x="-67679" y="568589"/>
                    <a:pt x="23338" y="665956"/>
                  </a:cubicBezTo>
                  <a:cubicBezTo>
                    <a:pt x="114355" y="763323"/>
                    <a:pt x="812855" y="700749"/>
                    <a:pt x="861538" y="589756"/>
                  </a:cubicBezTo>
                  <a:cubicBezTo>
                    <a:pt x="910221" y="478763"/>
                    <a:pt x="311205" y="91017"/>
                    <a:pt x="315438" y="0"/>
                  </a:cubicBezTo>
                </a:path>
              </a:pathLst>
            </a:custGeom>
            <a:solidFill>
              <a:srgbClr val="CC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70AC67D5-0095-46DC-95FF-D31B9AA450C7}"/>
                </a:ext>
              </a:extLst>
            </p:cNvPr>
            <p:cNvSpPr/>
            <p:nvPr/>
          </p:nvSpPr>
          <p:spPr>
            <a:xfrm>
              <a:off x="2432049" y="2349501"/>
              <a:ext cx="1997075" cy="330200"/>
            </a:xfrm>
            <a:custGeom>
              <a:avLst/>
              <a:gdLst>
                <a:gd name="connsiteX0" fmla="*/ 0 w 1981200"/>
                <a:gd name="connsiteY0" fmla="*/ 413852 h 413852"/>
                <a:gd name="connsiteX1" fmla="*/ 609600 w 1981200"/>
                <a:gd name="connsiteY1" fmla="*/ 267802 h 413852"/>
                <a:gd name="connsiteX2" fmla="*/ 717550 w 1981200"/>
                <a:gd name="connsiteY2" fmla="*/ 7452 h 413852"/>
                <a:gd name="connsiteX3" fmla="*/ 1981200 w 1981200"/>
                <a:gd name="connsiteY3" fmla="*/ 96352 h 413852"/>
                <a:gd name="connsiteX0" fmla="*/ 0 w 1997075"/>
                <a:gd name="connsiteY0" fmla="*/ 426552 h 426552"/>
                <a:gd name="connsiteX1" fmla="*/ 625475 w 1997075"/>
                <a:gd name="connsiteY1" fmla="*/ 267802 h 426552"/>
                <a:gd name="connsiteX2" fmla="*/ 733425 w 1997075"/>
                <a:gd name="connsiteY2" fmla="*/ 7452 h 426552"/>
                <a:gd name="connsiteX3" fmla="*/ 1997075 w 1997075"/>
                <a:gd name="connsiteY3" fmla="*/ 96352 h 426552"/>
                <a:gd name="connsiteX0" fmla="*/ 0 w 1997075"/>
                <a:gd name="connsiteY0" fmla="*/ 330200 h 330200"/>
                <a:gd name="connsiteX1" fmla="*/ 625475 w 1997075"/>
                <a:gd name="connsiteY1" fmla="*/ 171450 h 330200"/>
                <a:gd name="connsiteX2" fmla="*/ 1997075 w 1997075"/>
                <a:gd name="connsiteY2" fmla="*/ 0 h 330200"/>
                <a:gd name="connsiteX0" fmla="*/ 0 w 1997075"/>
                <a:gd name="connsiteY0" fmla="*/ 330200 h 330200"/>
                <a:gd name="connsiteX1" fmla="*/ 930275 w 1997075"/>
                <a:gd name="connsiteY1" fmla="*/ 222250 h 330200"/>
                <a:gd name="connsiteX2" fmla="*/ 1997075 w 1997075"/>
                <a:gd name="connsiteY2" fmla="*/ 0 h 330200"/>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 name="connsiteX0" fmla="*/ 0 w 1997075"/>
                <a:gd name="connsiteY0" fmla="*/ 357064 h 357064"/>
                <a:gd name="connsiteX1" fmla="*/ 1997075 w 1997075"/>
                <a:gd name="connsiteY1" fmla="*/ 26864 h 357064"/>
                <a:gd name="connsiteX0" fmla="*/ 0 w 1997075"/>
                <a:gd name="connsiteY0" fmla="*/ 345329 h 345329"/>
                <a:gd name="connsiteX1" fmla="*/ 1997075 w 1997075"/>
                <a:gd name="connsiteY1" fmla="*/ 15129 h 345329"/>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Lst>
              <a:ahLst/>
              <a:cxnLst>
                <a:cxn ang="0">
                  <a:pos x="connsiteX0" y="connsiteY0"/>
                </a:cxn>
                <a:cxn ang="0">
                  <a:pos x="connsiteX1" y="connsiteY1"/>
                </a:cxn>
              </a:cxnLst>
              <a:rect l="l" t="t" r="r" b="b"/>
              <a:pathLst>
                <a:path w="1997075" h="330200">
                  <a:moveTo>
                    <a:pt x="0" y="330200"/>
                  </a:moveTo>
                  <a:cubicBezTo>
                    <a:pt x="519642" y="178858"/>
                    <a:pt x="1007533" y="465667"/>
                    <a:pt x="199707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E4D2A041-5093-43A1-91D2-B7866FA08FDB}"/>
                </a:ext>
              </a:extLst>
            </p:cNvPr>
            <p:cNvSpPr/>
            <p:nvPr/>
          </p:nvSpPr>
          <p:spPr>
            <a:xfrm>
              <a:off x="4397376" y="2224807"/>
              <a:ext cx="125072" cy="183643"/>
            </a:xfrm>
            <a:custGeom>
              <a:avLst/>
              <a:gdLst>
                <a:gd name="connsiteX0" fmla="*/ 3646 w 168877"/>
                <a:gd name="connsiteY0" fmla="*/ 129972 h 247847"/>
                <a:gd name="connsiteX1" fmla="*/ 54446 w 168877"/>
                <a:gd name="connsiteY1" fmla="*/ 110922 h 247847"/>
                <a:gd name="connsiteX2" fmla="*/ 54446 w 168877"/>
                <a:gd name="connsiteY2" fmla="*/ 2972 h 247847"/>
                <a:gd name="connsiteX3" fmla="*/ 168746 w 168877"/>
                <a:gd name="connsiteY3" fmla="*/ 244272 h 247847"/>
                <a:gd name="connsiteX4" fmla="*/ 3646 w 168877"/>
                <a:gd name="connsiteY4" fmla="*/ 129972 h 247847"/>
                <a:gd name="connsiteX0" fmla="*/ 6865 w 172096"/>
                <a:gd name="connsiteY0" fmla="*/ 131043 h 249065"/>
                <a:gd name="connsiteX1" fmla="*/ 33852 w 172096"/>
                <a:gd name="connsiteY1" fmla="*/ 78656 h 249065"/>
                <a:gd name="connsiteX2" fmla="*/ 57665 w 172096"/>
                <a:gd name="connsiteY2" fmla="*/ 4043 h 249065"/>
                <a:gd name="connsiteX3" fmla="*/ 171965 w 172096"/>
                <a:gd name="connsiteY3" fmla="*/ 245343 h 249065"/>
                <a:gd name="connsiteX4" fmla="*/ 6865 w 172096"/>
                <a:gd name="connsiteY4" fmla="*/ 131043 h 249065"/>
                <a:gd name="connsiteX0" fmla="*/ 4771 w 170013"/>
                <a:gd name="connsiteY0" fmla="*/ 129273 h 247295"/>
                <a:gd name="connsiteX1" fmla="*/ 55571 w 170013"/>
                <a:gd name="connsiteY1" fmla="*/ 2273 h 247295"/>
                <a:gd name="connsiteX2" fmla="*/ 169871 w 170013"/>
                <a:gd name="connsiteY2" fmla="*/ 243573 h 247295"/>
                <a:gd name="connsiteX3" fmla="*/ 4771 w 170013"/>
                <a:gd name="connsiteY3" fmla="*/ 129273 h 247295"/>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0 w 165242"/>
                <a:gd name="connsiteY0" fmla="*/ 129620 h 246830"/>
                <a:gd name="connsiteX1" fmla="*/ 50800 w 165242"/>
                <a:gd name="connsiteY1" fmla="*/ 2620 h 246830"/>
                <a:gd name="connsiteX2" fmla="*/ 165100 w 165242"/>
                <a:gd name="connsiteY2" fmla="*/ 243920 h 246830"/>
                <a:gd name="connsiteX3" fmla="*/ 0 w 165242"/>
                <a:gd name="connsiteY3" fmla="*/ 129620 h 246830"/>
                <a:gd name="connsiteX0" fmla="*/ 0 w 141479"/>
                <a:gd name="connsiteY0" fmla="*/ 129620 h 200375"/>
                <a:gd name="connsiteX1" fmla="*/ 50800 w 141479"/>
                <a:gd name="connsiteY1" fmla="*/ 2620 h 200375"/>
                <a:gd name="connsiteX2" fmla="*/ 141288 w 141479"/>
                <a:gd name="connsiteY2" fmla="*/ 196295 h 200375"/>
                <a:gd name="connsiteX3" fmla="*/ 0 w 141479"/>
                <a:gd name="connsiteY3" fmla="*/ 129620 h 200375"/>
                <a:gd name="connsiteX0" fmla="*/ 0 w 141654"/>
                <a:gd name="connsiteY0" fmla="*/ 136597 h 206574"/>
                <a:gd name="connsiteX1" fmla="*/ 38894 w 141654"/>
                <a:gd name="connsiteY1" fmla="*/ 2454 h 206574"/>
                <a:gd name="connsiteX2" fmla="*/ 141288 w 141654"/>
                <a:gd name="connsiteY2" fmla="*/ 203272 h 206574"/>
                <a:gd name="connsiteX3" fmla="*/ 0 w 141654"/>
                <a:gd name="connsiteY3" fmla="*/ 136597 h 206574"/>
                <a:gd name="connsiteX0" fmla="*/ 0 w 125072"/>
                <a:gd name="connsiteY0" fmla="*/ 136597 h 183643"/>
                <a:gd name="connsiteX1" fmla="*/ 38894 w 125072"/>
                <a:gd name="connsiteY1" fmla="*/ 2454 h 183643"/>
                <a:gd name="connsiteX2" fmla="*/ 124619 w 125072"/>
                <a:gd name="connsiteY2" fmla="*/ 179460 h 183643"/>
                <a:gd name="connsiteX3" fmla="*/ 0 w 125072"/>
                <a:gd name="connsiteY3" fmla="*/ 136597 h 183643"/>
              </a:gdLst>
              <a:ahLst/>
              <a:cxnLst>
                <a:cxn ang="0">
                  <a:pos x="connsiteX0" y="connsiteY0"/>
                </a:cxn>
                <a:cxn ang="0">
                  <a:pos x="connsiteX1" y="connsiteY1"/>
                </a:cxn>
                <a:cxn ang="0">
                  <a:pos x="connsiteX2" y="connsiteY2"/>
                </a:cxn>
                <a:cxn ang="0">
                  <a:pos x="connsiteX3" y="connsiteY3"/>
                </a:cxn>
              </a:cxnLst>
              <a:rect l="l" t="t" r="r" b="b"/>
              <a:pathLst>
                <a:path w="125072" h="183643">
                  <a:moveTo>
                    <a:pt x="0" y="136597"/>
                  </a:moveTo>
                  <a:cubicBezTo>
                    <a:pt x="42863" y="79711"/>
                    <a:pt x="11377" y="-16596"/>
                    <a:pt x="38894" y="2454"/>
                  </a:cubicBezTo>
                  <a:cubicBezTo>
                    <a:pt x="66411" y="21504"/>
                    <a:pt x="131101" y="157103"/>
                    <a:pt x="124619" y="179460"/>
                  </a:cubicBezTo>
                  <a:cubicBezTo>
                    <a:pt x="118137" y="201817"/>
                    <a:pt x="85725" y="126808"/>
                    <a:pt x="0" y="136597"/>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55DA11F-1CCC-4F0A-AC21-645802F262E8}"/>
                </a:ext>
              </a:extLst>
            </p:cNvPr>
            <p:cNvSpPr/>
            <p:nvPr/>
          </p:nvSpPr>
          <p:spPr>
            <a:xfrm>
              <a:off x="698500" y="2482850"/>
              <a:ext cx="1073150" cy="474784"/>
            </a:xfrm>
            <a:custGeom>
              <a:avLst/>
              <a:gdLst>
                <a:gd name="connsiteX0" fmla="*/ 1073150 w 1073150"/>
                <a:gd name="connsiteY0" fmla="*/ 336550 h 474784"/>
                <a:gd name="connsiteX1" fmla="*/ 558800 w 1073150"/>
                <a:gd name="connsiteY1" fmla="*/ 457200 h 474784"/>
                <a:gd name="connsiteX2" fmla="*/ 0 w 1073150"/>
                <a:gd name="connsiteY2" fmla="*/ 0 h 474784"/>
              </a:gdLst>
              <a:ahLst/>
              <a:cxnLst>
                <a:cxn ang="0">
                  <a:pos x="connsiteX0" y="connsiteY0"/>
                </a:cxn>
                <a:cxn ang="0">
                  <a:pos x="connsiteX1" y="connsiteY1"/>
                </a:cxn>
                <a:cxn ang="0">
                  <a:pos x="connsiteX2" y="connsiteY2"/>
                </a:cxn>
              </a:cxnLst>
              <a:rect l="l" t="t" r="r" b="b"/>
              <a:pathLst>
                <a:path w="1073150" h="474784">
                  <a:moveTo>
                    <a:pt x="1073150" y="336550"/>
                  </a:moveTo>
                  <a:cubicBezTo>
                    <a:pt x="905404" y="424921"/>
                    <a:pt x="737658" y="513292"/>
                    <a:pt x="558800" y="457200"/>
                  </a:cubicBezTo>
                  <a:cubicBezTo>
                    <a:pt x="379942" y="401108"/>
                    <a:pt x="189971" y="200554"/>
                    <a:pt x="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21F1D38B-CC4E-408C-BB85-F3B9014E25C2}"/>
                </a:ext>
              </a:extLst>
            </p:cNvPr>
            <p:cNvSpPr/>
            <p:nvPr/>
          </p:nvSpPr>
          <p:spPr>
            <a:xfrm>
              <a:off x="743986" y="2930525"/>
              <a:ext cx="792714" cy="635000"/>
            </a:xfrm>
            <a:custGeom>
              <a:avLst/>
              <a:gdLst>
                <a:gd name="connsiteX0" fmla="*/ 792714 w 792714"/>
                <a:gd name="connsiteY0" fmla="*/ 0 h 635000"/>
                <a:gd name="connsiteX1" fmla="*/ 56114 w 792714"/>
                <a:gd name="connsiteY1" fmla="*/ 311150 h 635000"/>
                <a:gd name="connsiteX2" fmla="*/ 106914 w 792714"/>
                <a:gd name="connsiteY2" fmla="*/ 635000 h 635000"/>
              </a:gdLst>
              <a:ahLst/>
              <a:cxnLst>
                <a:cxn ang="0">
                  <a:pos x="connsiteX0" y="connsiteY0"/>
                </a:cxn>
                <a:cxn ang="0">
                  <a:pos x="connsiteX1" y="connsiteY1"/>
                </a:cxn>
                <a:cxn ang="0">
                  <a:pos x="connsiteX2" y="connsiteY2"/>
                </a:cxn>
              </a:cxnLst>
              <a:rect l="l" t="t" r="r" b="b"/>
              <a:pathLst>
                <a:path w="792714" h="635000">
                  <a:moveTo>
                    <a:pt x="792714" y="0"/>
                  </a:moveTo>
                  <a:cubicBezTo>
                    <a:pt x="481564" y="102658"/>
                    <a:pt x="170414" y="205317"/>
                    <a:pt x="56114" y="311150"/>
                  </a:cubicBezTo>
                  <a:cubicBezTo>
                    <a:pt x="-58186" y="416983"/>
                    <a:pt x="24364" y="525991"/>
                    <a:pt x="106914" y="635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42C5298-DFAD-410F-895A-402A6EFCE579}"/>
                </a:ext>
              </a:extLst>
            </p:cNvPr>
            <p:cNvSpPr/>
            <p:nvPr/>
          </p:nvSpPr>
          <p:spPr>
            <a:xfrm>
              <a:off x="298450" y="2698750"/>
              <a:ext cx="609600" cy="210741"/>
            </a:xfrm>
            <a:custGeom>
              <a:avLst/>
              <a:gdLst>
                <a:gd name="connsiteX0" fmla="*/ 609600 w 609600"/>
                <a:gd name="connsiteY0" fmla="*/ 0 h 210741"/>
                <a:gd name="connsiteX1" fmla="*/ 165100 w 609600"/>
                <a:gd name="connsiteY1" fmla="*/ 209550 h 210741"/>
                <a:gd name="connsiteX2" fmla="*/ 0 w 609600"/>
                <a:gd name="connsiteY2" fmla="*/ 69850 h 210741"/>
              </a:gdLst>
              <a:ahLst/>
              <a:cxnLst>
                <a:cxn ang="0">
                  <a:pos x="connsiteX0" y="connsiteY0"/>
                </a:cxn>
                <a:cxn ang="0">
                  <a:pos x="connsiteX1" y="connsiteY1"/>
                </a:cxn>
                <a:cxn ang="0">
                  <a:pos x="connsiteX2" y="connsiteY2"/>
                </a:cxn>
              </a:cxnLst>
              <a:rect l="l" t="t" r="r" b="b"/>
              <a:pathLst>
                <a:path w="609600" h="210741">
                  <a:moveTo>
                    <a:pt x="609600" y="0"/>
                  </a:moveTo>
                  <a:cubicBezTo>
                    <a:pt x="438150" y="98954"/>
                    <a:pt x="266700" y="197908"/>
                    <a:pt x="165100" y="209550"/>
                  </a:cubicBezTo>
                  <a:cubicBezTo>
                    <a:pt x="63500" y="221192"/>
                    <a:pt x="31750" y="145521"/>
                    <a:pt x="0" y="698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1C92A58-3AA0-4282-B66B-F76E22895AAB}"/>
                </a:ext>
              </a:extLst>
            </p:cNvPr>
            <p:cNvSpPr/>
            <p:nvPr/>
          </p:nvSpPr>
          <p:spPr>
            <a:xfrm>
              <a:off x="1073150" y="2675499"/>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EE73C9F2-EDB9-4D19-B005-FE905D5A2284}"/>
                </a:ext>
              </a:extLst>
            </p:cNvPr>
            <p:cNvSpPr/>
            <p:nvPr/>
          </p:nvSpPr>
          <p:spPr>
            <a:xfrm rot="15019539">
              <a:off x="487992" y="2375318"/>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B0092259-CD79-429C-9186-730471791B67}"/>
                </a:ext>
              </a:extLst>
            </p:cNvPr>
            <p:cNvSpPr/>
            <p:nvPr/>
          </p:nvSpPr>
          <p:spPr>
            <a:xfrm rot="17138607">
              <a:off x="1019174" y="3156142"/>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E838B4BE-3220-4347-B729-D1C650D54A43}"/>
              </a:ext>
            </a:extLst>
          </p:cNvPr>
          <p:cNvGrpSpPr/>
          <p:nvPr/>
        </p:nvGrpSpPr>
        <p:grpSpPr>
          <a:xfrm rot="9808220">
            <a:off x="6495163" y="3088825"/>
            <a:ext cx="2778010" cy="989956"/>
            <a:chOff x="298450" y="2224807"/>
            <a:chExt cx="4223998" cy="1340718"/>
          </a:xfrm>
        </p:grpSpPr>
        <p:sp>
          <p:nvSpPr>
            <p:cNvPr id="57" name="Freeform: Shape 56">
              <a:extLst>
                <a:ext uri="{FF2B5EF4-FFF2-40B4-BE49-F238E27FC236}">
                  <a16:creationId xmlns:a16="http://schemas.microsoft.com/office/drawing/2014/main" id="{657F8105-8FF4-4550-BEFD-85145B3FC18E}"/>
                </a:ext>
              </a:extLst>
            </p:cNvPr>
            <p:cNvSpPr/>
            <p:nvPr/>
          </p:nvSpPr>
          <p:spPr>
            <a:xfrm rot="5108120">
              <a:off x="1878751" y="2415014"/>
              <a:ext cx="509916" cy="714199"/>
            </a:xfrm>
            <a:custGeom>
              <a:avLst/>
              <a:gdLst>
                <a:gd name="connsiteX0" fmla="*/ 315438 w 886938"/>
                <a:gd name="connsiteY0" fmla="*/ 4854 h 711350"/>
                <a:gd name="connsiteX1" fmla="*/ 23338 w 886938"/>
                <a:gd name="connsiteY1" fmla="*/ 665254 h 711350"/>
                <a:gd name="connsiteX2" fmla="*/ 861538 w 886938"/>
                <a:gd name="connsiteY2" fmla="*/ 589054 h 711350"/>
                <a:gd name="connsiteX3" fmla="*/ 315438 w 886938"/>
                <a:gd name="connsiteY3" fmla="*/ 55654 h 711350"/>
                <a:gd name="connsiteX4" fmla="*/ 886938 w 886938"/>
                <a:gd name="connsiteY4" fmla="*/ 42954 h 711350"/>
                <a:gd name="connsiteX0" fmla="*/ 315438 w 864352"/>
                <a:gd name="connsiteY0" fmla="*/ 0 h 706496"/>
                <a:gd name="connsiteX1" fmla="*/ 23338 w 864352"/>
                <a:gd name="connsiteY1" fmla="*/ 660400 h 706496"/>
                <a:gd name="connsiteX2" fmla="*/ 861538 w 864352"/>
                <a:gd name="connsiteY2" fmla="*/ 584200 h 706496"/>
                <a:gd name="connsiteX3" fmla="*/ 315438 w 864352"/>
                <a:gd name="connsiteY3" fmla="*/ 50800 h 706496"/>
                <a:gd name="connsiteX0" fmla="*/ 315438 w 863945"/>
                <a:gd name="connsiteY0" fmla="*/ 0 h 708180"/>
                <a:gd name="connsiteX1" fmla="*/ 23338 w 863945"/>
                <a:gd name="connsiteY1" fmla="*/ 660400 h 708180"/>
                <a:gd name="connsiteX2" fmla="*/ 861538 w 863945"/>
                <a:gd name="connsiteY2" fmla="*/ 584200 h 708180"/>
                <a:gd name="connsiteX3" fmla="*/ 296388 w 863945"/>
                <a:gd name="connsiteY3" fmla="*/ 6350 h 708180"/>
                <a:gd name="connsiteX0" fmla="*/ 315438 w 864352"/>
                <a:gd name="connsiteY0" fmla="*/ 5556 h 714199"/>
                <a:gd name="connsiteX1" fmla="*/ 23338 w 864352"/>
                <a:gd name="connsiteY1" fmla="*/ 665956 h 714199"/>
                <a:gd name="connsiteX2" fmla="*/ 861538 w 864352"/>
                <a:gd name="connsiteY2" fmla="*/ 589756 h 714199"/>
                <a:gd name="connsiteX3" fmla="*/ 315438 w 864352"/>
                <a:gd name="connsiteY3" fmla="*/ 0 h 714199"/>
              </a:gdLst>
              <a:ahLst/>
              <a:cxnLst>
                <a:cxn ang="0">
                  <a:pos x="connsiteX0" y="connsiteY0"/>
                </a:cxn>
                <a:cxn ang="0">
                  <a:pos x="connsiteX1" y="connsiteY1"/>
                </a:cxn>
                <a:cxn ang="0">
                  <a:pos x="connsiteX2" y="connsiteY2"/>
                </a:cxn>
                <a:cxn ang="0">
                  <a:pos x="connsiteX3" y="connsiteY3"/>
                </a:cxn>
              </a:cxnLst>
              <a:rect l="l" t="t" r="r" b="b"/>
              <a:pathLst>
                <a:path w="864352" h="714199">
                  <a:moveTo>
                    <a:pt x="315438" y="5556"/>
                  </a:moveTo>
                  <a:cubicBezTo>
                    <a:pt x="123879" y="287072"/>
                    <a:pt x="-67679" y="568589"/>
                    <a:pt x="23338" y="665956"/>
                  </a:cubicBezTo>
                  <a:cubicBezTo>
                    <a:pt x="114355" y="763323"/>
                    <a:pt x="812855" y="700749"/>
                    <a:pt x="861538" y="589756"/>
                  </a:cubicBezTo>
                  <a:cubicBezTo>
                    <a:pt x="910221" y="478763"/>
                    <a:pt x="311205" y="91017"/>
                    <a:pt x="315438" y="0"/>
                  </a:cubicBezTo>
                </a:path>
              </a:pathLst>
            </a:cu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EE388AF7-02F8-4E9C-B727-302F2FC787CC}"/>
                </a:ext>
              </a:extLst>
            </p:cNvPr>
            <p:cNvSpPr/>
            <p:nvPr/>
          </p:nvSpPr>
          <p:spPr>
            <a:xfrm>
              <a:off x="2432049" y="2349501"/>
              <a:ext cx="1997075" cy="330200"/>
            </a:xfrm>
            <a:custGeom>
              <a:avLst/>
              <a:gdLst>
                <a:gd name="connsiteX0" fmla="*/ 0 w 1981200"/>
                <a:gd name="connsiteY0" fmla="*/ 413852 h 413852"/>
                <a:gd name="connsiteX1" fmla="*/ 609600 w 1981200"/>
                <a:gd name="connsiteY1" fmla="*/ 267802 h 413852"/>
                <a:gd name="connsiteX2" fmla="*/ 717550 w 1981200"/>
                <a:gd name="connsiteY2" fmla="*/ 7452 h 413852"/>
                <a:gd name="connsiteX3" fmla="*/ 1981200 w 1981200"/>
                <a:gd name="connsiteY3" fmla="*/ 96352 h 413852"/>
                <a:gd name="connsiteX0" fmla="*/ 0 w 1997075"/>
                <a:gd name="connsiteY0" fmla="*/ 426552 h 426552"/>
                <a:gd name="connsiteX1" fmla="*/ 625475 w 1997075"/>
                <a:gd name="connsiteY1" fmla="*/ 267802 h 426552"/>
                <a:gd name="connsiteX2" fmla="*/ 733425 w 1997075"/>
                <a:gd name="connsiteY2" fmla="*/ 7452 h 426552"/>
                <a:gd name="connsiteX3" fmla="*/ 1997075 w 1997075"/>
                <a:gd name="connsiteY3" fmla="*/ 96352 h 426552"/>
                <a:gd name="connsiteX0" fmla="*/ 0 w 1997075"/>
                <a:gd name="connsiteY0" fmla="*/ 330200 h 330200"/>
                <a:gd name="connsiteX1" fmla="*/ 625475 w 1997075"/>
                <a:gd name="connsiteY1" fmla="*/ 171450 h 330200"/>
                <a:gd name="connsiteX2" fmla="*/ 1997075 w 1997075"/>
                <a:gd name="connsiteY2" fmla="*/ 0 h 330200"/>
                <a:gd name="connsiteX0" fmla="*/ 0 w 1997075"/>
                <a:gd name="connsiteY0" fmla="*/ 330200 h 330200"/>
                <a:gd name="connsiteX1" fmla="*/ 930275 w 1997075"/>
                <a:gd name="connsiteY1" fmla="*/ 222250 h 330200"/>
                <a:gd name="connsiteX2" fmla="*/ 1997075 w 1997075"/>
                <a:gd name="connsiteY2" fmla="*/ 0 h 330200"/>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 name="connsiteX0" fmla="*/ 0 w 1997075"/>
                <a:gd name="connsiteY0" fmla="*/ 357064 h 357064"/>
                <a:gd name="connsiteX1" fmla="*/ 1997075 w 1997075"/>
                <a:gd name="connsiteY1" fmla="*/ 26864 h 357064"/>
                <a:gd name="connsiteX0" fmla="*/ 0 w 1997075"/>
                <a:gd name="connsiteY0" fmla="*/ 345329 h 345329"/>
                <a:gd name="connsiteX1" fmla="*/ 1997075 w 1997075"/>
                <a:gd name="connsiteY1" fmla="*/ 15129 h 345329"/>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Lst>
              <a:ahLst/>
              <a:cxnLst>
                <a:cxn ang="0">
                  <a:pos x="connsiteX0" y="connsiteY0"/>
                </a:cxn>
                <a:cxn ang="0">
                  <a:pos x="connsiteX1" y="connsiteY1"/>
                </a:cxn>
              </a:cxnLst>
              <a:rect l="l" t="t" r="r" b="b"/>
              <a:pathLst>
                <a:path w="1997075" h="330200">
                  <a:moveTo>
                    <a:pt x="0" y="330200"/>
                  </a:moveTo>
                  <a:cubicBezTo>
                    <a:pt x="519642" y="178858"/>
                    <a:pt x="1007533" y="465667"/>
                    <a:pt x="199707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79A35435-5B4E-4FAB-8148-ED6467F102C9}"/>
                </a:ext>
              </a:extLst>
            </p:cNvPr>
            <p:cNvSpPr/>
            <p:nvPr/>
          </p:nvSpPr>
          <p:spPr>
            <a:xfrm>
              <a:off x="4397376" y="2224807"/>
              <a:ext cx="125072" cy="183643"/>
            </a:xfrm>
            <a:custGeom>
              <a:avLst/>
              <a:gdLst>
                <a:gd name="connsiteX0" fmla="*/ 3646 w 168877"/>
                <a:gd name="connsiteY0" fmla="*/ 129972 h 247847"/>
                <a:gd name="connsiteX1" fmla="*/ 54446 w 168877"/>
                <a:gd name="connsiteY1" fmla="*/ 110922 h 247847"/>
                <a:gd name="connsiteX2" fmla="*/ 54446 w 168877"/>
                <a:gd name="connsiteY2" fmla="*/ 2972 h 247847"/>
                <a:gd name="connsiteX3" fmla="*/ 168746 w 168877"/>
                <a:gd name="connsiteY3" fmla="*/ 244272 h 247847"/>
                <a:gd name="connsiteX4" fmla="*/ 3646 w 168877"/>
                <a:gd name="connsiteY4" fmla="*/ 129972 h 247847"/>
                <a:gd name="connsiteX0" fmla="*/ 6865 w 172096"/>
                <a:gd name="connsiteY0" fmla="*/ 131043 h 249065"/>
                <a:gd name="connsiteX1" fmla="*/ 33852 w 172096"/>
                <a:gd name="connsiteY1" fmla="*/ 78656 h 249065"/>
                <a:gd name="connsiteX2" fmla="*/ 57665 w 172096"/>
                <a:gd name="connsiteY2" fmla="*/ 4043 h 249065"/>
                <a:gd name="connsiteX3" fmla="*/ 171965 w 172096"/>
                <a:gd name="connsiteY3" fmla="*/ 245343 h 249065"/>
                <a:gd name="connsiteX4" fmla="*/ 6865 w 172096"/>
                <a:gd name="connsiteY4" fmla="*/ 131043 h 249065"/>
                <a:gd name="connsiteX0" fmla="*/ 4771 w 170013"/>
                <a:gd name="connsiteY0" fmla="*/ 129273 h 247295"/>
                <a:gd name="connsiteX1" fmla="*/ 55571 w 170013"/>
                <a:gd name="connsiteY1" fmla="*/ 2273 h 247295"/>
                <a:gd name="connsiteX2" fmla="*/ 169871 w 170013"/>
                <a:gd name="connsiteY2" fmla="*/ 243573 h 247295"/>
                <a:gd name="connsiteX3" fmla="*/ 4771 w 170013"/>
                <a:gd name="connsiteY3" fmla="*/ 129273 h 247295"/>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0 w 165242"/>
                <a:gd name="connsiteY0" fmla="*/ 129620 h 246830"/>
                <a:gd name="connsiteX1" fmla="*/ 50800 w 165242"/>
                <a:gd name="connsiteY1" fmla="*/ 2620 h 246830"/>
                <a:gd name="connsiteX2" fmla="*/ 165100 w 165242"/>
                <a:gd name="connsiteY2" fmla="*/ 243920 h 246830"/>
                <a:gd name="connsiteX3" fmla="*/ 0 w 165242"/>
                <a:gd name="connsiteY3" fmla="*/ 129620 h 246830"/>
                <a:gd name="connsiteX0" fmla="*/ 0 w 141479"/>
                <a:gd name="connsiteY0" fmla="*/ 129620 h 200375"/>
                <a:gd name="connsiteX1" fmla="*/ 50800 w 141479"/>
                <a:gd name="connsiteY1" fmla="*/ 2620 h 200375"/>
                <a:gd name="connsiteX2" fmla="*/ 141288 w 141479"/>
                <a:gd name="connsiteY2" fmla="*/ 196295 h 200375"/>
                <a:gd name="connsiteX3" fmla="*/ 0 w 141479"/>
                <a:gd name="connsiteY3" fmla="*/ 129620 h 200375"/>
                <a:gd name="connsiteX0" fmla="*/ 0 w 141654"/>
                <a:gd name="connsiteY0" fmla="*/ 136597 h 206574"/>
                <a:gd name="connsiteX1" fmla="*/ 38894 w 141654"/>
                <a:gd name="connsiteY1" fmla="*/ 2454 h 206574"/>
                <a:gd name="connsiteX2" fmla="*/ 141288 w 141654"/>
                <a:gd name="connsiteY2" fmla="*/ 203272 h 206574"/>
                <a:gd name="connsiteX3" fmla="*/ 0 w 141654"/>
                <a:gd name="connsiteY3" fmla="*/ 136597 h 206574"/>
                <a:gd name="connsiteX0" fmla="*/ 0 w 125072"/>
                <a:gd name="connsiteY0" fmla="*/ 136597 h 183643"/>
                <a:gd name="connsiteX1" fmla="*/ 38894 w 125072"/>
                <a:gd name="connsiteY1" fmla="*/ 2454 h 183643"/>
                <a:gd name="connsiteX2" fmla="*/ 124619 w 125072"/>
                <a:gd name="connsiteY2" fmla="*/ 179460 h 183643"/>
                <a:gd name="connsiteX3" fmla="*/ 0 w 125072"/>
                <a:gd name="connsiteY3" fmla="*/ 136597 h 183643"/>
              </a:gdLst>
              <a:ahLst/>
              <a:cxnLst>
                <a:cxn ang="0">
                  <a:pos x="connsiteX0" y="connsiteY0"/>
                </a:cxn>
                <a:cxn ang="0">
                  <a:pos x="connsiteX1" y="connsiteY1"/>
                </a:cxn>
                <a:cxn ang="0">
                  <a:pos x="connsiteX2" y="connsiteY2"/>
                </a:cxn>
                <a:cxn ang="0">
                  <a:pos x="connsiteX3" y="connsiteY3"/>
                </a:cxn>
              </a:cxnLst>
              <a:rect l="l" t="t" r="r" b="b"/>
              <a:pathLst>
                <a:path w="125072" h="183643">
                  <a:moveTo>
                    <a:pt x="0" y="136597"/>
                  </a:moveTo>
                  <a:cubicBezTo>
                    <a:pt x="42863" y="79711"/>
                    <a:pt x="11377" y="-16596"/>
                    <a:pt x="38894" y="2454"/>
                  </a:cubicBezTo>
                  <a:cubicBezTo>
                    <a:pt x="66411" y="21504"/>
                    <a:pt x="131101" y="157103"/>
                    <a:pt x="124619" y="179460"/>
                  </a:cubicBezTo>
                  <a:cubicBezTo>
                    <a:pt x="118137" y="201817"/>
                    <a:pt x="85725" y="126808"/>
                    <a:pt x="0" y="136597"/>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2FAF2F8-2C9D-4851-9363-D44C73A770BB}"/>
                </a:ext>
              </a:extLst>
            </p:cNvPr>
            <p:cNvSpPr/>
            <p:nvPr/>
          </p:nvSpPr>
          <p:spPr>
            <a:xfrm>
              <a:off x="698500" y="2482850"/>
              <a:ext cx="1073150" cy="474784"/>
            </a:xfrm>
            <a:custGeom>
              <a:avLst/>
              <a:gdLst>
                <a:gd name="connsiteX0" fmla="*/ 1073150 w 1073150"/>
                <a:gd name="connsiteY0" fmla="*/ 336550 h 474784"/>
                <a:gd name="connsiteX1" fmla="*/ 558800 w 1073150"/>
                <a:gd name="connsiteY1" fmla="*/ 457200 h 474784"/>
                <a:gd name="connsiteX2" fmla="*/ 0 w 1073150"/>
                <a:gd name="connsiteY2" fmla="*/ 0 h 474784"/>
              </a:gdLst>
              <a:ahLst/>
              <a:cxnLst>
                <a:cxn ang="0">
                  <a:pos x="connsiteX0" y="connsiteY0"/>
                </a:cxn>
                <a:cxn ang="0">
                  <a:pos x="connsiteX1" y="connsiteY1"/>
                </a:cxn>
                <a:cxn ang="0">
                  <a:pos x="connsiteX2" y="connsiteY2"/>
                </a:cxn>
              </a:cxnLst>
              <a:rect l="l" t="t" r="r" b="b"/>
              <a:pathLst>
                <a:path w="1073150" h="474784">
                  <a:moveTo>
                    <a:pt x="1073150" y="336550"/>
                  </a:moveTo>
                  <a:cubicBezTo>
                    <a:pt x="905404" y="424921"/>
                    <a:pt x="737658" y="513292"/>
                    <a:pt x="558800" y="457200"/>
                  </a:cubicBezTo>
                  <a:cubicBezTo>
                    <a:pt x="379942" y="401108"/>
                    <a:pt x="189971" y="200554"/>
                    <a:pt x="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F6BB121E-9D1E-4802-8ECE-FC6539DE49D9}"/>
                </a:ext>
              </a:extLst>
            </p:cNvPr>
            <p:cNvSpPr/>
            <p:nvPr/>
          </p:nvSpPr>
          <p:spPr>
            <a:xfrm>
              <a:off x="743986" y="2930525"/>
              <a:ext cx="792714" cy="635000"/>
            </a:xfrm>
            <a:custGeom>
              <a:avLst/>
              <a:gdLst>
                <a:gd name="connsiteX0" fmla="*/ 792714 w 792714"/>
                <a:gd name="connsiteY0" fmla="*/ 0 h 635000"/>
                <a:gd name="connsiteX1" fmla="*/ 56114 w 792714"/>
                <a:gd name="connsiteY1" fmla="*/ 311150 h 635000"/>
                <a:gd name="connsiteX2" fmla="*/ 106914 w 792714"/>
                <a:gd name="connsiteY2" fmla="*/ 635000 h 635000"/>
              </a:gdLst>
              <a:ahLst/>
              <a:cxnLst>
                <a:cxn ang="0">
                  <a:pos x="connsiteX0" y="connsiteY0"/>
                </a:cxn>
                <a:cxn ang="0">
                  <a:pos x="connsiteX1" y="connsiteY1"/>
                </a:cxn>
                <a:cxn ang="0">
                  <a:pos x="connsiteX2" y="connsiteY2"/>
                </a:cxn>
              </a:cxnLst>
              <a:rect l="l" t="t" r="r" b="b"/>
              <a:pathLst>
                <a:path w="792714" h="635000">
                  <a:moveTo>
                    <a:pt x="792714" y="0"/>
                  </a:moveTo>
                  <a:cubicBezTo>
                    <a:pt x="481564" y="102658"/>
                    <a:pt x="170414" y="205317"/>
                    <a:pt x="56114" y="311150"/>
                  </a:cubicBezTo>
                  <a:cubicBezTo>
                    <a:pt x="-58186" y="416983"/>
                    <a:pt x="24364" y="525991"/>
                    <a:pt x="106914" y="635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A724C286-8336-4354-A1D5-B0F0F6691DB8}"/>
                </a:ext>
              </a:extLst>
            </p:cNvPr>
            <p:cNvSpPr/>
            <p:nvPr/>
          </p:nvSpPr>
          <p:spPr>
            <a:xfrm>
              <a:off x="298450" y="2698750"/>
              <a:ext cx="609600" cy="210741"/>
            </a:xfrm>
            <a:custGeom>
              <a:avLst/>
              <a:gdLst>
                <a:gd name="connsiteX0" fmla="*/ 609600 w 609600"/>
                <a:gd name="connsiteY0" fmla="*/ 0 h 210741"/>
                <a:gd name="connsiteX1" fmla="*/ 165100 w 609600"/>
                <a:gd name="connsiteY1" fmla="*/ 209550 h 210741"/>
                <a:gd name="connsiteX2" fmla="*/ 0 w 609600"/>
                <a:gd name="connsiteY2" fmla="*/ 69850 h 210741"/>
              </a:gdLst>
              <a:ahLst/>
              <a:cxnLst>
                <a:cxn ang="0">
                  <a:pos x="connsiteX0" y="connsiteY0"/>
                </a:cxn>
                <a:cxn ang="0">
                  <a:pos x="connsiteX1" y="connsiteY1"/>
                </a:cxn>
                <a:cxn ang="0">
                  <a:pos x="connsiteX2" y="connsiteY2"/>
                </a:cxn>
              </a:cxnLst>
              <a:rect l="l" t="t" r="r" b="b"/>
              <a:pathLst>
                <a:path w="609600" h="210741">
                  <a:moveTo>
                    <a:pt x="609600" y="0"/>
                  </a:moveTo>
                  <a:cubicBezTo>
                    <a:pt x="438150" y="98954"/>
                    <a:pt x="266700" y="197908"/>
                    <a:pt x="165100" y="209550"/>
                  </a:cubicBezTo>
                  <a:cubicBezTo>
                    <a:pt x="63500" y="221192"/>
                    <a:pt x="31750" y="145521"/>
                    <a:pt x="0" y="698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4700A43-F30A-437A-96A4-ACE5CA673E1B}"/>
                </a:ext>
              </a:extLst>
            </p:cNvPr>
            <p:cNvSpPr/>
            <p:nvPr/>
          </p:nvSpPr>
          <p:spPr>
            <a:xfrm>
              <a:off x="1073150" y="2675499"/>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9FE922F-45D6-4029-8FA5-03E10159B827}"/>
                </a:ext>
              </a:extLst>
            </p:cNvPr>
            <p:cNvSpPr/>
            <p:nvPr/>
          </p:nvSpPr>
          <p:spPr>
            <a:xfrm rot="15019539">
              <a:off x="487992" y="2375318"/>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8F691F0A-790D-4FF2-87FC-3FA24050E145}"/>
                </a:ext>
              </a:extLst>
            </p:cNvPr>
            <p:cNvSpPr/>
            <p:nvPr/>
          </p:nvSpPr>
          <p:spPr>
            <a:xfrm rot="17138607">
              <a:off x="1019174" y="3156142"/>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a:extLst>
              <a:ext uri="{FF2B5EF4-FFF2-40B4-BE49-F238E27FC236}">
                <a16:creationId xmlns:a16="http://schemas.microsoft.com/office/drawing/2014/main" id="{887EDD5D-C6F4-47C2-B756-0938B2C9A895}"/>
              </a:ext>
            </a:extLst>
          </p:cNvPr>
          <p:cNvGrpSpPr/>
          <p:nvPr/>
        </p:nvGrpSpPr>
        <p:grpSpPr>
          <a:xfrm rot="1649023">
            <a:off x="7974915" y="4527349"/>
            <a:ext cx="2778010" cy="989956"/>
            <a:chOff x="298450" y="2224807"/>
            <a:chExt cx="4223998" cy="1340718"/>
          </a:xfrm>
        </p:grpSpPr>
        <p:sp>
          <p:nvSpPr>
            <p:cNvPr id="67" name="Freeform: Shape 66">
              <a:extLst>
                <a:ext uri="{FF2B5EF4-FFF2-40B4-BE49-F238E27FC236}">
                  <a16:creationId xmlns:a16="http://schemas.microsoft.com/office/drawing/2014/main" id="{A5B01E71-0D8C-4BD8-B9A0-4CCAC3036378}"/>
                </a:ext>
              </a:extLst>
            </p:cNvPr>
            <p:cNvSpPr/>
            <p:nvPr/>
          </p:nvSpPr>
          <p:spPr>
            <a:xfrm rot="5108120">
              <a:off x="1878751" y="2415014"/>
              <a:ext cx="509916" cy="714199"/>
            </a:xfrm>
            <a:custGeom>
              <a:avLst/>
              <a:gdLst>
                <a:gd name="connsiteX0" fmla="*/ 315438 w 886938"/>
                <a:gd name="connsiteY0" fmla="*/ 4854 h 711350"/>
                <a:gd name="connsiteX1" fmla="*/ 23338 w 886938"/>
                <a:gd name="connsiteY1" fmla="*/ 665254 h 711350"/>
                <a:gd name="connsiteX2" fmla="*/ 861538 w 886938"/>
                <a:gd name="connsiteY2" fmla="*/ 589054 h 711350"/>
                <a:gd name="connsiteX3" fmla="*/ 315438 w 886938"/>
                <a:gd name="connsiteY3" fmla="*/ 55654 h 711350"/>
                <a:gd name="connsiteX4" fmla="*/ 886938 w 886938"/>
                <a:gd name="connsiteY4" fmla="*/ 42954 h 711350"/>
                <a:gd name="connsiteX0" fmla="*/ 315438 w 864352"/>
                <a:gd name="connsiteY0" fmla="*/ 0 h 706496"/>
                <a:gd name="connsiteX1" fmla="*/ 23338 w 864352"/>
                <a:gd name="connsiteY1" fmla="*/ 660400 h 706496"/>
                <a:gd name="connsiteX2" fmla="*/ 861538 w 864352"/>
                <a:gd name="connsiteY2" fmla="*/ 584200 h 706496"/>
                <a:gd name="connsiteX3" fmla="*/ 315438 w 864352"/>
                <a:gd name="connsiteY3" fmla="*/ 50800 h 706496"/>
                <a:gd name="connsiteX0" fmla="*/ 315438 w 863945"/>
                <a:gd name="connsiteY0" fmla="*/ 0 h 708180"/>
                <a:gd name="connsiteX1" fmla="*/ 23338 w 863945"/>
                <a:gd name="connsiteY1" fmla="*/ 660400 h 708180"/>
                <a:gd name="connsiteX2" fmla="*/ 861538 w 863945"/>
                <a:gd name="connsiteY2" fmla="*/ 584200 h 708180"/>
                <a:gd name="connsiteX3" fmla="*/ 296388 w 863945"/>
                <a:gd name="connsiteY3" fmla="*/ 6350 h 708180"/>
                <a:gd name="connsiteX0" fmla="*/ 315438 w 864352"/>
                <a:gd name="connsiteY0" fmla="*/ 5556 h 714199"/>
                <a:gd name="connsiteX1" fmla="*/ 23338 w 864352"/>
                <a:gd name="connsiteY1" fmla="*/ 665956 h 714199"/>
                <a:gd name="connsiteX2" fmla="*/ 861538 w 864352"/>
                <a:gd name="connsiteY2" fmla="*/ 589756 h 714199"/>
                <a:gd name="connsiteX3" fmla="*/ 315438 w 864352"/>
                <a:gd name="connsiteY3" fmla="*/ 0 h 714199"/>
              </a:gdLst>
              <a:ahLst/>
              <a:cxnLst>
                <a:cxn ang="0">
                  <a:pos x="connsiteX0" y="connsiteY0"/>
                </a:cxn>
                <a:cxn ang="0">
                  <a:pos x="connsiteX1" y="connsiteY1"/>
                </a:cxn>
                <a:cxn ang="0">
                  <a:pos x="connsiteX2" y="connsiteY2"/>
                </a:cxn>
                <a:cxn ang="0">
                  <a:pos x="connsiteX3" y="connsiteY3"/>
                </a:cxn>
              </a:cxnLst>
              <a:rect l="l" t="t" r="r" b="b"/>
              <a:pathLst>
                <a:path w="864352" h="714199">
                  <a:moveTo>
                    <a:pt x="315438" y="5556"/>
                  </a:moveTo>
                  <a:cubicBezTo>
                    <a:pt x="123879" y="287072"/>
                    <a:pt x="-67679" y="568589"/>
                    <a:pt x="23338" y="665956"/>
                  </a:cubicBezTo>
                  <a:cubicBezTo>
                    <a:pt x="114355" y="763323"/>
                    <a:pt x="812855" y="700749"/>
                    <a:pt x="861538" y="589756"/>
                  </a:cubicBezTo>
                  <a:cubicBezTo>
                    <a:pt x="910221" y="478763"/>
                    <a:pt x="311205" y="91017"/>
                    <a:pt x="315438" y="0"/>
                  </a:cubicBezTo>
                </a:path>
              </a:pathLst>
            </a:cu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CA195BC6-E980-4EBC-975C-980B4E521C2D}"/>
                </a:ext>
              </a:extLst>
            </p:cNvPr>
            <p:cNvSpPr/>
            <p:nvPr/>
          </p:nvSpPr>
          <p:spPr>
            <a:xfrm>
              <a:off x="2432049" y="2349501"/>
              <a:ext cx="1997075" cy="330200"/>
            </a:xfrm>
            <a:custGeom>
              <a:avLst/>
              <a:gdLst>
                <a:gd name="connsiteX0" fmla="*/ 0 w 1981200"/>
                <a:gd name="connsiteY0" fmla="*/ 413852 h 413852"/>
                <a:gd name="connsiteX1" fmla="*/ 609600 w 1981200"/>
                <a:gd name="connsiteY1" fmla="*/ 267802 h 413852"/>
                <a:gd name="connsiteX2" fmla="*/ 717550 w 1981200"/>
                <a:gd name="connsiteY2" fmla="*/ 7452 h 413852"/>
                <a:gd name="connsiteX3" fmla="*/ 1981200 w 1981200"/>
                <a:gd name="connsiteY3" fmla="*/ 96352 h 413852"/>
                <a:gd name="connsiteX0" fmla="*/ 0 w 1997075"/>
                <a:gd name="connsiteY0" fmla="*/ 426552 h 426552"/>
                <a:gd name="connsiteX1" fmla="*/ 625475 w 1997075"/>
                <a:gd name="connsiteY1" fmla="*/ 267802 h 426552"/>
                <a:gd name="connsiteX2" fmla="*/ 733425 w 1997075"/>
                <a:gd name="connsiteY2" fmla="*/ 7452 h 426552"/>
                <a:gd name="connsiteX3" fmla="*/ 1997075 w 1997075"/>
                <a:gd name="connsiteY3" fmla="*/ 96352 h 426552"/>
                <a:gd name="connsiteX0" fmla="*/ 0 w 1997075"/>
                <a:gd name="connsiteY0" fmla="*/ 330200 h 330200"/>
                <a:gd name="connsiteX1" fmla="*/ 625475 w 1997075"/>
                <a:gd name="connsiteY1" fmla="*/ 171450 h 330200"/>
                <a:gd name="connsiteX2" fmla="*/ 1997075 w 1997075"/>
                <a:gd name="connsiteY2" fmla="*/ 0 h 330200"/>
                <a:gd name="connsiteX0" fmla="*/ 0 w 1997075"/>
                <a:gd name="connsiteY0" fmla="*/ 330200 h 330200"/>
                <a:gd name="connsiteX1" fmla="*/ 930275 w 1997075"/>
                <a:gd name="connsiteY1" fmla="*/ 222250 h 330200"/>
                <a:gd name="connsiteX2" fmla="*/ 1997075 w 1997075"/>
                <a:gd name="connsiteY2" fmla="*/ 0 h 330200"/>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 name="connsiteX0" fmla="*/ 0 w 1997075"/>
                <a:gd name="connsiteY0" fmla="*/ 357064 h 357064"/>
                <a:gd name="connsiteX1" fmla="*/ 1997075 w 1997075"/>
                <a:gd name="connsiteY1" fmla="*/ 26864 h 357064"/>
                <a:gd name="connsiteX0" fmla="*/ 0 w 1997075"/>
                <a:gd name="connsiteY0" fmla="*/ 345329 h 345329"/>
                <a:gd name="connsiteX1" fmla="*/ 1997075 w 1997075"/>
                <a:gd name="connsiteY1" fmla="*/ 15129 h 345329"/>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Lst>
              <a:ahLst/>
              <a:cxnLst>
                <a:cxn ang="0">
                  <a:pos x="connsiteX0" y="connsiteY0"/>
                </a:cxn>
                <a:cxn ang="0">
                  <a:pos x="connsiteX1" y="connsiteY1"/>
                </a:cxn>
              </a:cxnLst>
              <a:rect l="l" t="t" r="r" b="b"/>
              <a:pathLst>
                <a:path w="1997075" h="330200">
                  <a:moveTo>
                    <a:pt x="0" y="330200"/>
                  </a:moveTo>
                  <a:cubicBezTo>
                    <a:pt x="519642" y="178858"/>
                    <a:pt x="1007533" y="465667"/>
                    <a:pt x="199707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E796D057-A149-42FB-B441-A63647BCA953}"/>
                </a:ext>
              </a:extLst>
            </p:cNvPr>
            <p:cNvSpPr/>
            <p:nvPr/>
          </p:nvSpPr>
          <p:spPr>
            <a:xfrm>
              <a:off x="4397376" y="2224807"/>
              <a:ext cx="125072" cy="183643"/>
            </a:xfrm>
            <a:custGeom>
              <a:avLst/>
              <a:gdLst>
                <a:gd name="connsiteX0" fmla="*/ 3646 w 168877"/>
                <a:gd name="connsiteY0" fmla="*/ 129972 h 247847"/>
                <a:gd name="connsiteX1" fmla="*/ 54446 w 168877"/>
                <a:gd name="connsiteY1" fmla="*/ 110922 h 247847"/>
                <a:gd name="connsiteX2" fmla="*/ 54446 w 168877"/>
                <a:gd name="connsiteY2" fmla="*/ 2972 h 247847"/>
                <a:gd name="connsiteX3" fmla="*/ 168746 w 168877"/>
                <a:gd name="connsiteY3" fmla="*/ 244272 h 247847"/>
                <a:gd name="connsiteX4" fmla="*/ 3646 w 168877"/>
                <a:gd name="connsiteY4" fmla="*/ 129972 h 247847"/>
                <a:gd name="connsiteX0" fmla="*/ 6865 w 172096"/>
                <a:gd name="connsiteY0" fmla="*/ 131043 h 249065"/>
                <a:gd name="connsiteX1" fmla="*/ 33852 w 172096"/>
                <a:gd name="connsiteY1" fmla="*/ 78656 h 249065"/>
                <a:gd name="connsiteX2" fmla="*/ 57665 w 172096"/>
                <a:gd name="connsiteY2" fmla="*/ 4043 h 249065"/>
                <a:gd name="connsiteX3" fmla="*/ 171965 w 172096"/>
                <a:gd name="connsiteY3" fmla="*/ 245343 h 249065"/>
                <a:gd name="connsiteX4" fmla="*/ 6865 w 172096"/>
                <a:gd name="connsiteY4" fmla="*/ 131043 h 249065"/>
                <a:gd name="connsiteX0" fmla="*/ 4771 w 170013"/>
                <a:gd name="connsiteY0" fmla="*/ 129273 h 247295"/>
                <a:gd name="connsiteX1" fmla="*/ 55571 w 170013"/>
                <a:gd name="connsiteY1" fmla="*/ 2273 h 247295"/>
                <a:gd name="connsiteX2" fmla="*/ 169871 w 170013"/>
                <a:gd name="connsiteY2" fmla="*/ 243573 h 247295"/>
                <a:gd name="connsiteX3" fmla="*/ 4771 w 170013"/>
                <a:gd name="connsiteY3" fmla="*/ 129273 h 247295"/>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0 w 165242"/>
                <a:gd name="connsiteY0" fmla="*/ 129620 h 246830"/>
                <a:gd name="connsiteX1" fmla="*/ 50800 w 165242"/>
                <a:gd name="connsiteY1" fmla="*/ 2620 h 246830"/>
                <a:gd name="connsiteX2" fmla="*/ 165100 w 165242"/>
                <a:gd name="connsiteY2" fmla="*/ 243920 h 246830"/>
                <a:gd name="connsiteX3" fmla="*/ 0 w 165242"/>
                <a:gd name="connsiteY3" fmla="*/ 129620 h 246830"/>
                <a:gd name="connsiteX0" fmla="*/ 0 w 141479"/>
                <a:gd name="connsiteY0" fmla="*/ 129620 h 200375"/>
                <a:gd name="connsiteX1" fmla="*/ 50800 w 141479"/>
                <a:gd name="connsiteY1" fmla="*/ 2620 h 200375"/>
                <a:gd name="connsiteX2" fmla="*/ 141288 w 141479"/>
                <a:gd name="connsiteY2" fmla="*/ 196295 h 200375"/>
                <a:gd name="connsiteX3" fmla="*/ 0 w 141479"/>
                <a:gd name="connsiteY3" fmla="*/ 129620 h 200375"/>
                <a:gd name="connsiteX0" fmla="*/ 0 w 141654"/>
                <a:gd name="connsiteY0" fmla="*/ 136597 h 206574"/>
                <a:gd name="connsiteX1" fmla="*/ 38894 w 141654"/>
                <a:gd name="connsiteY1" fmla="*/ 2454 h 206574"/>
                <a:gd name="connsiteX2" fmla="*/ 141288 w 141654"/>
                <a:gd name="connsiteY2" fmla="*/ 203272 h 206574"/>
                <a:gd name="connsiteX3" fmla="*/ 0 w 141654"/>
                <a:gd name="connsiteY3" fmla="*/ 136597 h 206574"/>
                <a:gd name="connsiteX0" fmla="*/ 0 w 125072"/>
                <a:gd name="connsiteY0" fmla="*/ 136597 h 183643"/>
                <a:gd name="connsiteX1" fmla="*/ 38894 w 125072"/>
                <a:gd name="connsiteY1" fmla="*/ 2454 h 183643"/>
                <a:gd name="connsiteX2" fmla="*/ 124619 w 125072"/>
                <a:gd name="connsiteY2" fmla="*/ 179460 h 183643"/>
                <a:gd name="connsiteX3" fmla="*/ 0 w 125072"/>
                <a:gd name="connsiteY3" fmla="*/ 136597 h 183643"/>
              </a:gdLst>
              <a:ahLst/>
              <a:cxnLst>
                <a:cxn ang="0">
                  <a:pos x="connsiteX0" y="connsiteY0"/>
                </a:cxn>
                <a:cxn ang="0">
                  <a:pos x="connsiteX1" y="connsiteY1"/>
                </a:cxn>
                <a:cxn ang="0">
                  <a:pos x="connsiteX2" y="connsiteY2"/>
                </a:cxn>
                <a:cxn ang="0">
                  <a:pos x="connsiteX3" y="connsiteY3"/>
                </a:cxn>
              </a:cxnLst>
              <a:rect l="l" t="t" r="r" b="b"/>
              <a:pathLst>
                <a:path w="125072" h="183643">
                  <a:moveTo>
                    <a:pt x="0" y="136597"/>
                  </a:moveTo>
                  <a:cubicBezTo>
                    <a:pt x="42863" y="79711"/>
                    <a:pt x="11377" y="-16596"/>
                    <a:pt x="38894" y="2454"/>
                  </a:cubicBezTo>
                  <a:cubicBezTo>
                    <a:pt x="66411" y="21504"/>
                    <a:pt x="131101" y="157103"/>
                    <a:pt x="124619" y="179460"/>
                  </a:cubicBezTo>
                  <a:cubicBezTo>
                    <a:pt x="118137" y="201817"/>
                    <a:pt x="85725" y="126808"/>
                    <a:pt x="0" y="136597"/>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91FE5443-A816-4E74-90B0-78E2E4662622}"/>
                </a:ext>
              </a:extLst>
            </p:cNvPr>
            <p:cNvSpPr/>
            <p:nvPr/>
          </p:nvSpPr>
          <p:spPr>
            <a:xfrm>
              <a:off x="698500" y="2482850"/>
              <a:ext cx="1073150" cy="474784"/>
            </a:xfrm>
            <a:custGeom>
              <a:avLst/>
              <a:gdLst>
                <a:gd name="connsiteX0" fmla="*/ 1073150 w 1073150"/>
                <a:gd name="connsiteY0" fmla="*/ 336550 h 474784"/>
                <a:gd name="connsiteX1" fmla="*/ 558800 w 1073150"/>
                <a:gd name="connsiteY1" fmla="*/ 457200 h 474784"/>
                <a:gd name="connsiteX2" fmla="*/ 0 w 1073150"/>
                <a:gd name="connsiteY2" fmla="*/ 0 h 474784"/>
              </a:gdLst>
              <a:ahLst/>
              <a:cxnLst>
                <a:cxn ang="0">
                  <a:pos x="connsiteX0" y="connsiteY0"/>
                </a:cxn>
                <a:cxn ang="0">
                  <a:pos x="connsiteX1" y="connsiteY1"/>
                </a:cxn>
                <a:cxn ang="0">
                  <a:pos x="connsiteX2" y="connsiteY2"/>
                </a:cxn>
              </a:cxnLst>
              <a:rect l="l" t="t" r="r" b="b"/>
              <a:pathLst>
                <a:path w="1073150" h="474784">
                  <a:moveTo>
                    <a:pt x="1073150" y="336550"/>
                  </a:moveTo>
                  <a:cubicBezTo>
                    <a:pt x="905404" y="424921"/>
                    <a:pt x="737658" y="513292"/>
                    <a:pt x="558800" y="457200"/>
                  </a:cubicBezTo>
                  <a:cubicBezTo>
                    <a:pt x="379942" y="401108"/>
                    <a:pt x="189971" y="200554"/>
                    <a:pt x="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314B4DAC-2110-4D5E-958B-04F7D3D8D2B4}"/>
                </a:ext>
              </a:extLst>
            </p:cNvPr>
            <p:cNvSpPr/>
            <p:nvPr/>
          </p:nvSpPr>
          <p:spPr>
            <a:xfrm>
              <a:off x="743986" y="2930525"/>
              <a:ext cx="792714" cy="635000"/>
            </a:xfrm>
            <a:custGeom>
              <a:avLst/>
              <a:gdLst>
                <a:gd name="connsiteX0" fmla="*/ 792714 w 792714"/>
                <a:gd name="connsiteY0" fmla="*/ 0 h 635000"/>
                <a:gd name="connsiteX1" fmla="*/ 56114 w 792714"/>
                <a:gd name="connsiteY1" fmla="*/ 311150 h 635000"/>
                <a:gd name="connsiteX2" fmla="*/ 106914 w 792714"/>
                <a:gd name="connsiteY2" fmla="*/ 635000 h 635000"/>
              </a:gdLst>
              <a:ahLst/>
              <a:cxnLst>
                <a:cxn ang="0">
                  <a:pos x="connsiteX0" y="connsiteY0"/>
                </a:cxn>
                <a:cxn ang="0">
                  <a:pos x="connsiteX1" y="connsiteY1"/>
                </a:cxn>
                <a:cxn ang="0">
                  <a:pos x="connsiteX2" y="connsiteY2"/>
                </a:cxn>
              </a:cxnLst>
              <a:rect l="l" t="t" r="r" b="b"/>
              <a:pathLst>
                <a:path w="792714" h="635000">
                  <a:moveTo>
                    <a:pt x="792714" y="0"/>
                  </a:moveTo>
                  <a:cubicBezTo>
                    <a:pt x="481564" y="102658"/>
                    <a:pt x="170414" y="205317"/>
                    <a:pt x="56114" y="311150"/>
                  </a:cubicBezTo>
                  <a:cubicBezTo>
                    <a:pt x="-58186" y="416983"/>
                    <a:pt x="24364" y="525991"/>
                    <a:pt x="106914" y="635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E68EF2F3-7162-4218-8BE8-3A94CB6F1E44}"/>
                </a:ext>
              </a:extLst>
            </p:cNvPr>
            <p:cNvSpPr/>
            <p:nvPr/>
          </p:nvSpPr>
          <p:spPr>
            <a:xfrm>
              <a:off x="298450" y="2698750"/>
              <a:ext cx="609600" cy="210741"/>
            </a:xfrm>
            <a:custGeom>
              <a:avLst/>
              <a:gdLst>
                <a:gd name="connsiteX0" fmla="*/ 609600 w 609600"/>
                <a:gd name="connsiteY0" fmla="*/ 0 h 210741"/>
                <a:gd name="connsiteX1" fmla="*/ 165100 w 609600"/>
                <a:gd name="connsiteY1" fmla="*/ 209550 h 210741"/>
                <a:gd name="connsiteX2" fmla="*/ 0 w 609600"/>
                <a:gd name="connsiteY2" fmla="*/ 69850 h 210741"/>
              </a:gdLst>
              <a:ahLst/>
              <a:cxnLst>
                <a:cxn ang="0">
                  <a:pos x="connsiteX0" y="connsiteY0"/>
                </a:cxn>
                <a:cxn ang="0">
                  <a:pos x="connsiteX1" y="connsiteY1"/>
                </a:cxn>
                <a:cxn ang="0">
                  <a:pos x="connsiteX2" y="connsiteY2"/>
                </a:cxn>
              </a:cxnLst>
              <a:rect l="l" t="t" r="r" b="b"/>
              <a:pathLst>
                <a:path w="609600" h="210741">
                  <a:moveTo>
                    <a:pt x="609600" y="0"/>
                  </a:moveTo>
                  <a:cubicBezTo>
                    <a:pt x="438150" y="98954"/>
                    <a:pt x="266700" y="197908"/>
                    <a:pt x="165100" y="209550"/>
                  </a:cubicBezTo>
                  <a:cubicBezTo>
                    <a:pt x="63500" y="221192"/>
                    <a:pt x="31750" y="145521"/>
                    <a:pt x="0" y="698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64849E2-BE45-4BC8-8404-2CE66925C855}"/>
                </a:ext>
              </a:extLst>
            </p:cNvPr>
            <p:cNvSpPr/>
            <p:nvPr/>
          </p:nvSpPr>
          <p:spPr>
            <a:xfrm>
              <a:off x="1073150" y="2675499"/>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8417801-DD2A-4423-B078-2660D258B0A4}"/>
                </a:ext>
              </a:extLst>
            </p:cNvPr>
            <p:cNvSpPr/>
            <p:nvPr/>
          </p:nvSpPr>
          <p:spPr>
            <a:xfrm rot="15019539">
              <a:off x="487992" y="2375318"/>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4123E817-FA33-42C9-B190-E91D8D04A5E0}"/>
                </a:ext>
              </a:extLst>
            </p:cNvPr>
            <p:cNvSpPr/>
            <p:nvPr/>
          </p:nvSpPr>
          <p:spPr>
            <a:xfrm rot="17138607">
              <a:off x="1019174" y="3156142"/>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B02B751D-F54A-4F10-9584-39306B433C25}"/>
              </a:ext>
            </a:extLst>
          </p:cNvPr>
          <p:cNvGrpSpPr/>
          <p:nvPr/>
        </p:nvGrpSpPr>
        <p:grpSpPr>
          <a:xfrm rot="3796832">
            <a:off x="2972017" y="3064299"/>
            <a:ext cx="3118904" cy="881754"/>
            <a:chOff x="298450" y="2224807"/>
            <a:chExt cx="4223998" cy="1340718"/>
          </a:xfrm>
        </p:grpSpPr>
        <p:sp>
          <p:nvSpPr>
            <p:cNvPr id="77" name="Freeform: Shape 76">
              <a:extLst>
                <a:ext uri="{FF2B5EF4-FFF2-40B4-BE49-F238E27FC236}">
                  <a16:creationId xmlns:a16="http://schemas.microsoft.com/office/drawing/2014/main" id="{8BA406A4-E46E-4FBC-B0C5-EB2C74DCE71B}"/>
                </a:ext>
              </a:extLst>
            </p:cNvPr>
            <p:cNvSpPr/>
            <p:nvPr/>
          </p:nvSpPr>
          <p:spPr>
            <a:xfrm rot="5108120">
              <a:off x="1878751" y="2415014"/>
              <a:ext cx="509916" cy="714199"/>
            </a:xfrm>
            <a:custGeom>
              <a:avLst/>
              <a:gdLst>
                <a:gd name="connsiteX0" fmla="*/ 315438 w 886938"/>
                <a:gd name="connsiteY0" fmla="*/ 4854 h 711350"/>
                <a:gd name="connsiteX1" fmla="*/ 23338 w 886938"/>
                <a:gd name="connsiteY1" fmla="*/ 665254 h 711350"/>
                <a:gd name="connsiteX2" fmla="*/ 861538 w 886938"/>
                <a:gd name="connsiteY2" fmla="*/ 589054 h 711350"/>
                <a:gd name="connsiteX3" fmla="*/ 315438 w 886938"/>
                <a:gd name="connsiteY3" fmla="*/ 55654 h 711350"/>
                <a:gd name="connsiteX4" fmla="*/ 886938 w 886938"/>
                <a:gd name="connsiteY4" fmla="*/ 42954 h 711350"/>
                <a:gd name="connsiteX0" fmla="*/ 315438 w 864352"/>
                <a:gd name="connsiteY0" fmla="*/ 0 h 706496"/>
                <a:gd name="connsiteX1" fmla="*/ 23338 w 864352"/>
                <a:gd name="connsiteY1" fmla="*/ 660400 h 706496"/>
                <a:gd name="connsiteX2" fmla="*/ 861538 w 864352"/>
                <a:gd name="connsiteY2" fmla="*/ 584200 h 706496"/>
                <a:gd name="connsiteX3" fmla="*/ 315438 w 864352"/>
                <a:gd name="connsiteY3" fmla="*/ 50800 h 706496"/>
                <a:gd name="connsiteX0" fmla="*/ 315438 w 863945"/>
                <a:gd name="connsiteY0" fmla="*/ 0 h 708180"/>
                <a:gd name="connsiteX1" fmla="*/ 23338 w 863945"/>
                <a:gd name="connsiteY1" fmla="*/ 660400 h 708180"/>
                <a:gd name="connsiteX2" fmla="*/ 861538 w 863945"/>
                <a:gd name="connsiteY2" fmla="*/ 584200 h 708180"/>
                <a:gd name="connsiteX3" fmla="*/ 296388 w 863945"/>
                <a:gd name="connsiteY3" fmla="*/ 6350 h 708180"/>
                <a:gd name="connsiteX0" fmla="*/ 315438 w 864352"/>
                <a:gd name="connsiteY0" fmla="*/ 5556 h 714199"/>
                <a:gd name="connsiteX1" fmla="*/ 23338 w 864352"/>
                <a:gd name="connsiteY1" fmla="*/ 665956 h 714199"/>
                <a:gd name="connsiteX2" fmla="*/ 861538 w 864352"/>
                <a:gd name="connsiteY2" fmla="*/ 589756 h 714199"/>
                <a:gd name="connsiteX3" fmla="*/ 315438 w 864352"/>
                <a:gd name="connsiteY3" fmla="*/ 0 h 714199"/>
              </a:gdLst>
              <a:ahLst/>
              <a:cxnLst>
                <a:cxn ang="0">
                  <a:pos x="connsiteX0" y="connsiteY0"/>
                </a:cxn>
                <a:cxn ang="0">
                  <a:pos x="connsiteX1" y="connsiteY1"/>
                </a:cxn>
                <a:cxn ang="0">
                  <a:pos x="connsiteX2" y="connsiteY2"/>
                </a:cxn>
                <a:cxn ang="0">
                  <a:pos x="connsiteX3" y="connsiteY3"/>
                </a:cxn>
              </a:cxnLst>
              <a:rect l="l" t="t" r="r" b="b"/>
              <a:pathLst>
                <a:path w="864352" h="714199">
                  <a:moveTo>
                    <a:pt x="315438" y="5556"/>
                  </a:moveTo>
                  <a:cubicBezTo>
                    <a:pt x="123879" y="287072"/>
                    <a:pt x="-67679" y="568589"/>
                    <a:pt x="23338" y="665956"/>
                  </a:cubicBezTo>
                  <a:cubicBezTo>
                    <a:pt x="114355" y="763323"/>
                    <a:pt x="812855" y="700749"/>
                    <a:pt x="861538" y="589756"/>
                  </a:cubicBezTo>
                  <a:cubicBezTo>
                    <a:pt x="910221" y="478763"/>
                    <a:pt x="311205" y="91017"/>
                    <a:pt x="315438" y="0"/>
                  </a:cubicBezTo>
                </a:path>
              </a:pathLst>
            </a:cu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CE7CD423-9CFD-4CCE-9E8E-D834A7922B3C}"/>
                </a:ext>
              </a:extLst>
            </p:cNvPr>
            <p:cNvSpPr/>
            <p:nvPr/>
          </p:nvSpPr>
          <p:spPr>
            <a:xfrm>
              <a:off x="2432049" y="2349501"/>
              <a:ext cx="1997075" cy="330200"/>
            </a:xfrm>
            <a:custGeom>
              <a:avLst/>
              <a:gdLst>
                <a:gd name="connsiteX0" fmla="*/ 0 w 1981200"/>
                <a:gd name="connsiteY0" fmla="*/ 413852 h 413852"/>
                <a:gd name="connsiteX1" fmla="*/ 609600 w 1981200"/>
                <a:gd name="connsiteY1" fmla="*/ 267802 h 413852"/>
                <a:gd name="connsiteX2" fmla="*/ 717550 w 1981200"/>
                <a:gd name="connsiteY2" fmla="*/ 7452 h 413852"/>
                <a:gd name="connsiteX3" fmla="*/ 1981200 w 1981200"/>
                <a:gd name="connsiteY3" fmla="*/ 96352 h 413852"/>
                <a:gd name="connsiteX0" fmla="*/ 0 w 1997075"/>
                <a:gd name="connsiteY0" fmla="*/ 426552 h 426552"/>
                <a:gd name="connsiteX1" fmla="*/ 625475 w 1997075"/>
                <a:gd name="connsiteY1" fmla="*/ 267802 h 426552"/>
                <a:gd name="connsiteX2" fmla="*/ 733425 w 1997075"/>
                <a:gd name="connsiteY2" fmla="*/ 7452 h 426552"/>
                <a:gd name="connsiteX3" fmla="*/ 1997075 w 1997075"/>
                <a:gd name="connsiteY3" fmla="*/ 96352 h 426552"/>
                <a:gd name="connsiteX0" fmla="*/ 0 w 1997075"/>
                <a:gd name="connsiteY0" fmla="*/ 330200 h 330200"/>
                <a:gd name="connsiteX1" fmla="*/ 625475 w 1997075"/>
                <a:gd name="connsiteY1" fmla="*/ 171450 h 330200"/>
                <a:gd name="connsiteX2" fmla="*/ 1997075 w 1997075"/>
                <a:gd name="connsiteY2" fmla="*/ 0 h 330200"/>
                <a:gd name="connsiteX0" fmla="*/ 0 w 1997075"/>
                <a:gd name="connsiteY0" fmla="*/ 330200 h 330200"/>
                <a:gd name="connsiteX1" fmla="*/ 930275 w 1997075"/>
                <a:gd name="connsiteY1" fmla="*/ 222250 h 330200"/>
                <a:gd name="connsiteX2" fmla="*/ 1997075 w 1997075"/>
                <a:gd name="connsiteY2" fmla="*/ 0 h 330200"/>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 name="connsiteX0" fmla="*/ 0 w 1997075"/>
                <a:gd name="connsiteY0" fmla="*/ 357064 h 357064"/>
                <a:gd name="connsiteX1" fmla="*/ 1997075 w 1997075"/>
                <a:gd name="connsiteY1" fmla="*/ 26864 h 357064"/>
                <a:gd name="connsiteX0" fmla="*/ 0 w 1997075"/>
                <a:gd name="connsiteY0" fmla="*/ 345329 h 345329"/>
                <a:gd name="connsiteX1" fmla="*/ 1997075 w 1997075"/>
                <a:gd name="connsiteY1" fmla="*/ 15129 h 345329"/>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Lst>
              <a:ahLst/>
              <a:cxnLst>
                <a:cxn ang="0">
                  <a:pos x="connsiteX0" y="connsiteY0"/>
                </a:cxn>
                <a:cxn ang="0">
                  <a:pos x="connsiteX1" y="connsiteY1"/>
                </a:cxn>
              </a:cxnLst>
              <a:rect l="l" t="t" r="r" b="b"/>
              <a:pathLst>
                <a:path w="1997075" h="330200">
                  <a:moveTo>
                    <a:pt x="0" y="330200"/>
                  </a:moveTo>
                  <a:cubicBezTo>
                    <a:pt x="519642" y="178858"/>
                    <a:pt x="1007533" y="465667"/>
                    <a:pt x="199707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98DBEDA-538A-44D5-977D-C5CE4F28EB75}"/>
                </a:ext>
              </a:extLst>
            </p:cNvPr>
            <p:cNvSpPr/>
            <p:nvPr/>
          </p:nvSpPr>
          <p:spPr>
            <a:xfrm>
              <a:off x="4397376" y="2224807"/>
              <a:ext cx="125072" cy="183643"/>
            </a:xfrm>
            <a:custGeom>
              <a:avLst/>
              <a:gdLst>
                <a:gd name="connsiteX0" fmla="*/ 3646 w 168877"/>
                <a:gd name="connsiteY0" fmla="*/ 129972 h 247847"/>
                <a:gd name="connsiteX1" fmla="*/ 54446 w 168877"/>
                <a:gd name="connsiteY1" fmla="*/ 110922 h 247847"/>
                <a:gd name="connsiteX2" fmla="*/ 54446 w 168877"/>
                <a:gd name="connsiteY2" fmla="*/ 2972 h 247847"/>
                <a:gd name="connsiteX3" fmla="*/ 168746 w 168877"/>
                <a:gd name="connsiteY3" fmla="*/ 244272 h 247847"/>
                <a:gd name="connsiteX4" fmla="*/ 3646 w 168877"/>
                <a:gd name="connsiteY4" fmla="*/ 129972 h 247847"/>
                <a:gd name="connsiteX0" fmla="*/ 6865 w 172096"/>
                <a:gd name="connsiteY0" fmla="*/ 131043 h 249065"/>
                <a:gd name="connsiteX1" fmla="*/ 33852 w 172096"/>
                <a:gd name="connsiteY1" fmla="*/ 78656 h 249065"/>
                <a:gd name="connsiteX2" fmla="*/ 57665 w 172096"/>
                <a:gd name="connsiteY2" fmla="*/ 4043 h 249065"/>
                <a:gd name="connsiteX3" fmla="*/ 171965 w 172096"/>
                <a:gd name="connsiteY3" fmla="*/ 245343 h 249065"/>
                <a:gd name="connsiteX4" fmla="*/ 6865 w 172096"/>
                <a:gd name="connsiteY4" fmla="*/ 131043 h 249065"/>
                <a:gd name="connsiteX0" fmla="*/ 4771 w 170013"/>
                <a:gd name="connsiteY0" fmla="*/ 129273 h 247295"/>
                <a:gd name="connsiteX1" fmla="*/ 55571 w 170013"/>
                <a:gd name="connsiteY1" fmla="*/ 2273 h 247295"/>
                <a:gd name="connsiteX2" fmla="*/ 169871 w 170013"/>
                <a:gd name="connsiteY2" fmla="*/ 243573 h 247295"/>
                <a:gd name="connsiteX3" fmla="*/ 4771 w 170013"/>
                <a:gd name="connsiteY3" fmla="*/ 129273 h 247295"/>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0 w 165242"/>
                <a:gd name="connsiteY0" fmla="*/ 129620 h 246830"/>
                <a:gd name="connsiteX1" fmla="*/ 50800 w 165242"/>
                <a:gd name="connsiteY1" fmla="*/ 2620 h 246830"/>
                <a:gd name="connsiteX2" fmla="*/ 165100 w 165242"/>
                <a:gd name="connsiteY2" fmla="*/ 243920 h 246830"/>
                <a:gd name="connsiteX3" fmla="*/ 0 w 165242"/>
                <a:gd name="connsiteY3" fmla="*/ 129620 h 246830"/>
                <a:gd name="connsiteX0" fmla="*/ 0 w 141479"/>
                <a:gd name="connsiteY0" fmla="*/ 129620 h 200375"/>
                <a:gd name="connsiteX1" fmla="*/ 50800 w 141479"/>
                <a:gd name="connsiteY1" fmla="*/ 2620 h 200375"/>
                <a:gd name="connsiteX2" fmla="*/ 141288 w 141479"/>
                <a:gd name="connsiteY2" fmla="*/ 196295 h 200375"/>
                <a:gd name="connsiteX3" fmla="*/ 0 w 141479"/>
                <a:gd name="connsiteY3" fmla="*/ 129620 h 200375"/>
                <a:gd name="connsiteX0" fmla="*/ 0 w 141654"/>
                <a:gd name="connsiteY0" fmla="*/ 136597 h 206574"/>
                <a:gd name="connsiteX1" fmla="*/ 38894 w 141654"/>
                <a:gd name="connsiteY1" fmla="*/ 2454 h 206574"/>
                <a:gd name="connsiteX2" fmla="*/ 141288 w 141654"/>
                <a:gd name="connsiteY2" fmla="*/ 203272 h 206574"/>
                <a:gd name="connsiteX3" fmla="*/ 0 w 141654"/>
                <a:gd name="connsiteY3" fmla="*/ 136597 h 206574"/>
                <a:gd name="connsiteX0" fmla="*/ 0 w 125072"/>
                <a:gd name="connsiteY0" fmla="*/ 136597 h 183643"/>
                <a:gd name="connsiteX1" fmla="*/ 38894 w 125072"/>
                <a:gd name="connsiteY1" fmla="*/ 2454 h 183643"/>
                <a:gd name="connsiteX2" fmla="*/ 124619 w 125072"/>
                <a:gd name="connsiteY2" fmla="*/ 179460 h 183643"/>
                <a:gd name="connsiteX3" fmla="*/ 0 w 125072"/>
                <a:gd name="connsiteY3" fmla="*/ 136597 h 183643"/>
              </a:gdLst>
              <a:ahLst/>
              <a:cxnLst>
                <a:cxn ang="0">
                  <a:pos x="connsiteX0" y="connsiteY0"/>
                </a:cxn>
                <a:cxn ang="0">
                  <a:pos x="connsiteX1" y="connsiteY1"/>
                </a:cxn>
                <a:cxn ang="0">
                  <a:pos x="connsiteX2" y="connsiteY2"/>
                </a:cxn>
                <a:cxn ang="0">
                  <a:pos x="connsiteX3" y="connsiteY3"/>
                </a:cxn>
              </a:cxnLst>
              <a:rect l="l" t="t" r="r" b="b"/>
              <a:pathLst>
                <a:path w="125072" h="183643">
                  <a:moveTo>
                    <a:pt x="0" y="136597"/>
                  </a:moveTo>
                  <a:cubicBezTo>
                    <a:pt x="42863" y="79711"/>
                    <a:pt x="11377" y="-16596"/>
                    <a:pt x="38894" y="2454"/>
                  </a:cubicBezTo>
                  <a:cubicBezTo>
                    <a:pt x="66411" y="21504"/>
                    <a:pt x="131101" y="157103"/>
                    <a:pt x="124619" y="179460"/>
                  </a:cubicBezTo>
                  <a:cubicBezTo>
                    <a:pt x="118137" y="201817"/>
                    <a:pt x="85725" y="126808"/>
                    <a:pt x="0" y="136597"/>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50E5C628-611A-44B7-8645-ACF355749CB0}"/>
                </a:ext>
              </a:extLst>
            </p:cNvPr>
            <p:cNvSpPr/>
            <p:nvPr/>
          </p:nvSpPr>
          <p:spPr>
            <a:xfrm>
              <a:off x="698500" y="2482850"/>
              <a:ext cx="1073150" cy="474784"/>
            </a:xfrm>
            <a:custGeom>
              <a:avLst/>
              <a:gdLst>
                <a:gd name="connsiteX0" fmla="*/ 1073150 w 1073150"/>
                <a:gd name="connsiteY0" fmla="*/ 336550 h 474784"/>
                <a:gd name="connsiteX1" fmla="*/ 558800 w 1073150"/>
                <a:gd name="connsiteY1" fmla="*/ 457200 h 474784"/>
                <a:gd name="connsiteX2" fmla="*/ 0 w 1073150"/>
                <a:gd name="connsiteY2" fmla="*/ 0 h 474784"/>
              </a:gdLst>
              <a:ahLst/>
              <a:cxnLst>
                <a:cxn ang="0">
                  <a:pos x="connsiteX0" y="connsiteY0"/>
                </a:cxn>
                <a:cxn ang="0">
                  <a:pos x="connsiteX1" y="connsiteY1"/>
                </a:cxn>
                <a:cxn ang="0">
                  <a:pos x="connsiteX2" y="connsiteY2"/>
                </a:cxn>
              </a:cxnLst>
              <a:rect l="l" t="t" r="r" b="b"/>
              <a:pathLst>
                <a:path w="1073150" h="474784">
                  <a:moveTo>
                    <a:pt x="1073150" y="336550"/>
                  </a:moveTo>
                  <a:cubicBezTo>
                    <a:pt x="905404" y="424921"/>
                    <a:pt x="737658" y="513292"/>
                    <a:pt x="558800" y="457200"/>
                  </a:cubicBezTo>
                  <a:cubicBezTo>
                    <a:pt x="379942" y="401108"/>
                    <a:pt x="189971" y="200554"/>
                    <a:pt x="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56D47B16-0501-47D6-A60C-DD05E01966B6}"/>
                </a:ext>
              </a:extLst>
            </p:cNvPr>
            <p:cNvSpPr/>
            <p:nvPr/>
          </p:nvSpPr>
          <p:spPr>
            <a:xfrm>
              <a:off x="743986" y="2930525"/>
              <a:ext cx="792714" cy="635000"/>
            </a:xfrm>
            <a:custGeom>
              <a:avLst/>
              <a:gdLst>
                <a:gd name="connsiteX0" fmla="*/ 792714 w 792714"/>
                <a:gd name="connsiteY0" fmla="*/ 0 h 635000"/>
                <a:gd name="connsiteX1" fmla="*/ 56114 w 792714"/>
                <a:gd name="connsiteY1" fmla="*/ 311150 h 635000"/>
                <a:gd name="connsiteX2" fmla="*/ 106914 w 792714"/>
                <a:gd name="connsiteY2" fmla="*/ 635000 h 635000"/>
              </a:gdLst>
              <a:ahLst/>
              <a:cxnLst>
                <a:cxn ang="0">
                  <a:pos x="connsiteX0" y="connsiteY0"/>
                </a:cxn>
                <a:cxn ang="0">
                  <a:pos x="connsiteX1" y="connsiteY1"/>
                </a:cxn>
                <a:cxn ang="0">
                  <a:pos x="connsiteX2" y="connsiteY2"/>
                </a:cxn>
              </a:cxnLst>
              <a:rect l="l" t="t" r="r" b="b"/>
              <a:pathLst>
                <a:path w="792714" h="635000">
                  <a:moveTo>
                    <a:pt x="792714" y="0"/>
                  </a:moveTo>
                  <a:cubicBezTo>
                    <a:pt x="481564" y="102658"/>
                    <a:pt x="170414" y="205317"/>
                    <a:pt x="56114" y="311150"/>
                  </a:cubicBezTo>
                  <a:cubicBezTo>
                    <a:pt x="-58186" y="416983"/>
                    <a:pt x="24364" y="525991"/>
                    <a:pt x="106914" y="635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46B76C90-3E08-4CED-A1A7-1A251102D04F}"/>
                </a:ext>
              </a:extLst>
            </p:cNvPr>
            <p:cNvSpPr/>
            <p:nvPr/>
          </p:nvSpPr>
          <p:spPr>
            <a:xfrm>
              <a:off x="298450" y="2698750"/>
              <a:ext cx="609600" cy="210741"/>
            </a:xfrm>
            <a:custGeom>
              <a:avLst/>
              <a:gdLst>
                <a:gd name="connsiteX0" fmla="*/ 609600 w 609600"/>
                <a:gd name="connsiteY0" fmla="*/ 0 h 210741"/>
                <a:gd name="connsiteX1" fmla="*/ 165100 w 609600"/>
                <a:gd name="connsiteY1" fmla="*/ 209550 h 210741"/>
                <a:gd name="connsiteX2" fmla="*/ 0 w 609600"/>
                <a:gd name="connsiteY2" fmla="*/ 69850 h 210741"/>
              </a:gdLst>
              <a:ahLst/>
              <a:cxnLst>
                <a:cxn ang="0">
                  <a:pos x="connsiteX0" y="connsiteY0"/>
                </a:cxn>
                <a:cxn ang="0">
                  <a:pos x="connsiteX1" y="connsiteY1"/>
                </a:cxn>
                <a:cxn ang="0">
                  <a:pos x="connsiteX2" y="connsiteY2"/>
                </a:cxn>
              </a:cxnLst>
              <a:rect l="l" t="t" r="r" b="b"/>
              <a:pathLst>
                <a:path w="609600" h="210741">
                  <a:moveTo>
                    <a:pt x="609600" y="0"/>
                  </a:moveTo>
                  <a:cubicBezTo>
                    <a:pt x="438150" y="98954"/>
                    <a:pt x="266700" y="197908"/>
                    <a:pt x="165100" y="209550"/>
                  </a:cubicBezTo>
                  <a:cubicBezTo>
                    <a:pt x="63500" y="221192"/>
                    <a:pt x="31750" y="145521"/>
                    <a:pt x="0" y="698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8E50AFB5-A35C-4E3F-9E59-AB81899B9869}"/>
                </a:ext>
              </a:extLst>
            </p:cNvPr>
            <p:cNvSpPr/>
            <p:nvPr/>
          </p:nvSpPr>
          <p:spPr>
            <a:xfrm>
              <a:off x="1073150" y="2675499"/>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8E8B672D-30D5-429B-B3B0-CC1C7DB946C4}"/>
                </a:ext>
              </a:extLst>
            </p:cNvPr>
            <p:cNvSpPr/>
            <p:nvPr/>
          </p:nvSpPr>
          <p:spPr>
            <a:xfrm rot="15019539">
              <a:off x="487992" y="2375318"/>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492101C3-D051-4943-90AF-8E9ACB62185B}"/>
                </a:ext>
              </a:extLst>
            </p:cNvPr>
            <p:cNvSpPr/>
            <p:nvPr/>
          </p:nvSpPr>
          <p:spPr>
            <a:xfrm rot="17138607">
              <a:off x="1019174" y="3156142"/>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94BF31DE-96AA-44E3-BF30-E612B6FA5D1E}"/>
              </a:ext>
            </a:extLst>
          </p:cNvPr>
          <p:cNvGrpSpPr/>
          <p:nvPr/>
        </p:nvGrpSpPr>
        <p:grpSpPr>
          <a:xfrm rot="20951664">
            <a:off x="1057936" y="2945649"/>
            <a:ext cx="2778010" cy="989956"/>
            <a:chOff x="298450" y="2224807"/>
            <a:chExt cx="4223998" cy="1340718"/>
          </a:xfrm>
        </p:grpSpPr>
        <p:sp>
          <p:nvSpPr>
            <p:cNvPr id="87" name="Freeform: Shape 86">
              <a:extLst>
                <a:ext uri="{FF2B5EF4-FFF2-40B4-BE49-F238E27FC236}">
                  <a16:creationId xmlns:a16="http://schemas.microsoft.com/office/drawing/2014/main" id="{1B3D3625-6E24-4309-80B2-054BBC57F201}"/>
                </a:ext>
              </a:extLst>
            </p:cNvPr>
            <p:cNvSpPr/>
            <p:nvPr/>
          </p:nvSpPr>
          <p:spPr>
            <a:xfrm rot="5108120">
              <a:off x="1878751" y="2415014"/>
              <a:ext cx="509916" cy="714199"/>
            </a:xfrm>
            <a:custGeom>
              <a:avLst/>
              <a:gdLst>
                <a:gd name="connsiteX0" fmla="*/ 315438 w 886938"/>
                <a:gd name="connsiteY0" fmla="*/ 4854 h 711350"/>
                <a:gd name="connsiteX1" fmla="*/ 23338 w 886938"/>
                <a:gd name="connsiteY1" fmla="*/ 665254 h 711350"/>
                <a:gd name="connsiteX2" fmla="*/ 861538 w 886938"/>
                <a:gd name="connsiteY2" fmla="*/ 589054 h 711350"/>
                <a:gd name="connsiteX3" fmla="*/ 315438 w 886938"/>
                <a:gd name="connsiteY3" fmla="*/ 55654 h 711350"/>
                <a:gd name="connsiteX4" fmla="*/ 886938 w 886938"/>
                <a:gd name="connsiteY4" fmla="*/ 42954 h 711350"/>
                <a:gd name="connsiteX0" fmla="*/ 315438 w 864352"/>
                <a:gd name="connsiteY0" fmla="*/ 0 h 706496"/>
                <a:gd name="connsiteX1" fmla="*/ 23338 w 864352"/>
                <a:gd name="connsiteY1" fmla="*/ 660400 h 706496"/>
                <a:gd name="connsiteX2" fmla="*/ 861538 w 864352"/>
                <a:gd name="connsiteY2" fmla="*/ 584200 h 706496"/>
                <a:gd name="connsiteX3" fmla="*/ 315438 w 864352"/>
                <a:gd name="connsiteY3" fmla="*/ 50800 h 706496"/>
                <a:gd name="connsiteX0" fmla="*/ 315438 w 863945"/>
                <a:gd name="connsiteY0" fmla="*/ 0 h 708180"/>
                <a:gd name="connsiteX1" fmla="*/ 23338 w 863945"/>
                <a:gd name="connsiteY1" fmla="*/ 660400 h 708180"/>
                <a:gd name="connsiteX2" fmla="*/ 861538 w 863945"/>
                <a:gd name="connsiteY2" fmla="*/ 584200 h 708180"/>
                <a:gd name="connsiteX3" fmla="*/ 296388 w 863945"/>
                <a:gd name="connsiteY3" fmla="*/ 6350 h 708180"/>
                <a:gd name="connsiteX0" fmla="*/ 315438 w 864352"/>
                <a:gd name="connsiteY0" fmla="*/ 5556 h 714199"/>
                <a:gd name="connsiteX1" fmla="*/ 23338 w 864352"/>
                <a:gd name="connsiteY1" fmla="*/ 665956 h 714199"/>
                <a:gd name="connsiteX2" fmla="*/ 861538 w 864352"/>
                <a:gd name="connsiteY2" fmla="*/ 589756 h 714199"/>
                <a:gd name="connsiteX3" fmla="*/ 315438 w 864352"/>
                <a:gd name="connsiteY3" fmla="*/ 0 h 714199"/>
              </a:gdLst>
              <a:ahLst/>
              <a:cxnLst>
                <a:cxn ang="0">
                  <a:pos x="connsiteX0" y="connsiteY0"/>
                </a:cxn>
                <a:cxn ang="0">
                  <a:pos x="connsiteX1" y="connsiteY1"/>
                </a:cxn>
                <a:cxn ang="0">
                  <a:pos x="connsiteX2" y="connsiteY2"/>
                </a:cxn>
                <a:cxn ang="0">
                  <a:pos x="connsiteX3" y="connsiteY3"/>
                </a:cxn>
              </a:cxnLst>
              <a:rect l="l" t="t" r="r" b="b"/>
              <a:pathLst>
                <a:path w="864352" h="714199">
                  <a:moveTo>
                    <a:pt x="315438" y="5556"/>
                  </a:moveTo>
                  <a:cubicBezTo>
                    <a:pt x="123879" y="287072"/>
                    <a:pt x="-67679" y="568589"/>
                    <a:pt x="23338" y="665956"/>
                  </a:cubicBezTo>
                  <a:cubicBezTo>
                    <a:pt x="114355" y="763323"/>
                    <a:pt x="812855" y="700749"/>
                    <a:pt x="861538" y="589756"/>
                  </a:cubicBezTo>
                  <a:cubicBezTo>
                    <a:pt x="910221" y="478763"/>
                    <a:pt x="311205" y="91017"/>
                    <a:pt x="315438" y="0"/>
                  </a:cubicBezTo>
                </a:path>
              </a:pathLst>
            </a:cu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eform: Shape 87">
              <a:extLst>
                <a:ext uri="{FF2B5EF4-FFF2-40B4-BE49-F238E27FC236}">
                  <a16:creationId xmlns:a16="http://schemas.microsoft.com/office/drawing/2014/main" id="{FF9FB3C0-4044-47D4-B1F8-FE1DB20EE400}"/>
                </a:ext>
              </a:extLst>
            </p:cNvPr>
            <p:cNvSpPr/>
            <p:nvPr/>
          </p:nvSpPr>
          <p:spPr>
            <a:xfrm>
              <a:off x="2432049" y="2349501"/>
              <a:ext cx="1997075" cy="330200"/>
            </a:xfrm>
            <a:custGeom>
              <a:avLst/>
              <a:gdLst>
                <a:gd name="connsiteX0" fmla="*/ 0 w 1981200"/>
                <a:gd name="connsiteY0" fmla="*/ 413852 h 413852"/>
                <a:gd name="connsiteX1" fmla="*/ 609600 w 1981200"/>
                <a:gd name="connsiteY1" fmla="*/ 267802 h 413852"/>
                <a:gd name="connsiteX2" fmla="*/ 717550 w 1981200"/>
                <a:gd name="connsiteY2" fmla="*/ 7452 h 413852"/>
                <a:gd name="connsiteX3" fmla="*/ 1981200 w 1981200"/>
                <a:gd name="connsiteY3" fmla="*/ 96352 h 413852"/>
                <a:gd name="connsiteX0" fmla="*/ 0 w 1997075"/>
                <a:gd name="connsiteY0" fmla="*/ 426552 h 426552"/>
                <a:gd name="connsiteX1" fmla="*/ 625475 w 1997075"/>
                <a:gd name="connsiteY1" fmla="*/ 267802 h 426552"/>
                <a:gd name="connsiteX2" fmla="*/ 733425 w 1997075"/>
                <a:gd name="connsiteY2" fmla="*/ 7452 h 426552"/>
                <a:gd name="connsiteX3" fmla="*/ 1997075 w 1997075"/>
                <a:gd name="connsiteY3" fmla="*/ 96352 h 426552"/>
                <a:gd name="connsiteX0" fmla="*/ 0 w 1997075"/>
                <a:gd name="connsiteY0" fmla="*/ 330200 h 330200"/>
                <a:gd name="connsiteX1" fmla="*/ 625475 w 1997075"/>
                <a:gd name="connsiteY1" fmla="*/ 171450 h 330200"/>
                <a:gd name="connsiteX2" fmla="*/ 1997075 w 1997075"/>
                <a:gd name="connsiteY2" fmla="*/ 0 h 330200"/>
                <a:gd name="connsiteX0" fmla="*/ 0 w 1997075"/>
                <a:gd name="connsiteY0" fmla="*/ 330200 h 330200"/>
                <a:gd name="connsiteX1" fmla="*/ 930275 w 1997075"/>
                <a:gd name="connsiteY1" fmla="*/ 222250 h 330200"/>
                <a:gd name="connsiteX2" fmla="*/ 1997075 w 1997075"/>
                <a:gd name="connsiteY2" fmla="*/ 0 h 330200"/>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 name="connsiteX0" fmla="*/ 0 w 1997075"/>
                <a:gd name="connsiteY0" fmla="*/ 357064 h 357064"/>
                <a:gd name="connsiteX1" fmla="*/ 1997075 w 1997075"/>
                <a:gd name="connsiteY1" fmla="*/ 26864 h 357064"/>
                <a:gd name="connsiteX0" fmla="*/ 0 w 1997075"/>
                <a:gd name="connsiteY0" fmla="*/ 345329 h 345329"/>
                <a:gd name="connsiteX1" fmla="*/ 1997075 w 1997075"/>
                <a:gd name="connsiteY1" fmla="*/ 15129 h 345329"/>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Lst>
              <a:ahLst/>
              <a:cxnLst>
                <a:cxn ang="0">
                  <a:pos x="connsiteX0" y="connsiteY0"/>
                </a:cxn>
                <a:cxn ang="0">
                  <a:pos x="connsiteX1" y="connsiteY1"/>
                </a:cxn>
              </a:cxnLst>
              <a:rect l="l" t="t" r="r" b="b"/>
              <a:pathLst>
                <a:path w="1997075" h="330200">
                  <a:moveTo>
                    <a:pt x="0" y="330200"/>
                  </a:moveTo>
                  <a:cubicBezTo>
                    <a:pt x="519642" y="178858"/>
                    <a:pt x="1007533" y="465667"/>
                    <a:pt x="199707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Shape 88">
              <a:extLst>
                <a:ext uri="{FF2B5EF4-FFF2-40B4-BE49-F238E27FC236}">
                  <a16:creationId xmlns:a16="http://schemas.microsoft.com/office/drawing/2014/main" id="{6511C61A-33D0-4D65-888D-F552C458CF25}"/>
                </a:ext>
              </a:extLst>
            </p:cNvPr>
            <p:cNvSpPr/>
            <p:nvPr/>
          </p:nvSpPr>
          <p:spPr>
            <a:xfrm>
              <a:off x="4397376" y="2224807"/>
              <a:ext cx="125072" cy="183643"/>
            </a:xfrm>
            <a:custGeom>
              <a:avLst/>
              <a:gdLst>
                <a:gd name="connsiteX0" fmla="*/ 3646 w 168877"/>
                <a:gd name="connsiteY0" fmla="*/ 129972 h 247847"/>
                <a:gd name="connsiteX1" fmla="*/ 54446 w 168877"/>
                <a:gd name="connsiteY1" fmla="*/ 110922 h 247847"/>
                <a:gd name="connsiteX2" fmla="*/ 54446 w 168877"/>
                <a:gd name="connsiteY2" fmla="*/ 2972 h 247847"/>
                <a:gd name="connsiteX3" fmla="*/ 168746 w 168877"/>
                <a:gd name="connsiteY3" fmla="*/ 244272 h 247847"/>
                <a:gd name="connsiteX4" fmla="*/ 3646 w 168877"/>
                <a:gd name="connsiteY4" fmla="*/ 129972 h 247847"/>
                <a:gd name="connsiteX0" fmla="*/ 6865 w 172096"/>
                <a:gd name="connsiteY0" fmla="*/ 131043 h 249065"/>
                <a:gd name="connsiteX1" fmla="*/ 33852 w 172096"/>
                <a:gd name="connsiteY1" fmla="*/ 78656 h 249065"/>
                <a:gd name="connsiteX2" fmla="*/ 57665 w 172096"/>
                <a:gd name="connsiteY2" fmla="*/ 4043 h 249065"/>
                <a:gd name="connsiteX3" fmla="*/ 171965 w 172096"/>
                <a:gd name="connsiteY3" fmla="*/ 245343 h 249065"/>
                <a:gd name="connsiteX4" fmla="*/ 6865 w 172096"/>
                <a:gd name="connsiteY4" fmla="*/ 131043 h 249065"/>
                <a:gd name="connsiteX0" fmla="*/ 4771 w 170013"/>
                <a:gd name="connsiteY0" fmla="*/ 129273 h 247295"/>
                <a:gd name="connsiteX1" fmla="*/ 55571 w 170013"/>
                <a:gd name="connsiteY1" fmla="*/ 2273 h 247295"/>
                <a:gd name="connsiteX2" fmla="*/ 169871 w 170013"/>
                <a:gd name="connsiteY2" fmla="*/ 243573 h 247295"/>
                <a:gd name="connsiteX3" fmla="*/ 4771 w 170013"/>
                <a:gd name="connsiteY3" fmla="*/ 129273 h 247295"/>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0 w 165242"/>
                <a:gd name="connsiteY0" fmla="*/ 129620 h 246830"/>
                <a:gd name="connsiteX1" fmla="*/ 50800 w 165242"/>
                <a:gd name="connsiteY1" fmla="*/ 2620 h 246830"/>
                <a:gd name="connsiteX2" fmla="*/ 165100 w 165242"/>
                <a:gd name="connsiteY2" fmla="*/ 243920 h 246830"/>
                <a:gd name="connsiteX3" fmla="*/ 0 w 165242"/>
                <a:gd name="connsiteY3" fmla="*/ 129620 h 246830"/>
                <a:gd name="connsiteX0" fmla="*/ 0 w 141479"/>
                <a:gd name="connsiteY0" fmla="*/ 129620 h 200375"/>
                <a:gd name="connsiteX1" fmla="*/ 50800 w 141479"/>
                <a:gd name="connsiteY1" fmla="*/ 2620 h 200375"/>
                <a:gd name="connsiteX2" fmla="*/ 141288 w 141479"/>
                <a:gd name="connsiteY2" fmla="*/ 196295 h 200375"/>
                <a:gd name="connsiteX3" fmla="*/ 0 w 141479"/>
                <a:gd name="connsiteY3" fmla="*/ 129620 h 200375"/>
                <a:gd name="connsiteX0" fmla="*/ 0 w 141654"/>
                <a:gd name="connsiteY0" fmla="*/ 136597 h 206574"/>
                <a:gd name="connsiteX1" fmla="*/ 38894 w 141654"/>
                <a:gd name="connsiteY1" fmla="*/ 2454 h 206574"/>
                <a:gd name="connsiteX2" fmla="*/ 141288 w 141654"/>
                <a:gd name="connsiteY2" fmla="*/ 203272 h 206574"/>
                <a:gd name="connsiteX3" fmla="*/ 0 w 141654"/>
                <a:gd name="connsiteY3" fmla="*/ 136597 h 206574"/>
                <a:gd name="connsiteX0" fmla="*/ 0 w 125072"/>
                <a:gd name="connsiteY0" fmla="*/ 136597 h 183643"/>
                <a:gd name="connsiteX1" fmla="*/ 38894 w 125072"/>
                <a:gd name="connsiteY1" fmla="*/ 2454 h 183643"/>
                <a:gd name="connsiteX2" fmla="*/ 124619 w 125072"/>
                <a:gd name="connsiteY2" fmla="*/ 179460 h 183643"/>
                <a:gd name="connsiteX3" fmla="*/ 0 w 125072"/>
                <a:gd name="connsiteY3" fmla="*/ 136597 h 183643"/>
              </a:gdLst>
              <a:ahLst/>
              <a:cxnLst>
                <a:cxn ang="0">
                  <a:pos x="connsiteX0" y="connsiteY0"/>
                </a:cxn>
                <a:cxn ang="0">
                  <a:pos x="connsiteX1" y="connsiteY1"/>
                </a:cxn>
                <a:cxn ang="0">
                  <a:pos x="connsiteX2" y="connsiteY2"/>
                </a:cxn>
                <a:cxn ang="0">
                  <a:pos x="connsiteX3" y="connsiteY3"/>
                </a:cxn>
              </a:cxnLst>
              <a:rect l="l" t="t" r="r" b="b"/>
              <a:pathLst>
                <a:path w="125072" h="183643">
                  <a:moveTo>
                    <a:pt x="0" y="136597"/>
                  </a:moveTo>
                  <a:cubicBezTo>
                    <a:pt x="42863" y="79711"/>
                    <a:pt x="11377" y="-16596"/>
                    <a:pt x="38894" y="2454"/>
                  </a:cubicBezTo>
                  <a:cubicBezTo>
                    <a:pt x="66411" y="21504"/>
                    <a:pt x="131101" y="157103"/>
                    <a:pt x="124619" y="179460"/>
                  </a:cubicBezTo>
                  <a:cubicBezTo>
                    <a:pt x="118137" y="201817"/>
                    <a:pt x="85725" y="126808"/>
                    <a:pt x="0" y="136597"/>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1BA77E77-E54C-4182-904E-5E3D256C0D48}"/>
                </a:ext>
              </a:extLst>
            </p:cNvPr>
            <p:cNvSpPr/>
            <p:nvPr/>
          </p:nvSpPr>
          <p:spPr>
            <a:xfrm>
              <a:off x="698500" y="2482850"/>
              <a:ext cx="1073150" cy="474784"/>
            </a:xfrm>
            <a:custGeom>
              <a:avLst/>
              <a:gdLst>
                <a:gd name="connsiteX0" fmla="*/ 1073150 w 1073150"/>
                <a:gd name="connsiteY0" fmla="*/ 336550 h 474784"/>
                <a:gd name="connsiteX1" fmla="*/ 558800 w 1073150"/>
                <a:gd name="connsiteY1" fmla="*/ 457200 h 474784"/>
                <a:gd name="connsiteX2" fmla="*/ 0 w 1073150"/>
                <a:gd name="connsiteY2" fmla="*/ 0 h 474784"/>
              </a:gdLst>
              <a:ahLst/>
              <a:cxnLst>
                <a:cxn ang="0">
                  <a:pos x="connsiteX0" y="connsiteY0"/>
                </a:cxn>
                <a:cxn ang="0">
                  <a:pos x="connsiteX1" y="connsiteY1"/>
                </a:cxn>
                <a:cxn ang="0">
                  <a:pos x="connsiteX2" y="connsiteY2"/>
                </a:cxn>
              </a:cxnLst>
              <a:rect l="l" t="t" r="r" b="b"/>
              <a:pathLst>
                <a:path w="1073150" h="474784">
                  <a:moveTo>
                    <a:pt x="1073150" y="336550"/>
                  </a:moveTo>
                  <a:cubicBezTo>
                    <a:pt x="905404" y="424921"/>
                    <a:pt x="737658" y="513292"/>
                    <a:pt x="558800" y="457200"/>
                  </a:cubicBezTo>
                  <a:cubicBezTo>
                    <a:pt x="379942" y="401108"/>
                    <a:pt x="189971" y="200554"/>
                    <a:pt x="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2ED94698-ADAB-4664-9A7C-4F4BC17586F6}"/>
                </a:ext>
              </a:extLst>
            </p:cNvPr>
            <p:cNvSpPr/>
            <p:nvPr/>
          </p:nvSpPr>
          <p:spPr>
            <a:xfrm>
              <a:off x="743986" y="2930525"/>
              <a:ext cx="792714" cy="635000"/>
            </a:xfrm>
            <a:custGeom>
              <a:avLst/>
              <a:gdLst>
                <a:gd name="connsiteX0" fmla="*/ 792714 w 792714"/>
                <a:gd name="connsiteY0" fmla="*/ 0 h 635000"/>
                <a:gd name="connsiteX1" fmla="*/ 56114 w 792714"/>
                <a:gd name="connsiteY1" fmla="*/ 311150 h 635000"/>
                <a:gd name="connsiteX2" fmla="*/ 106914 w 792714"/>
                <a:gd name="connsiteY2" fmla="*/ 635000 h 635000"/>
              </a:gdLst>
              <a:ahLst/>
              <a:cxnLst>
                <a:cxn ang="0">
                  <a:pos x="connsiteX0" y="connsiteY0"/>
                </a:cxn>
                <a:cxn ang="0">
                  <a:pos x="connsiteX1" y="connsiteY1"/>
                </a:cxn>
                <a:cxn ang="0">
                  <a:pos x="connsiteX2" y="connsiteY2"/>
                </a:cxn>
              </a:cxnLst>
              <a:rect l="l" t="t" r="r" b="b"/>
              <a:pathLst>
                <a:path w="792714" h="635000">
                  <a:moveTo>
                    <a:pt x="792714" y="0"/>
                  </a:moveTo>
                  <a:cubicBezTo>
                    <a:pt x="481564" y="102658"/>
                    <a:pt x="170414" y="205317"/>
                    <a:pt x="56114" y="311150"/>
                  </a:cubicBezTo>
                  <a:cubicBezTo>
                    <a:pt x="-58186" y="416983"/>
                    <a:pt x="24364" y="525991"/>
                    <a:pt x="106914" y="635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C9CC5084-8136-4193-BBA6-348B59C4A210}"/>
                </a:ext>
              </a:extLst>
            </p:cNvPr>
            <p:cNvSpPr/>
            <p:nvPr/>
          </p:nvSpPr>
          <p:spPr>
            <a:xfrm>
              <a:off x="298450" y="2698750"/>
              <a:ext cx="609600" cy="210741"/>
            </a:xfrm>
            <a:custGeom>
              <a:avLst/>
              <a:gdLst>
                <a:gd name="connsiteX0" fmla="*/ 609600 w 609600"/>
                <a:gd name="connsiteY0" fmla="*/ 0 h 210741"/>
                <a:gd name="connsiteX1" fmla="*/ 165100 w 609600"/>
                <a:gd name="connsiteY1" fmla="*/ 209550 h 210741"/>
                <a:gd name="connsiteX2" fmla="*/ 0 w 609600"/>
                <a:gd name="connsiteY2" fmla="*/ 69850 h 210741"/>
              </a:gdLst>
              <a:ahLst/>
              <a:cxnLst>
                <a:cxn ang="0">
                  <a:pos x="connsiteX0" y="connsiteY0"/>
                </a:cxn>
                <a:cxn ang="0">
                  <a:pos x="connsiteX1" y="connsiteY1"/>
                </a:cxn>
                <a:cxn ang="0">
                  <a:pos x="connsiteX2" y="connsiteY2"/>
                </a:cxn>
              </a:cxnLst>
              <a:rect l="l" t="t" r="r" b="b"/>
              <a:pathLst>
                <a:path w="609600" h="210741">
                  <a:moveTo>
                    <a:pt x="609600" y="0"/>
                  </a:moveTo>
                  <a:cubicBezTo>
                    <a:pt x="438150" y="98954"/>
                    <a:pt x="266700" y="197908"/>
                    <a:pt x="165100" y="209550"/>
                  </a:cubicBezTo>
                  <a:cubicBezTo>
                    <a:pt x="63500" y="221192"/>
                    <a:pt x="31750" y="145521"/>
                    <a:pt x="0" y="698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00C85538-E220-4C6B-9C89-44233E4B6591}"/>
                </a:ext>
              </a:extLst>
            </p:cNvPr>
            <p:cNvSpPr/>
            <p:nvPr/>
          </p:nvSpPr>
          <p:spPr>
            <a:xfrm>
              <a:off x="1073150" y="2675499"/>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Shape 93">
              <a:extLst>
                <a:ext uri="{FF2B5EF4-FFF2-40B4-BE49-F238E27FC236}">
                  <a16:creationId xmlns:a16="http://schemas.microsoft.com/office/drawing/2014/main" id="{49D94C23-D884-4B08-ABB8-4777DEFD29D7}"/>
                </a:ext>
              </a:extLst>
            </p:cNvPr>
            <p:cNvSpPr/>
            <p:nvPr/>
          </p:nvSpPr>
          <p:spPr>
            <a:xfrm rot="15019539">
              <a:off x="487992" y="2375318"/>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38DB3E6D-BF43-4D34-9BFD-4C9AEB1AAB5A}"/>
                </a:ext>
              </a:extLst>
            </p:cNvPr>
            <p:cNvSpPr/>
            <p:nvPr/>
          </p:nvSpPr>
          <p:spPr>
            <a:xfrm rot="17138607">
              <a:off x="1019174" y="3156142"/>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FDC87E29-4E8E-48E4-BB67-A50C77FEA8DA}"/>
              </a:ext>
            </a:extLst>
          </p:cNvPr>
          <p:cNvGrpSpPr/>
          <p:nvPr/>
        </p:nvGrpSpPr>
        <p:grpSpPr>
          <a:xfrm rot="14791458">
            <a:off x="1933140" y="4163715"/>
            <a:ext cx="2778010" cy="989956"/>
            <a:chOff x="298450" y="2224807"/>
            <a:chExt cx="4223998" cy="1340718"/>
          </a:xfrm>
        </p:grpSpPr>
        <p:sp>
          <p:nvSpPr>
            <p:cNvPr id="98" name="Freeform: Shape 97">
              <a:extLst>
                <a:ext uri="{FF2B5EF4-FFF2-40B4-BE49-F238E27FC236}">
                  <a16:creationId xmlns:a16="http://schemas.microsoft.com/office/drawing/2014/main" id="{7BAF736D-BD56-4B8B-97AF-D1707368A9F0}"/>
                </a:ext>
              </a:extLst>
            </p:cNvPr>
            <p:cNvSpPr/>
            <p:nvPr/>
          </p:nvSpPr>
          <p:spPr>
            <a:xfrm rot="5108120">
              <a:off x="1878751" y="2415014"/>
              <a:ext cx="509916" cy="714199"/>
            </a:xfrm>
            <a:custGeom>
              <a:avLst/>
              <a:gdLst>
                <a:gd name="connsiteX0" fmla="*/ 315438 w 886938"/>
                <a:gd name="connsiteY0" fmla="*/ 4854 h 711350"/>
                <a:gd name="connsiteX1" fmla="*/ 23338 w 886938"/>
                <a:gd name="connsiteY1" fmla="*/ 665254 h 711350"/>
                <a:gd name="connsiteX2" fmla="*/ 861538 w 886938"/>
                <a:gd name="connsiteY2" fmla="*/ 589054 h 711350"/>
                <a:gd name="connsiteX3" fmla="*/ 315438 w 886938"/>
                <a:gd name="connsiteY3" fmla="*/ 55654 h 711350"/>
                <a:gd name="connsiteX4" fmla="*/ 886938 w 886938"/>
                <a:gd name="connsiteY4" fmla="*/ 42954 h 711350"/>
                <a:gd name="connsiteX0" fmla="*/ 315438 w 864352"/>
                <a:gd name="connsiteY0" fmla="*/ 0 h 706496"/>
                <a:gd name="connsiteX1" fmla="*/ 23338 w 864352"/>
                <a:gd name="connsiteY1" fmla="*/ 660400 h 706496"/>
                <a:gd name="connsiteX2" fmla="*/ 861538 w 864352"/>
                <a:gd name="connsiteY2" fmla="*/ 584200 h 706496"/>
                <a:gd name="connsiteX3" fmla="*/ 315438 w 864352"/>
                <a:gd name="connsiteY3" fmla="*/ 50800 h 706496"/>
                <a:gd name="connsiteX0" fmla="*/ 315438 w 863945"/>
                <a:gd name="connsiteY0" fmla="*/ 0 h 708180"/>
                <a:gd name="connsiteX1" fmla="*/ 23338 w 863945"/>
                <a:gd name="connsiteY1" fmla="*/ 660400 h 708180"/>
                <a:gd name="connsiteX2" fmla="*/ 861538 w 863945"/>
                <a:gd name="connsiteY2" fmla="*/ 584200 h 708180"/>
                <a:gd name="connsiteX3" fmla="*/ 296388 w 863945"/>
                <a:gd name="connsiteY3" fmla="*/ 6350 h 708180"/>
                <a:gd name="connsiteX0" fmla="*/ 315438 w 864352"/>
                <a:gd name="connsiteY0" fmla="*/ 5556 h 714199"/>
                <a:gd name="connsiteX1" fmla="*/ 23338 w 864352"/>
                <a:gd name="connsiteY1" fmla="*/ 665956 h 714199"/>
                <a:gd name="connsiteX2" fmla="*/ 861538 w 864352"/>
                <a:gd name="connsiteY2" fmla="*/ 589756 h 714199"/>
                <a:gd name="connsiteX3" fmla="*/ 315438 w 864352"/>
                <a:gd name="connsiteY3" fmla="*/ 0 h 714199"/>
              </a:gdLst>
              <a:ahLst/>
              <a:cxnLst>
                <a:cxn ang="0">
                  <a:pos x="connsiteX0" y="connsiteY0"/>
                </a:cxn>
                <a:cxn ang="0">
                  <a:pos x="connsiteX1" y="connsiteY1"/>
                </a:cxn>
                <a:cxn ang="0">
                  <a:pos x="connsiteX2" y="connsiteY2"/>
                </a:cxn>
                <a:cxn ang="0">
                  <a:pos x="connsiteX3" y="connsiteY3"/>
                </a:cxn>
              </a:cxnLst>
              <a:rect l="l" t="t" r="r" b="b"/>
              <a:pathLst>
                <a:path w="864352" h="714199">
                  <a:moveTo>
                    <a:pt x="315438" y="5556"/>
                  </a:moveTo>
                  <a:cubicBezTo>
                    <a:pt x="123879" y="287072"/>
                    <a:pt x="-67679" y="568589"/>
                    <a:pt x="23338" y="665956"/>
                  </a:cubicBezTo>
                  <a:cubicBezTo>
                    <a:pt x="114355" y="763323"/>
                    <a:pt x="812855" y="700749"/>
                    <a:pt x="861538" y="589756"/>
                  </a:cubicBezTo>
                  <a:cubicBezTo>
                    <a:pt x="910221" y="478763"/>
                    <a:pt x="311205" y="91017"/>
                    <a:pt x="315438" y="0"/>
                  </a:cubicBezTo>
                </a:path>
              </a:pathLst>
            </a:custGeom>
            <a:solidFill>
              <a:srgbClr val="0000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Shape 98">
              <a:extLst>
                <a:ext uri="{FF2B5EF4-FFF2-40B4-BE49-F238E27FC236}">
                  <a16:creationId xmlns:a16="http://schemas.microsoft.com/office/drawing/2014/main" id="{36E9F656-80C1-4BCA-B4ED-D34C788BC228}"/>
                </a:ext>
              </a:extLst>
            </p:cNvPr>
            <p:cNvSpPr/>
            <p:nvPr/>
          </p:nvSpPr>
          <p:spPr>
            <a:xfrm>
              <a:off x="2432049" y="2349501"/>
              <a:ext cx="1997075" cy="330200"/>
            </a:xfrm>
            <a:custGeom>
              <a:avLst/>
              <a:gdLst>
                <a:gd name="connsiteX0" fmla="*/ 0 w 1981200"/>
                <a:gd name="connsiteY0" fmla="*/ 413852 h 413852"/>
                <a:gd name="connsiteX1" fmla="*/ 609600 w 1981200"/>
                <a:gd name="connsiteY1" fmla="*/ 267802 h 413852"/>
                <a:gd name="connsiteX2" fmla="*/ 717550 w 1981200"/>
                <a:gd name="connsiteY2" fmla="*/ 7452 h 413852"/>
                <a:gd name="connsiteX3" fmla="*/ 1981200 w 1981200"/>
                <a:gd name="connsiteY3" fmla="*/ 96352 h 413852"/>
                <a:gd name="connsiteX0" fmla="*/ 0 w 1997075"/>
                <a:gd name="connsiteY0" fmla="*/ 426552 h 426552"/>
                <a:gd name="connsiteX1" fmla="*/ 625475 w 1997075"/>
                <a:gd name="connsiteY1" fmla="*/ 267802 h 426552"/>
                <a:gd name="connsiteX2" fmla="*/ 733425 w 1997075"/>
                <a:gd name="connsiteY2" fmla="*/ 7452 h 426552"/>
                <a:gd name="connsiteX3" fmla="*/ 1997075 w 1997075"/>
                <a:gd name="connsiteY3" fmla="*/ 96352 h 426552"/>
                <a:gd name="connsiteX0" fmla="*/ 0 w 1997075"/>
                <a:gd name="connsiteY0" fmla="*/ 330200 h 330200"/>
                <a:gd name="connsiteX1" fmla="*/ 625475 w 1997075"/>
                <a:gd name="connsiteY1" fmla="*/ 171450 h 330200"/>
                <a:gd name="connsiteX2" fmla="*/ 1997075 w 1997075"/>
                <a:gd name="connsiteY2" fmla="*/ 0 h 330200"/>
                <a:gd name="connsiteX0" fmla="*/ 0 w 1997075"/>
                <a:gd name="connsiteY0" fmla="*/ 330200 h 330200"/>
                <a:gd name="connsiteX1" fmla="*/ 930275 w 1997075"/>
                <a:gd name="connsiteY1" fmla="*/ 222250 h 330200"/>
                <a:gd name="connsiteX2" fmla="*/ 1997075 w 1997075"/>
                <a:gd name="connsiteY2" fmla="*/ 0 h 330200"/>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 name="connsiteX0" fmla="*/ 0 w 1997075"/>
                <a:gd name="connsiteY0" fmla="*/ 357064 h 357064"/>
                <a:gd name="connsiteX1" fmla="*/ 1997075 w 1997075"/>
                <a:gd name="connsiteY1" fmla="*/ 26864 h 357064"/>
                <a:gd name="connsiteX0" fmla="*/ 0 w 1997075"/>
                <a:gd name="connsiteY0" fmla="*/ 345329 h 345329"/>
                <a:gd name="connsiteX1" fmla="*/ 1997075 w 1997075"/>
                <a:gd name="connsiteY1" fmla="*/ 15129 h 345329"/>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Lst>
              <a:ahLst/>
              <a:cxnLst>
                <a:cxn ang="0">
                  <a:pos x="connsiteX0" y="connsiteY0"/>
                </a:cxn>
                <a:cxn ang="0">
                  <a:pos x="connsiteX1" y="connsiteY1"/>
                </a:cxn>
              </a:cxnLst>
              <a:rect l="l" t="t" r="r" b="b"/>
              <a:pathLst>
                <a:path w="1997075" h="330200">
                  <a:moveTo>
                    <a:pt x="0" y="330200"/>
                  </a:moveTo>
                  <a:cubicBezTo>
                    <a:pt x="519642" y="178858"/>
                    <a:pt x="1007533" y="465667"/>
                    <a:pt x="199707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3ABB6D8E-8575-4BAD-969B-20F9423738AE}"/>
                </a:ext>
              </a:extLst>
            </p:cNvPr>
            <p:cNvSpPr/>
            <p:nvPr/>
          </p:nvSpPr>
          <p:spPr>
            <a:xfrm>
              <a:off x="4397376" y="2224807"/>
              <a:ext cx="125072" cy="183643"/>
            </a:xfrm>
            <a:custGeom>
              <a:avLst/>
              <a:gdLst>
                <a:gd name="connsiteX0" fmla="*/ 3646 w 168877"/>
                <a:gd name="connsiteY0" fmla="*/ 129972 h 247847"/>
                <a:gd name="connsiteX1" fmla="*/ 54446 w 168877"/>
                <a:gd name="connsiteY1" fmla="*/ 110922 h 247847"/>
                <a:gd name="connsiteX2" fmla="*/ 54446 w 168877"/>
                <a:gd name="connsiteY2" fmla="*/ 2972 h 247847"/>
                <a:gd name="connsiteX3" fmla="*/ 168746 w 168877"/>
                <a:gd name="connsiteY3" fmla="*/ 244272 h 247847"/>
                <a:gd name="connsiteX4" fmla="*/ 3646 w 168877"/>
                <a:gd name="connsiteY4" fmla="*/ 129972 h 247847"/>
                <a:gd name="connsiteX0" fmla="*/ 6865 w 172096"/>
                <a:gd name="connsiteY0" fmla="*/ 131043 h 249065"/>
                <a:gd name="connsiteX1" fmla="*/ 33852 w 172096"/>
                <a:gd name="connsiteY1" fmla="*/ 78656 h 249065"/>
                <a:gd name="connsiteX2" fmla="*/ 57665 w 172096"/>
                <a:gd name="connsiteY2" fmla="*/ 4043 h 249065"/>
                <a:gd name="connsiteX3" fmla="*/ 171965 w 172096"/>
                <a:gd name="connsiteY3" fmla="*/ 245343 h 249065"/>
                <a:gd name="connsiteX4" fmla="*/ 6865 w 172096"/>
                <a:gd name="connsiteY4" fmla="*/ 131043 h 249065"/>
                <a:gd name="connsiteX0" fmla="*/ 4771 w 170013"/>
                <a:gd name="connsiteY0" fmla="*/ 129273 h 247295"/>
                <a:gd name="connsiteX1" fmla="*/ 55571 w 170013"/>
                <a:gd name="connsiteY1" fmla="*/ 2273 h 247295"/>
                <a:gd name="connsiteX2" fmla="*/ 169871 w 170013"/>
                <a:gd name="connsiteY2" fmla="*/ 243573 h 247295"/>
                <a:gd name="connsiteX3" fmla="*/ 4771 w 170013"/>
                <a:gd name="connsiteY3" fmla="*/ 129273 h 247295"/>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0 w 165242"/>
                <a:gd name="connsiteY0" fmla="*/ 129620 h 246830"/>
                <a:gd name="connsiteX1" fmla="*/ 50800 w 165242"/>
                <a:gd name="connsiteY1" fmla="*/ 2620 h 246830"/>
                <a:gd name="connsiteX2" fmla="*/ 165100 w 165242"/>
                <a:gd name="connsiteY2" fmla="*/ 243920 h 246830"/>
                <a:gd name="connsiteX3" fmla="*/ 0 w 165242"/>
                <a:gd name="connsiteY3" fmla="*/ 129620 h 246830"/>
                <a:gd name="connsiteX0" fmla="*/ 0 w 141479"/>
                <a:gd name="connsiteY0" fmla="*/ 129620 h 200375"/>
                <a:gd name="connsiteX1" fmla="*/ 50800 w 141479"/>
                <a:gd name="connsiteY1" fmla="*/ 2620 h 200375"/>
                <a:gd name="connsiteX2" fmla="*/ 141288 w 141479"/>
                <a:gd name="connsiteY2" fmla="*/ 196295 h 200375"/>
                <a:gd name="connsiteX3" fmla="*/ 0 w 141479"/>
                <a:gd name="connsiteY3" fmla="*/ 129620 h 200375"/>
                <a:gd name="connsiteX0" fmla="*/ 0 w 141654"/>
                <a:gd name="connsiteY0" fmla="*/ 136597 h 206574"/>
                <a:gd name="connsiteX1" fmla="*/ 38894 w 141654"/>
                <a:gd name="connsiteY1" fmla="*/ 2454 h 206574"/>
                <a:gd name="connsiteX2" fmla="*/ 141288 w 141654"/>
                <a:gd name="connsiteY2" fmla="*/ 203272 h 206574"/>
                <a:gd name="connsiteX3" fmla="*/ 0 w 141654"/>
                <a:gd name="connsiteY3" fmla="*/ 136597 h 206574"/>
                <a:gd name="connsiteX0" fmla="*/ 0 w 125072"/>
                <a:gd name="connsiteY0" fmla="*/ 136597 h 183643"/>
                <a:gd name="connsiteX1" fmla="*/ 38894 w 125072"/>
                <a:gd name="connsiteY1" fmla="*/ 2454 h 183643"/>
                <a:gd name="connsiteX2" fmla="*/ 124619 w 125072"/>
                <a:gd name="connsiteY2" fmla="*/ 179460 h 183643"/>
                <a:gd name="connsiteX3" fmla="*/ 0 w 125072"/>
                <a:gd name="connsiteY3" fmla="*/ 136597 h 183643"/>
              </a:gdLst>
              <a:ahLst/>
              <a:cxnLst>
                <a:cxn ang="0">
                  <a:pos x="connsiteX0" y="connsiteY0"/>
                </a:cxn>
                <a:cxn ang="0">
                  <a:pos x="connsiteX1" y="connsiteY1"/>
                </a:cxn>
                <a:cxn ang="0">
                  <a:pos x="connsiteX2" y="connsiteY2"/>
                </a:cxn>
                <a:cxn ang="0">
                  <a:pos x="connsiteX3" y="connsiteY3"/>
                </a:cxn>
              </a:cxnLst>
              <a:rect l="l" t="t" r="r" b="b"/>
              <a:pathLst>
                <a:path w="125072" h="183643">
                  <a:moveTo>
                    <a:pt x="0" y="136597"/>
                  </a:moveTo>
                  <a:cubicBezTo>
                    <a:pt x="42863" y="79711"/>
                    <a:pt x="11377" y="-16596"/>
                    <a:pt x="38894" y="2454"/>
                  </a:cubicBezTo>
                  <a:cubicBezTo>
                    <a:pt x="66411" y="21504"/>
                    <a:pt x="131101" y="157103"/>
                    <a:pt x="124619" y="179460"/>
                  </a:cubicBezTo>
                  <a:cubicBezTo>
                    <a:pt x="118137" y="201817"/>
                    <a:pt x="85725" y="126808"/>
                    <a:pt x="0" y="136597"/>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Freeform: Shape 100">
              <a:extLst>
                <a:ext uri="{FF2B5EF4-FFF2-40B4-BE49-F238E27FC236}">
                  <a16:creationId xmlns:a16="http://schemas.microsoft.com/office/drawing/2014/main" id="{F686115B-DFFB-41FB-BC96-C42DF61021F0}"/>
                </a:ext>
              </a:extLst>
            </p:cNvPr>
            <p:cNvSpPr/>
            <p:nvPr/>
          </p:nvSpPr>
          <p:spPr>
            <a:xfrm>
              <a:off x="698500" y="2482850"/>
              <a:ext cx="1073150" cy="474784"/>
            </a:xfrm>
            <a:custGeom>
              <a:avLst/>
              <a:gdLst>
                <a:gd name="connsiteX0" fmla="*/ 1073150 w 1073150"/>
                <a:gd name="connsiteY0" fmla="*/ 336550 h 474784"/>
                <a:gd name="connsiteX1" fmla="*/ 558800 w 1073150"/>
                <a:gd name="connsiteY1" fmla="*/ 457200 h 474784"/>
                <a:gd name="connsiteX2" fmla="*/ 0 w 1073150"/>
                <a:gd name="connsiteY2" fmla="*/ 0 h 474784"/>
              </a:gdLst>
              <a:ahLst/>
              <a:cxnLst>
                <a:cxn ang="0">
                  <a:pos x="connsiteX0" y="connsiteY0"/>
                </a:cxn>
                <a:cxn ang="0">
                  <a:pos x="connsiteX1" y="connsiteY1"/>
                </a:cxn>
                <a:cxn ang="0">
                  <a:pos x="connsiteX2" y="connsiteY2"/>
                </a:cxn>
              </a:cxnLst>
              <a:rect l="l" t="t" r="r" b="b"/>
              <a:pathLst>
                <a:path w="1073150" h="474784">
                  <a:moveTo>
                    <a:pt x="1073150" y="336550"/>
                  </a:moveTo>
                  <a:cubicBezTo>
                    <a:pt x="905404" y="424921"/>
                    <a:pt x="737658" y="513292"/>
                    <a:pt x="558800" y="457200"/>
                  </a:cubicBezTo>
                  <a:cubicBezTo>
                    <a:pt x="379942" y="401108"/>
                    <a:pt x="189971" y="200554"/>
                    <a:pt x="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Shape 101">
              <a:extLst>
                <a:ext uri="{FF2B5EF4-FFF2-40B4-BE49-F238E27FC236}">
                  <a16:creationId xmlns:a16="http://schemas.microsoft.com/office/drawing/2014/main" id="{4B2676B4-A987-47C5-B407-8349D059324C}"/>
                </a:ext>
              </a:extLst>
            </p:cNvPr>
            <p:cNvSpPr/>
            <p:nvPr/>
          </p:nvSpPr>
          <p:spPr>
            <a:xfrm>
              <a:off x="743986" y="2930525"/>
              <a:ext cx="792714" cy="635000"/>
            </a:xfrm>
            <a:custGeom>
              <a:avLst/>
              <a:gdLst>
                <a:gd name="connsiteX0" fmla="*/ 792714 w 792714"/>
                <a:gd name="connsiteY0" fmla="*/ 0 h 635000"/>
                <a:gd name="connsiteX1" fmla="*/ 56114 w 792714"/>
                <a:gd name="connsiteY1" fmla="*/ 311150 h 635000"/>
                <a:gd name="connsiteX2" fmla="*/ 106914 w 792714"/>
                <a:gd name="connsiteY2" fmla="*/ 635000 h 635000"/>
              </a:gdLst>
              <a:ahLst/>
              <a:cxnLst>
                <a:cxn ang="0">
                  <a:pos x="connsiteX0" y="connsiteY0"/>
                </a:cxn>
                <a:cxn ang="0">
                  <a:pos x="connsiteX1" y="connsiteY1"/>
                </a:cxn>
                <a:cxn ang="0">
                  <a:pos x="connsiteX2" y="connsiteY2"/>
                </a:cxn>
              </a:cxnLst>
              <a:rect l="l" t="t" r="r" b="b"/>
              <a:pathLst>
                <a:path w="792714" h="635000">
                  <a:moveTo>
                    <a:pt x="792714" y="0"/>
                  </a:moveTo>
                  <a:cubicBezTo>
                    <a:pt x="481564" y="102658"/>
                    <a:pt x="170414" y="205317"/>
                    <a:pt x="56114" y="311150"/>
                  </a:cubicBezTo>
                  <a:cubicBezTo>
                    <a:pt x="-58186" y="416983"/>
                    <a:pt x="24364" y="525991"/>
                    <a:pt x="106914" y="635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8D4E284-E938-4F5D-98B3-8EEB0DA553B8}"/>
                </a:ext>
              </a:extLst>
            </p:cNvPr>
            <p:cNvSpPr/>
            <p:nvPr/>
          </p:nvSpPr>
          <p:spPr>
            <a:xfrm>
              <a:off x="298450" y="2698750"/>
              <a:ext cx="609600" cy="210741"/>
            </a:xfrm>
            <a:custGeom>
              <a:avLst/>
              <a:gdLst>
                <a:gd name="connsiteX0" fmla="*/ 609600 w 609600"/>
                <a:gd name="connsiteY0" fmla="*/ 0 h 210741"/>
                <a:gd name="connsiteX1" fmla="*/ 165100 w 609600"/>
                <a:gd name="connsiteY1" fmla="*/ 209550 h 210741"/>
                <a:gd name="connsiteX2" fmla="*/ 0 w 609600"/>
                <a:gd name="connsiteY2" fmla="*/ 69850 h 210741"/>
              </a:gdLst>
              <a:ahLst/>
              <a:cxnLst>
                <a:cxn ang="0">
                  <a:pos x="connsiteX0" y="connsiteY0"/>
                </a:cxn>
                <a:cxn ang="0">
                  <a:pos x="connsiteX1" y="connsiteY1"/>
                </a:cxn>
                <a:cxn ang="0">
                  <a:pos x="connsiteX2" y="connsiteY2"/>
                </a:cxn>
              </a:cxnLst>
              <a:rect l="l" t="t" r="r" b="b"/>
              <a:pathLst>
                <a:path w="609600" h="210741">
                  <a:moveTo>
                    <a:pt x="609600" y="0"/>
                  </a:moveTo>
                  <a:cubicBezTo>
                    <a:pt x="438150" y="98954"/>
                    <a:pt x="266700" y="197908"/>
                    <a:pt x="165100" y="209550"/>
                  </a:cubicBezTo>
                  <a:cubicBezTo>
                    <a:pt x="63500" y="221192"/>
                    <a:pt x="31750" y="145521"/>
                    <a:pt x="0" y="698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Shape 103">
              <a:extLst>
                <a:ext uri="{FF2B5EF4-FFF2-40B4-BE49-F238E27FC236}">
                  <a16:creationId xmlns:a16="http://schemas.microsoft.com/office/drawing/2014/main" id="{C80E84F7-C3D9-4C42-83C7-BB7927B0401A}"/>
                </a:ext>
              </a:extLst>
            </p:cNvPr>
            <p:cNvSpPr/>
            <p:nvPr/>
          </p:nvSpPr>
          <p:spPr>
            <a:xfrm>
              <a:off x="1073150" y="2675499"/>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Shape 104">
              <a:extLst>
                <a:ext uri="{FF2B5EF4-FFF2-40B4-BE49-F238E27FC236}">
                  <a16:creationId xmlns:a16="http://schemas.microsoft.com/office/drawing/2014/main" id="{536911C9-8FBA-4A5F-AD38-427098CA574A}"/>
                </a:ext>
              </a:extLst>
            </p:cNvPr>
            <p:cNvSpPr/>
            <p:nvPr/>
          </p:nvSpPr>
          <p:spPr>
            <a:xfrm rot="15019539">
              <a:off x="487992" y="2375318"/>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A7D97BDC-4504-4B54-82B6-8BF2C889EB13}"/>
                </a:ext>
              </a:extLst>
            </p:cNvPr>
            <p:cNvSpPr/>
            <p:nvPr/>
          </p:nvSpPr>
          <p:spPr>
            <a:xfrm rot="17138607">
              <a:off x="1019174" y="3156142"/>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id="{BAC80F4E-EF1A-4BD8-9B52-5830B53AC767}"/>
              </a:ext>
            </a:extLst>
          </p:cNvPr>
          <p:cNvGrpSpPr/>
          <p:nvPr/>
        </p:nvGrpSpPr>
        <p:grpSpPr>
          <a:xfrm rot="10106677">
            <a:off x="4771650" y="2261267"/>
            <a:ext cx="2778010" cy="989956"/>
            <a:chOff x="298450" y="2224807"/>
            <a:chExt cx="4223998" cy="1340718"/>
          </a:xfrm>
        </p:grpSpPr>
        <p:sp>
          <p:nvSpPr>
            <p:cNvPr id="108" name="Freeform: Shape 107">
              <a:extLst>
                <a:ext uri="{FF2B5EF4-FFF2-40B4-BE49-F238E27FC236}">
                  <a16:creationId xmlns:a16="http://schemas.microsoft.com/office/drawing/2014/main" id="{F1D30E8E-5939-4338-84F5-3D2BA1EEB698}"/>
                </a:ext>
              </a:extLst>
            </p:cNvPr>
            <p:cNvSpPr/>
            <p:nvPr/>
          </p:nvSpPr>
          <p:spPr>
            <a:xfrm rot="5108120">
              <a:off x="1878751" y="2415014"/>
              <a:ext cx="509916" cy="714199"/>
            </a:xfrm>
            <a:custGeom>
              <a:avLst/>
              <a:gdLst>
                <a:gd name="connsiteX0" fmla="*/ 315438 w 886938"/>
                <a:gd name="connsiteY0" fmla="*/ 4854 h 711350"/>
                <a:gd name="connsiteX1" fmla="*/ 23338 w 886938"/>
                <a:gd name="connsiteY1" fmla="*/ 665254 h 711350"/>
                <a:gd name="connsiteX2" fmla="*/ 861538 w 886938"/>
                <a:gd name="connsiteY2" fmla="*/ 589054 h 711350"/>
                <a:gd name="connsiteX3" fmla="*/ 315438 w 886938"/>
                <a:gd name="connsiteY3" fmla="*/ 55654 h 711350"/>
                <a:gd name="connsiteX4" fmla="*/ 886938 w 886938"/>
                <a:gd name="connsiteY4" fmla="*/ 42954 h 711350"/>
                <a:gd name="connsiteX0" fmla="*/ 315438 w 864352"/>
                <a:gd name="connsiteY0" fmla="*/ 0 h 706496"/>
                <a:gd name="connsiteX1" fmla="*/ 23338 w 864352"/>
                <a:gd name="connsiteY1" fmla="*/ 660400 h 706496"/>
                <a:gd name="connsiteX2" fmla="*/ 861538 w 864352"/>
                <a:gd name="connsiteY2" fmla="*/ 584200 h 706496"/>
                <a:gd name="connsiteX3" fmla="*/ 315438 w 864352"/>
                <a:gd name="connsiteY3" fmla="*/ 50800 h 706496"/>
                <a:gd name="connsiteX0" fmla="*/ 315438 w 863945"/>
                <a:gd name="connsiteY0" fmla="*/ 0 h 708180"/>
                <a:gd name="connsiteX1" fmla="*/ 23338 w 863945"/>
                <a:gd name="connsiteY1" fmla="*/ 660400 h 708180"/>
                <a:gd name="connsiteX2" fmla="*/ 861538 w 863945"/>
                <a:gd name="connsiteY2" fmla="*/ 584200 h 708180"/>
                <a:gd name="connsiteX3" fmla="*/ 296388 w 863945"/>
                <a:gd name="connsiteY3" fmla="*/ 6350 h 708180"/>
                <a:gd name="connsiteX0" fmla="*/ 315438 w 864352"/>
                <a:gd name="connsiteY0" fmla="*/ 5556 h 714199"/>
                <a:gd name="connsiteX1" fmla="*/ 23338 w 864352"/>
                <a:gd name="connsiteY1" fmla="*/ 665956 h 714199"/>
                <a:gd name="connsiteX2" fmla="*/ 861538 w 864352"/>
                <a:gd name="connsiteY2" fmla="*/ 589756 h 714199"/>
                <a:gd name="connsiteX3" fmla="*/ 315438 w 864352"/>
                <a:gd name="connsiteY3" fmla="*/ 0 h 714199"/>
              </a:gdLst>
              <a:ahLst/>
              <a:cxnLst>
                <a:cxn ang="0">
                  <a:pos x="connsiteX0" y="connsiteY0"/>
                </a:cxn>
                <a:cxn ang="0">
                  <a:pos x="connsiteX1" y="connsiteY1"/>
                </a:cxn>
                <a:cxn ang="0">
                  <a:pos x="connsiteX2" y="connsiteY2"/>
                </a:cxn>
                <a:cxn ang="0">
                  <a:pos x="connsiteX3" y="connsiteY3"/>
                </a:cxn>
              </a:cxnLst>
              <a:rect l="l" t="t" r="r" b="b"/>
              <a:pathLst>
                <a:path w="864352" h="714199">
                  <a:moveTo>
                    <a:pt x="315438" y="5556"/>
                  </a:moveTo>
                  <a:cubicBezTo>
                    <a:pt x="123879" y="287072"/>
                    <a:pt x="-67679" y="568589"/>
                    <a:pt x="23338" y="665956"/>
                  </a:cubicBezTo>
                  <a:cubicBezTo>
                    <a:pt x="114355" y="763323"/>
                    <a:pt x="812855" y="700749"/>
                    <a:pt x="861538" y="589756"/>
                  </a:cubicBezTo>
                  <a:cubicBezTo>
                    <a:pt x="910221" y="478763"/>
                    <a:pt x="311205" y="91017"/>
                    <a:pt x="315438" y="0"/>
                  </a:cubicBezTo>
                </a:path>
              </a:pathLst>
            </a:cu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B7DD00E0-874C-4027-84B8-A3A0958883C7}"/>
                </a:ext>
              </a:extLst>
            </p:cNvPr>
            <p:cNvSpPr/>
            <p:nvPr/>
          </p:nvSpPr>
          <p:spPr>
            <a:xfrm>
              <a:off x="2432049" y="2349501"/>
              <a:ext cx="1997075" cy="330200"/>
            </a:xfrm>
            <a:custGeom>
              <a:avLst/>
              <a:gdLst>
                <a:gd name="connsiteX0" fmla="*/ 0 w 1981200"/>
                <a:gd name="connsiteY0" fmla="*/ 413852 h 413852"/>
                <a:gd name="connsiteX1" fmla="*/ 609600 w 1981200"/>
                <a:gd name="connsiteY1" fmla="*/ 267802 h 413852"/>
                <a:gd name="connsiteX2" fmla="*/ 717550 w 1981200"/>
                <a:gd name="connsiteY2" fmla="*/ 7452 h 413852"/>
                <a:gd name="connsiteX3" fmla="*/ 1981200 w 1981200"/>
                <a:gd name="connsiteY3" fmla="*/ 96352 h 413852"/>
                <a:gd name="connsiteX0" fmla="*/ 0 w 1997075"/>
                <a:gd name="connsiteY0" fmla="*/ 426552 h 426552"/>
                <a:gd name="connsiteX1" fmla="*/ 625475 w 1997075"/>
                <a:gd name="connsiteY1" fmla="*/ 267802 h 426552"/>
                <a:gd name="connsiteX2" fmla="*/ 733425 w 1997075"/>
                <a:gd name="connsiteY2" fmla="*/ 7452 h 426552"/>
                <a:gd name="connsiteX3" fmla="*/ 1997075 w 1997075"/>
                <a:gd name="connsiteY3" fmla="*/ 96352 h 426552"/>
                <a:gd name="connsiteX0" fmla="*/ 0 w 1997075"/>
                <a:gd name="connsiteY0" fmla="*/ 330200 h 330200"/>
                <a:gd name="connsiteX1" fmla="*/ 625475 w 1997075"/>
                <a:gd name="connsiteY1" fmla="*/ 171450 h 330200"/>
                <a:gd name="connsiteX2" fmla="*/ 1997075 w 1997075"/>
                <a:gd name="connsiteY2" fmla="*/ 0 h 330200"/>
                <a:gd name="connsiteX0" fmla="*/ 0 w 1997075"/>
                <a:gd name="connsiteY0" fmla="*/ 330200 h 330200"/>
                <a:gd name="connsiteX1" fmla="*/ 930275 w 1997075"/>
                <a:gd name="connsiteY1" fmla="*/ 222250 h 330200"/>
                <a:gd name="connsiteX2" fmla="*/ 1997075 w 1997075"/>
                <a:gd name="connsiteY2" fmla="*/ 0 h 330200"/>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 name="connsiteX0" fmla="*/ 0 w 1997075"/>
                <a:gd name="connsiteY0" fmla="*/ 357064 h 357064"/>
                <a:gd name="connsiteX1" fmla="*/ 1997075 w 1997075"/>
                <a:gd name="connsiteY1" fmla="*/ 26864 h 357064"/>
                <a:gd name="connsiteX0" fmla="*/ 0 w 1997075"/>
                <a:gd name="connsiteY0" fmla="*/ 345329 h 345329"/>
                <a:gd name="connsiteX1" fmla="*/ 1997075 w 1997075"/>
                <a:gd name="connsiteY1" fmla="*/ 15129 h 345329"/>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Lst>
              <a:ahLst/>
              <a:cxnLst>
                <a:cxn ang="0">
                  <a:pos x="connsiteX0" y="connsiteY0"/>
                </a:cxn>
                <a:cxn ang="0">
                  <a:pos x="connsiteX1" y="connsiteY1"/>
                </a:cxn>
              </a:cxnLst>
              <a:rect l="l" t="t" r="r" b="b"/>
              <a:pathLst>
                <a:path w="1997075" h="330200">
                  <a:moveTo>
                    <a:pt x="0" y="330200"/>
                  </a:moveTo>
                  <a:cubicBezTo>
                    <a:pt x="519642" y="178858"/>
                    <a:pt x="1007533" y="465667"/>
                    <a:pt x="199707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109">
              <a:extLst>
                <a:ext uri="{FF2B5EF4-FFF2-40B4-BE49-F238E27FC236}">
                  <a16:creationId xmlns:a16="http://schemas.microsoft.com/office/drawing/2014/main" id="{216C52EB-A0EA-4C29-B26A-26EA4A2F8109}"/>
                </a:ext>
              </a:extLst>
            </p:cNvPr>
            <p:cNvSpPr/>
            <p:nvPr/>
          </p:nvSpPr>
          <p:spPr>
            <a:xfrm>
              <a:off x="4397376" y="2224807"/>
              <a:ext cx="125072" cy="183643"/>
            </a:xfrm>
            <a:custGeom>
              <a:avLst/>
              <a:gdLst>
                <a:gd name="connsiteX0" fmla="*/ 3646 w 168877"/>
                <a:gd name="connsiteY0" fmla="*/ 129972 h 247847"/>
                <a:gd name="connsiteX1" fmla="*/ 54446 w 168877"/>
                <a:gd name="connsiteY1" fmla="*/ 110922 h 247847"/>
                <a:gd name="connsiteX2" fmla="*/ 54446 w 168877"/>
                <a:gd name="connsiteY2" fmla="*/ 2972 h 247847"/>
                <a:gd name="connsiteX3" fmla="*/ 168746 w 168877"/>
                <a:gd name="connsiteY3" fmla="*/ 244272 h 247847"/>
                <a:gd name="connsiteX4" fmla="*/ 3646 w 168877"/>
                <a:gd name="connsiteY4" fmla="*/ 129972 h 247847"/>
                <a:gd name="connsiteX0" fmla="*/ 6865 w 172096"/>
                <a:gd name="connsiteY0" fmla="*/ 131043 h 249065"/>
                <a:gd name="connsiteX1" fmla="*/ 33852 w 172096"/>
                <a:gd name="connsiteY1" fmla="*/ 78656 h 249065"/>
                <a:gd name="connsiteX2" fmla="*/ 57665 w 172096"/>
                <a:gd name="connsiteY2" fmla="*/ 4043 h 249065"/>
                <a:gd name="connsiteX3" fmla="*/ 171965 w 172096"/>
                <a:gd name="connsiteY3" fmla="*/ 245343 h 249065"/>
                <a:gd name="connsiteX4" fmla="*/ 6865 w 172096"/>
                <a:gd name="connsiteY4" fmla="*/ 131043 h 249065"/>
                <a:gd name="connsiteX0" fmla="*/ 4771 w 170013"/>
                <a:gd name="connsiteY0" fmla="*/ 129273 h 247295"/>
                <a:gd name="connsiteX1" fmla="*/ 55571 w 170013"/>
                <a:gd name="connsiteY1" fmla="*/ 2273 h 247295"/>
                <a:gd name="connsiteX2" fmla="*/ 169871 w 170013"/>
                <a:gd name="connsiteY2" fmla="*/ 243573 h 247295"/>
                <a:gd name="connsiteX3" fmla="*/ 4771 w 170013"/>
                <a:gd name="connsiteY3" fmla="*/ 129273 h 247295"/>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0 w 165242"/>
                <a:gd name="connsiteY0" fmla="*/ 129620 h 246830"/>
                <a:gd name="connsiteX1" fmla="*/ 50800 w 165242"/>
                <a:gd name="connsiteY1" fmla="*/ 2620 h 246830"/>
                <a:gd name="connsiteX2" fmla="*/ 165100 w 165242"/>
                <a:gd name="connsiteY2" fmla="*/ 243920 h 246830"/>
                <a:gd name="connsiteX3" fmla="*/ 0 w 165242"/>
                <a:gd name="connsiteY3" fmla="*/ 129620 h 246830"/>
                <a:gd name="connsiteX0" fmla="*/ 0 w 141479"/>
                <a:gd name="connsiteY0" fmla="*/ 129620 h 200375"/>
                <a:gd name="connsiteX1" fmla="*/ 50800 w 141479"/>
                <a:gd name="connsiteY1" fmla="*/ 2620 h 200375"/>
                <a:gd name="connsiteX2" fmla="*/ 141288 w 141479"/>
                <a:gd name="connsiteY2" fmla="*/ 196295 h 200375"/>
                <a:gd name="connsiteX3" fmla="*/ 0 w 141479"/>
                <a:gd name="connsiteY3" fmla="*/ 129620 h 200375"/>
                <a:gd name="connsiteX0" fmla="*/ 0 w 141654"/>
                <a:gd name="connsiteY0" fmla="*/ 136597 h 206574"/>
                <a:gd name="connsiteX1" fmla="*/ 38894 w 141654"/>
                <a:gd name="connsiteY1" fmla="*/ 2454 h 206574"/>
                <a:gd name="connsiteX2" fmla="*/ 141288 w 141654"/>
                <a:gd name="connsiteY2" fmla="*/ 203272 h 206574"/>
                <a:gd name="connsiteX3" fmla="*/ 0 w 141654"/>
                <a:gd name="connsiteY3" fmla="*/ 136597 h 206574"/>
                <a:gd name="connsiteX0" fmla="*/ 0 w 125072"/>
                <a:gd name="connsiteY0" fmla="*/ 136597 h 183643"/>
                <a:gd name="connsiteX1" fmla="*/ 38894 w 125072"/>
                <a:gd name="connsiteY1" fmla="*/ 2454 h 183643"/>
                <a:gd name="connsiteX2" fmla="*/ 124619 w 125072"/>
                <a:gd name="connsiteY2" fmla="*/ 179460 h 183643"/>
                <a:gd name="connsiteX3" fmla="*/ 0 w 125072"/>
                <a:gd name="connsiteY3" fmla="*/ 136597 h 183643"/>
              </a:gdLst>
              <a:ahLst/>
              <a:cxnLst>
                <a:cxn ang="0">
                  <a:pos x="connsiteX0" y="connsiteY0"/>
                </a:cxn>
                <a:cxn ang="0">
                  <a:pos x="connsiteX1" y="connsiteY1"/>
                </a:cxn>
                <a:cxn ang="0">
                  <a:pos x="connsiteX2" y="connsiteY2"/>
                </a:cxn>
                <a:cxn ang="0">
                  <a:pos x="connsiteX3" y="connsiteY3"/>
                </a:cxn>
              </a:cxnLst>
              <a:rect l="l" t="t" r="r" b="b"/>
              <a:pathLst>
                <a:path w="125072" h="183643">
                  <a:moveTo>
                    <a:pt x="0" y="136597"/>
                  </a:moveTo>
                  <a:cubicBezTo>
                    <a:pt x="42863" y="79711"/>
                    <a:pt x="11377" y="-16596"/>
                    <a:pt x="38894" y="2454"/>
                  </a:cubicBezTo>
                  <a:cubicBezTo>
                    <a:pt x="66411" y="21504"/>
                    <a:pt x="131101" y="157103"/>
                    <a:pt x="124619" y="179460"/>
                  </a:cubicBezTo>
                  <a:cubicBezTo>
                    <a:pt x="118137" y="201817"/>
                    <a:pt x="85725" y="126808"/>
                    <a:pt x="0" y="136597"/>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Shape 110">
              <a:extLst>
                <a:ext uri="{FF2B5EF4-FFF2-40B4-BE49-F238E27FC236}">
                  <a16:creationId xmlns:a16="http://schemas.microsoft.com/office/drawing/2014/main" id="{C2CFBEE0-E0E6-4024-A2BD-E69BC98CF4F1}"/>
                </a:ext>
              </a:extLst>
            </p:cNvPr>
            <p:cNvSpPr/>
            <p:nvPr/>
          </p:nvSpPr>
          <p:spPr>
            <a:xfrm>
              <a:off x="698500" y="2482850"/>
              <a:ext cx="1073150" cy="474784"/>
            </a:xfrm>
            <a:custGeom>
              <a:avLst/>
              <a:gdLst>
                <a:gd name="connsiteX0" fmla="*/ 1073150 w 1073150"/>
                <a:gd name="connsiteY0" fmla="*/ 336550 h 474784"/>
                <a:gd name="connsiteX1" fmla="*/ 558800 w 1073150"/>
                <a:gd name="connsiteY1" fmla="*/ 457200 h 474784"/>
                <a:gd name="connsiteX2" fmla="*/ 0 w 1073150"/>
                <a:gd name="connsiteY2" fmla="*/ 0 h 474784"/>
              </a:gdLst>
              <a:ahLst/>
              <a:cxnLst>
                <a:cxn ang="0">
                  <a:pos x="connsiteX0" y="connsiteY0"/>
                </a:cxn>
                <a:cxn ang="0">
                  <a:pos x="connsiteX1" y="connsiteY1"/>
                </a:cxn>
                <a:cxn ang="0">
                  <a:pos x="connsiteX2" y="connsiteY2"/>
                </a:cxn>
              </a:cxnLst>
              <a:rect l="l" t="t" r="r" b="b"/>
              <a:pathLst>
                <a:path w="1073150" h="474784">
                  <a:moveTo>
                    <a:pt x="1073150" y="336550"/>
                  </a:moveTo>
                  <a:cubicBezTo>
                    <a:pt x="905404" y="424921"/>
                    <a:pt x="737658" y="513292"/>
                    <a:pt x="558800" y="457200"/>
                  </a:cubicBezTo>
                  <a:cubicBezTo>
                    <a:pt x="379942" y="401108"/>
                    <a:pt x="189971" y="200554"/>
                    <a:pt x="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D05B43AA-8D66-481D-8F2C-C350973FB346}"/>
                </a:ext>
              </a:extLst>
            </p:cNvPr>
            <p:cNvSpPr/>
            <p:nvPr/>
          </p:nvSpPr>
          <p:spPr>
            <a:xfrm>
              <a:off x="743986" y="2930525"/>
              <a:ext cx="792714" cy="635000"/>
            </a:xfrm>
            <a:custGeom>
              <a:avLst/>
              <a:gdLst>
                <a:gd name="connsiteX0" fmla="*/ 792714 w 792714"/>
                <a:gd name="connsiteY0" fmla="*/ 0 h 635000"/>
                <a:gd name="connsiteX1" fmla="*/ 56114 w 792714"/>
                <a:gd name="connsiteY1" fmla="*/ 311150 h 635000"/>
                <a:gd name="connsiteX2" fmla="*/ 106914 w 792714"/>
                <a:gd name="connsiteY2" fmla="*/ 635000 h 635000"/>
              </a:gdLst>
              <a:ahLst/>
              <a:cxnLst>
                <a:cxn ang="0">
                  <a:pos x="connsiteX0" y="connsiteY0"/>
                </a:cxn>
                <a:cxn ang="0">
                  <a:pos x="connsiteX1" y="connsiteY1"/>
                </a:cxn>
                <a:cxn ang="0">
                  <a:pos x="connsiteX2" y="connsiteY2"/>
                </a:cxn>
              </a:cxnLst>
              <a:rect l="l" t="t" r="r" b="b"/>
              <a:pathLst>
                <a:path w="792714" h="635000">
                  <a:moveTo>
                    <a:pt x="792714" y="0"/>
                  </a:moveTo>
                  <a:cubicBezTo>
                    <a:pt x="481564" y="102658"/>
                    <a:pt x="170414" y="205317"/>
                    <a:pt x="56114" y="311150"/>
                  </a:cubicBezTo>
                  <a:cubicBezTo>
                    <a:pt x="-58186" y="416983"/>
                    <a:pt x="24364" y="525991"/>
                    <a:pt x="106914" y="635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5B777ACD-8284-451D-AF92-CF6DD2DE051B}"/>
                </a:ext>
              </a:extLst>
            </p:cNvPr>
            <p:cNvSpPr/>
            <p:nvPr/>
          </p:nvSpPr>
          <p:spPr>
            <a:xfrm>
              <a:off x="298450" y="2698750"/>
              <a:ext cx="609600" cy="210741"/>
            </a:xfrm>
            <a:custGeom>
              <a:avLst/>
              <a:gdLst>
                <a:gd name="connsiteX0" fmla="*/ 609600 w 609600"/>
                <a:gd name="connsiteY0" fmla="*/ 0 h 210741"/>
                <a:gd name="connsiteX1" fmla="*/ 165100 w 609600"/>
                <a:gd name="connsiteY1" fmla="*/ 209550 h 210741"/>
                <a:gd name="connsiteX2" fmla="*/ 0 w 609600"/>
                <a:gd name="connsiteY2" fmla="*/ 69850 h 210741"/>
              </a:gdLst>
              <a:ahLst/>
              <a:cxnLst>
                <a:cxn ang="0">
                  <a:pos x="connsiteX0" y="connsiteY0"/>
                </a:cxn>
                <a:cxn ang="0">
                  <a:pos x="connsiteX1" y="connsiteY1"/>
                </a:cxn>
                <a:cxn ang="0">
                  <a:pos x="connsiteX2" y="connsiteY2"/>
                </a:cxn>
              </a:cxnLst>
              <a:rect l="l" t="t" r="r" b="b"/>
              <a:pathLst>
                <a:path w="609600" h="210741">
                  <a:moveTo>
                    <a:pt x="609600" y="0"/>
                  </a:moveTo>
                  <a:cubicBezTo>
                    <a:pt x="438150" y="98954"/>
                    <a:pt x="266700" y="197908"/>
                    <a:pt x="165100" y="209550"/>
                  </a:cubicBezTo>
                  <a:cubicBezTo>
                    <a:pt x="63500" y="221192"/>
                    <a:pt x="31750" y="145521"/>
                    <a:pt x="0" y="698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69D1EA8C-6BA4-4E01-8C0F-917E5D1A4675}"/>
                </a:ext>
              </a:extLst>
            </p:cNvPr>
            <p:cNvSpPr/>
            <p:nvPr/>
          </p:nvSpPr>
          <p:spPr>
            <a:xfrm>
              <a:off x="1073150" y="2675499"/>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1847B0EA-51B6-4632-A2D5-D08E322B2587}"/>
                </a:ext>
              </a:extLst>
            </p:cNvPr>
            <p:cNvSpPr/>
            <p:nvPr/>
          </p:nvSpPr>
          <p:spPr>
            <a:xfrm rot="15019539">
              <a:off x="487992" y="2375318"/>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reeform: Shape 115">
              <a:extLst>
                <a:ext uri="{FF2B5EF4-FFF2-40B4-BE49-F238E27FC236}">
                  <a16:creationId xmlns:a16="http://schemas.microsoft.com/office/drawing/2014/main" id="{C9003A19-CAF7-4FDE-BA7B-59431E2B676E}"/>
                </a:ext>
              </a:extLst>
            </p:cNvPr>
            <p:cNvSpPr/>
            <p:nvPr/>
          </p:nvSpPr>
          <p:spPr>
            <a:xfrm rot="17138607">
              <a:off x="1019174" y="3156142"/>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6D282C89-B542-4079-93E3-BF8D3855EC87}"/>
              </a:ext>
            </a:extLst>
          </p:cNvPr>
          <p:cNvGrpSpPr/>
          <p:nvPr/>
        </p:nvGrpSpPr>
        <p:grpSpPr>
          <a:xfrm rot="6947642">
            <a:off x="9400638" y="3249322"/>
            <a:ext cx="2778010" cy="989956"/>
            <a:chOff x="298450" y="2224807"/>
            <a:chExt cx="4223998" cy="1340718"/>
          </a:xfrm>
        </p:grpSpPr>
        <p:sp>
          <p:nvSpPr>
            <p:cNvPr id="118" name="Freeform: Shape 117">
              <a:extLst>
                <a:ext uri="{FF2B5EF4-FFF2-40B4-BE49-F238E27FC236}">
                  <a16:creationId xmlns:a16="http://schemas.microsoft.com/office/drawing/2014/main" id="{5A11E83F-9BE0-43DF-AD31-735945C35086}"/>
                </a:ext>
              </a:extLst>
            </p:cNvPr>
            <p:cNvSpPr/>
            <p:nvPr/>
          </p:nvSpPr>
          <p:spPr>
            <a:xfrm rot="5108120">
              <a:off x="1878751" y="2415014"/>
              <a:ext cx="509916" cy="714199"/>
            </a:xfrm>
            <a:custGeom>
              <a:avLst/>
              <a:gdLst>
                <a:gd name="connsiteX0" fmla="*/ 315438 w 886938"/>
                <a:gd name="connsiteY0" fmla="*/ 4854 h 711350"/>
                <a:gd name="connsiteX1" fmla="*/ 23338 w 886938"/>
                <a:gd name="connsiteY1" fmla="*/ 665254 h 711350"/>
                <a:gd name="connsiteX2" fmla="*/ 861538 w 886938"/>
                <a:gd name="connsiteY2" fmla="*/ 589054 h 711350"/>
                <a:gd name="connsiteX3" fmla="*/ 315438 w 886938"/>
                <a:gd name="connsiteY3" fmla="*/ 55654 h 711350"/>
                <a:gd name="connsiteX4" fmla="*/ 886938 w 886938"/>
                <a:gd name="connsiteY4" fmla="*/ 42954 h 711350"/>
                <a:gd name="connsiteX0" fmla="*/ 315438 w 864352"/>
                <a:gd name="connsiteY0" fmla="*/ 0 h 706496"/>
                <a:gd name="connsiteX1" fmla="*/ 23338 w 864352"/>
                <a:gd name="connsiteY1" fmla="*/ 660400 h 706496"/>
                <a:gd name="connsiteX2" fmla="*/ 861538 w 864352"/>
                <a:gd name="connsiteY2" fmla="*/ 584200 h 706496"/>
                <a:gd name="connsiteX3" fmla="*/ 315438 w 864352"/>
                <a:gd name="connsiteY3" fmla="*/ 50800 h 706496"/>
                <a:gd name="connsiteX0" fmla="*/ 315438 w 863945"/>
                <a:gd name="connsiteY0" fmla="*/ 0 h 708180"/>
                <a:gd name="connsiteX1" fmla="*/ 23338 w 863945"/>
                <a:gd name="connsiteY1" fmla="*/ 660400 h 708180"/>
                <a:gd name="connsiteX2" fmla="*/ 861538 w 863945"/>
                <a:gd name="connsiteY2" fmla="*/ 584200 h 708180"/>
                <a:gd name="connsiteX3" fmla="*/ 296388 w 863945"/>
                <a:gd name="connsiteY3" fmla="*/ 6350 h 708180"/>
                <a:gd name="connsiteX0" fmla="*/ 315438 w 864352"/>
                <a:gd name="connsiteY0" fmla="*/ 5556 h 714199"/>
                <a:gd name="connsiteX1" fmla="*/ 23338 w 864352"/>
                <a:gd name="connsiteY1" fmla="*/ 665956 h 714199"/>
                <a:gd name="connsiteX2" fmla="*/ 861538 w 864352"/>
                <a:gd name="connsiteY2" fmla="*/ 589756 h 714199"/>
                <a:gd name="connsiteX3" fmla="*/ 315438 w 864352"/>
                <a:gd name="connsiteY3" fmla="*/ 0 h 714199"/>
              </a:gdLst>
              <a:ahLst/>
              <a:cxnLst>
                <a:cxn ang="0">
                  <a:pos x="connsiteX0" y="connsiteY0"/>
                </a:cxn>
                <a:cxn ang="0">
                  <a:pos x="connsiteX1" y="connsiteY1"/>
                </a:cxn>
                <a:cxn ang="0">
                  <a:pos x="connsiteX2" y="connsiteY2"/>
                </a:cxn>
                <a:cxn ang="0">
                  <a:pos x="connsiteX3" y="connsiteY3"/>
                </a:cxn>
              </a:cxnLst>
              <a:rect l="l" t="t" r="r" b="b"/>
              <a:pathLst>
                <a:path w="864352" h="714199">
                  <a:moveTo>
                    <a:pt x="315438" y="5556"/>
                  </a:moveTo>
                  <a:cubicBezTo>
                    <a:pt x="123879" y="287072"/>
                    <a:pt x="-67679" y="568589"/>
                    <a:pt x="23338" y="665956"/>
                  </a:cubicBezTo>
                  <a:cubicBezTo>
                    <a:pt x="114355" y="763323"/>
                    <a:pt x="812855" y="700749"/>
                    <a:pt x="861538" y="589756"/>
                  </a:cubicBezTo>
                  <a:cubicBezTo>
                    <a:pt x="910221" y="478763"/>
                    <a:pt x="311205" y="91017"/>
                    <a:pt x="315438" y="0"/>
                  </a:cubicBezTo>
                </a:path>
              </a:pathLst>
            </a:custGeom>
            <a:solidFill>
              <a:srgbClr val="008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7FDEBE13-FFC5-4ED5-AC36-A04E2E8F7E40}"/>
                </a:ext>
              </a:extLst>
            </p:cNvPr>
            <p:cNvSpPr/>
            <p:nvPr/>
          </p:nvSpPr>
          <p:spPr>
            <a:xfrm>
              <a:off x="2432049" y="2349501"/>
              <a:ext cx="1997075" cy="330200"/>
            </a:xfrm>
            <a:custGeom>
              <a:avLst/>
              <a:gdLst>
                <a:gd name="connsiteX0" fmla="*/ 0 w 1981200"/>
                <a:gd name="connsiteY0" fmla="*/ 413852 h 413852"/>
                <a:gd name="connsiteX1" fmla="*/ 609600 w 1981200"/>
                <a:gd name="connsiteY1" fmla="*/ 267802 h 413852"/>
                <a:gd name="connsiteX2" fmla="*/ 717550 w 1981200"/>
                <a:gd name="connsiteY2" fmla="*/ 7452 h 413852"/>
                <a:gd name="connsiteX3" fmla="*/ 1981200 w 1981200"/>
                <a:gd name="connsiteY3" fmla="*/ 96352 h 413852"/>
                <a:gd name="connsiteX0" fmla="*/ 0 w 1997075"/>
                <a:gd name="connsiteY0" fmla="*/ 426552 h 426552"/>
                <a:gd name="connsiteX1" fmla="*/ 625475 w 1997075"/>
                <a:gd name="connsiteY1" fmla="*/ 267802 h 426552"/>
                <a:gd name="connsiteX2" fmla="*/ 733425 w 1997075"/>
                <a:gd name="connsiteY2" fmla="*/ 7452 h 426552"/>
                <a:gd name="connsiteX3" fmla="*/ 1997075 w 1997075"/>
                <a:gd name="connsiteY3" fmla="*/ 96352 h 426552"/>
                <a:gd name="connsiteX0" fmla="*/ 0 w 1997075"/>
                <a:gd name="connsiteY0" fmla="*/ 330200 h 330200"/>
                <a:gd name="connsiteX1" fmla="*/ 625475 w 1997075"/>
                <a:gd name="connsiteY1" fmla="*/ 171450 h 330200"/>
                <a:gd name="connsiteX2" fmla="*/ 1997075 w 1997075"/>
                <a:gd name="connsiteY2" fmla="*/ 0 h 330200"/>
                <a:gd name="connsiteX0" fmla="*/ 0 w 1997075"/>
                <a:gd name="connsiteY0" fmla="*/ 330200 h 330200"/>
                <a:gd name="connsiteX1" fmla="*/ 930275 w 1997075"/>
                <a:gd name="connsiteY1" fmla="*/ 222250 h 330200"/>
                <a:gd name="connsiteX2" fmla="*/ 1997075 w 1997075"/>
                <a:gd name="connsiteY2" fmla="*/ 0 h 330200"/>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 name="connsiteX0" fmla="*/ 0 w 1997075"/>
                <a:gd name="connsiteY0" fmla="*/ 357064 h 357064"/>
                <a:gd name="connsiteX1" fmla="*/ 1997075 w 1997075"/>
                <a:gd name="connsiteY1" fmla="*/ 26864 h 357064"/>
                <a:gd name="connsiteX0" fmla="*/ 0 w 1997075"/>
                <a:gd name="connsiteY0" fmla="*/ 345329 h 345329"/>
                <a:gd name="connsiteX1" fmla="*/ 1997075 w 1997075"/>
                <a:gd name="connsiteY1" fmla="*/ 15129 h 345329"/>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Lst>
              <a:ahLst/>
              <a:cxnLst>
                <a:cxn ang="0">
                  <a:pos x="connsiteX0" y="connsiteY0"/>
                </a:cxn>
                <a:cxn ang="0">
                  <a:pos x="connsiteX1" y="connsiteY1"/>
                </a:cxn>
              </a:cxnLst>
              <a:rect l="l" t="t" r="r" b="b"/>
              <a:pathLst>
                <a:path w="1997075" h="330200">
                  <a:moveTo>
                    <a:pt x="0" y="330200"/>
                  </a:moveTo>
                  <a:cubicBezTo>
                    <a:pt x="519642" y="178858"/>
                    <a:pt x="1007533" y="465667"/>
                    <a:pt x="199707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8ADCFBDF-92D8-4247-80CA-1C6AEEA1FF61}"/>
                </a:ext>
              </a:extLst>
            </p:cNvPr>
            <p:cNvSpPr/>
            <p:nvPr/>
          </p:nvSpPr>
          <p:spPr>
            <a:xfrm>
              <a:off x="4397376" y="2224807"/>
              <a:ext cx="125072" cy="183643"/>
            </a:xfrm>
            <a:custGeom>
              <a:avLst/>
              <a:gdLst>
                <a:gd name="connsiteX0" fmla="*/ 3646 w 168877"/>
                <a:gd name="connsiteY0" fmla="*/ 129972 h 247847"/>
                <a:gd name="connsiteX1" fmla="*/ 54446 w 168877"/>
                <a:gd name="connsiteY1" fmla="*/ 110922 h 247847"/>
                <a:gd name="connsiteX2" fmla="*/ 54446 w 168877"/>
                <a:gd name="connsiteY2" fmla="*/ 2972 h 247847"/>
                <a:gd name="connsiteX3" fmla="*/ 168746 w 168877"/>
                <a:gd name="connsiteY3" fmla="*/ 244272 h 247847"/>
                <a:gd name="connsiteX4" fmla="*/ 3646 w 168877"/>
                <a:gd name="connsiteY4" fmla="*/ 129972 h 247847"/>
                <a:gd name="connsiteX0" fmla="*/ 6865 w 172096"/>
                <a:gd name="connsiteY0" fmla="*/ 131043 h 249065"/>
                <a:gd name="connsiteX1" fmla="*/ 33852 w 172096"/>
                <a:gd name="connsiteY1" fmla="*/ 78656 h 249065"/>
                <a:gd name="connsiteX2" fmla="*/ 57665 w 172096"/>
                <a:gd name="connsiteY2" fmla="*/ 4043 h 249065"/>
                <a:gd name="connsiteX3" fmla="*/ 171965 w 172096"/>
                <a:gd name="connsiteY3" fmla="*/ 245343 h 249065"/>
                <a:gd name="connsiteX4" fmla="*/ 6865 w 172096"/>
                <a:gd name="connsiteY4" fmla="*/ 131043 h 249065"/>
                <a:gd name="connsiteX0" fmla="*/ 4771 w 170013"/>
                <a:gd name="connsiteY0" fmla="*/ 129273 h 247295"/>
                <a:gd name="connsiteX1" fmla="*/ 55571 w 170013"/>
                <a:gd name="connsiteY1" fmla="*/ 2273 h 247295"/>
                <a:gd name="connsiteX2" fmla="*/ 169871 w 170013"/>
                <a:gd name="connsiteY2" fmla="*/ 243573 h 247295"/>
                <a:gd name="connsiteX3" fmla="*/ 4771 w 170013"/>
                <a:gd name="connsiteY3" fmla="*/ 129273 h 247295"/>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0 w 165242"/>
                <a:gd name="connsiteY0" fmla="*/ 129620 h 246830"/>
                <a:gd name="connsiteX1" fmla="*/ 50800 w 165242"/>
                <a:gd name="connsiteY1" fmla="*/ 2620 h 246830"/>
                <a:gd name="connsiteX2" fmla="*/ 165100 w 165242"/>
                <a:gd name="connsiteY2" fmla="*/ 243920 h 246830"/>
                <a:gd name="connsiteX3" fmla="*/ 0 w 165242"/>
                <a:gd name="connsiteY3" fmla="*/ 129620 h 246830"/>
                <a:gd name="connsiteX0" fmla="*/ 0 w 141479"/>
                <a:gd name="connsiteY0" fmla="*/ 129620 h 200375"/>
                <a:gd name="connsiteX1" fmla="*/ 50800 w 141479"/>
                <a:gd name="connsiteY1" fmla="*/ 2620 h 200375"/>
                <a:gd name="connsiteX2" fmla="*/ 141288 w 141479"/>
                <a:gd name="connsiteY2" fmla="*/ 196295 h 200375"/>
                <a:gd name="connsiteX3" fmla="*/ 0 w 141479"/>
                <a:gd name="connsiteY3" fmla="*/ 129620 h 200375"/>
                <a:gd name="connsiteX0" fmla="*/ 0 w 141654"/>
                <a:gd name="connsiteY0" fmla="*/ 136597 h 206574"/>
                <a:gd name="connsiteX1" fmla="*/ 38894 w 141654"/>
                <a:gd name="connsiteY1" fmla="*/ 2454 h 206574"/>
                <a:gd name="connsiteX2" fmla="*/ 141288 w 141654"/>
                <a:gd name="connsiteY2" fmla="*/ 203272 h 206574"/>
                <a:gd name="connsiteX3" fmla="*/ 0 w 141654"/>
                <a:gd name="connsiteY3" fmla="*/ 136597 h 206574"/>
                <a:gd name="connsiteX0" fmla="*/ 0 w 125072"/>
                <a:gd name="connsiteY0" fmla="*/ 136597 h 183643"/>
                <a:gd name="connsiteX1" fmla="*/ 38894 w 125072"/>
                <a:gd name="connsiteY1" fmla="*/ 2454 h 183643"/>
                <a:gd name="connsiteX2" fmla="*/ 124619 w 125072"/>
                <a:gd name="connsiteY2" fmla="*/ 179460 h 183643"/>
                <a:gd name="connsiteX3" fmla="*/ 0 w 125072"/>
                <a:gd name="connsiteY3" fmla="*/ 136597 h 183643"/>
              </a:gdLst>
              <a:ahLst/>
              <a:cxnLst>
                <a:cxn ang="0">
                  <a:pos x="connsiteX0" y="connsiteY0"/>
                </a:cxn>
                <a:cxn ang="0">
                  <a:pos x="connsiteX1" y="connsiteY1"/>
                </a:cxn>
                <a:cxn ang="0">
                  <a:pos x="connsiteX2" y="connsiteY2"/>
                </a:cxn>
                <a:cxn ang="0">
                  <a:pos x="connsiteX3" y="connsiteY3"/>
                </a:cxn>
              </a:cxnLst>
              <a:rect l="l" t="t" r="r" b="b"/>
              <a:pathLst>
                <a:path w="125072" h="183643">
                  <a:moveTo>
                    <a:pt x="0" y="136597"/>
                  </a:moveTo>
                  <a:cubicBezTo>
                    <a:pt x="42863" y="79711"/>
                    <a:pt x="11377" y="-16596"/>
                    <a:pt x="38894" y="2454"/>
                  </a:cubicBezTo>
                  <a:cubicBezTo>
                    <a:pt x="66411" y="21504"/>
                    <a:pt x="131101" y="157103"/>
                    <a:pt x="124619" y="179460"/>
                  </a:cubicBezTo>
                  <a:cubicBezTo>
                    <a:pt x="118137" y="201817"/>
                    <a:pt x="85725" y="126808"/>
                    <a:pt x="0" y="136597"/>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Shape 120">
              <a:extLst>
                <a:ext uri="{FF2B5EF4-FFF2-40B4-BE49-F238E27FC236}">
                  <a16:creationId xmlns:a16="http://schemas.microsoft.com/office/drawing/2014/main" id="{7C815534-5086-41F2-9820-4AE3A042A383}"/>
                </a:ext>
              </a:extLst>
            </p:cNvPr>
            <p:cNvSpPr/>
            <p:nvPr/>
          </p:nvSpPr>
          <p:spPr>
            <a:xfrm>
              <a:off x="698500" y="2482850"/>
              <a:ext cx="1073150" cy="474784"/>
            </a:xfrm>
            <a:custGeom>
              <a:avLst/>
              <a:gdLst>
                <a:gd name="connsiteX0" fmla="*/ 1073150 w 1073150"/>
                <a:gd name="connsiteY0" fmla="*/ 336550 h 474784"/>
                <a:gd name="connsiteX1" fmla="*/ 558800 w 1073150"/>
                <a:gd name="connsiteY1" fmla="*/ 457200 h 474784"/>
                <a:gd name="connsiteX2" fmla="*/ 0 w 1073150"/>
                <a:gd name="connsiteY2" fmla="*/ 0 h 474784"/>
              </a:gdLst>
              <a:ahLst/>
              <a:cxnLst>
                <a:cxn ang="0">
                  <a:pos x="connsiteX0" y="connsiteY0"/>
                </a:cxn>
                <a:cxn ang="0">
                  <a:pos x="connsiteX1" y="connsiteY1"/>
                </a:cxn>
                <a:cxn ang="0">
                  <a:pos x="connsiteX2" y="connsiteY2"/>
                </a:cxn>
              </a:cxnLst>
              <a:rect l="l" t="t" r="r" b="b"/>
              <a:pathLst>
                <a:path w="1073150" h="474784">
                  <a:moveTo>
                    <a:pt x="1073150" y="336550"/>
                  </a:moveTo>
                  <a:cubicBezTo>
                    <a:pt x="905404" y="424921"/>
                    <a:pt x="737658" y="513292"/>
                    <a:pt x="558800" y="457200"/>
                  </a:cubicBezTo>
                  <a:cubicBezTo>
                    <a:pt x="379942" y="401108"/>
                    <a:pt x="189971" y="200554"/>
                    <a:pt x="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Freeform: Shape 121">
              <a:extLst>
                <a:ext uri="{FF2B5EF4-FFF2-40B4-BE49-F238E27FC236}">
                  <a16:creationId xmlns:a16="http://schemas.microsoft.com/office/drawing/2014/main" id="{382E30F3-A442-470F-AC07-184457A3C1CC}"/>
                </a:ext>
              </a:extLst>
            </p:cNvPr>
            <p:cNvSpPr/>
            <p:nvPr/>
          </p:nvSpPr>
          <p:spPr>
            <a:xfrm>
              <a:off x="743986" y="2930525"/>
              <a:ext cx="792714" cy="635000"/>
            </a:xfrm>
            <a:custGeom>
              <a:avLst/>
              <a:gdLst>
                <a:gd name="connsiteX0" fmla="*/ 792714 w 792714"/>
                <a:gd name="connsiteY0" fmla="*/ 0 h 635000"/>
                <a:gd name="connsiteX1" fmla="*/ 56114 w 792714"/>
                <a:gd name="connsiteY1" fmla="*/ 311150 h 635000"/>
                <a:gd name="connsiteX2" fmla="*/ 106914 w 792714"/>
                <a:gd name="connsiteY2" fmla="*/ 635000 h 635000"/>
              </a:gdLst>
              <a:ahLst/>
              <a:cxnLst>
                <a:cxn ang="0">
                  <a:pos x="connsiteX0" y="connsiteY0"/>
                </a:cxn>
                <a:cxn ang="0">
                  <a:pos x="connsiteX1" y="connsiteY1"/>
                </a:cxn>
                <a:cxn ang="0">
                  <a:pos x="connsiteX2" y="connsiteY2"/>
                </a:cxn>
              </a:cxnLst>
              <a:rect l="l" t="t" r="r" b="b"/>
              <a:pathLst>
                <a:path w="792714" h="635000">
                  <a:moveTo>
                    <a:pt x="792714" y="0"/>
                  </a:moveTo>
                  <a:cubicBezTo>
                    <a:pt x="481564" y="102658"/>
                    <a:pt x="170414" y="205317"/>
                    <a:pt x="56114" y="311150"/>
                  </a:cubicBezTo>
                  <a:cubicBezTo>
                    <a:pt x="-58186" y="416983"/>
                    <a:pt x="24364" y="525991"/>
                    <a:pt x="106914" y="635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5B20D304-A199-4D4E-B474-CAE96D8D98CD}"/>
                </a:ext>
              </a:extLst>
            </p:cNvPr>
            <p:cNvSpPr/>
            <p:nvPr/>
          </p:nvSpPr>
          <p:spPr>
            <a:xfrm>
              <a:off x="298450" y="2698750"/>
              <a:ext cx="609600" cy="210741"/>
            </a:xfrm>
            <a:custGeom>
              <a:avLst/>
              <a:gdLst>
                <a:gd name="connsiteX0" fmla="*/ 609600 w 609600"/>
                <a:gd name="connsiteY0" fmla="*/ 0 h 210741"/>
                <a:gd name="connsiteX1" fmla="*/ 165100 w 609600"/>
                <a:gd name="connsiteY1" fmla="*/ 209550 h 210741"/>
                <a:gd name="connsiteX2" fmla="*/ 0 w 609600"/>
                <a:gd name="connsiteY2" fmla="*/ 69850 h 210741"/>
              </a:gdLst>
              <a:ahLst/>
              <a:cxnLst>
                <a:cxn ang="0">
                  <a:pos x="connsiteX0" y="connsiteY0"/>
                </a:cxn>
                <a:cxn ang="0">
                  <a:pos x="connsiteX1" y="connsiteY1"/>
                </a:cxn>
                <a:cxn ang="0">
                  <a:pos x="connsiteX2" y="connsiteY2"/>
                </a:cxn>
              </a:cxnLst>
              <a:rect l="l" t="t" r="r" b="b"/>
              <a:pathLst>
                <a:path w="609600" h="210741">
                  <a:moveTo>
                    <a:pt x="609600" y="0"/>
                  </a:moveTo>
                  <a:cubicBezTo>
                    <a:pt x="438150" y="98954"/>
                    <a:pt x="266700" y="197908"/>
                    <a:pt x="165100" y="209550"/>
                  </a:cubicBezTo>
                  <a:cubicBezTo>
                    <a:pt x="63500" y="221192"/>
                    <a:pt x="31750" y="145521"/>
                    <a:pt x="0" y="698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Shape 123">
              <a:extLst>
                <a:ext uri="{FF2B5EF4-FFF2-40B4-BE49-F238E27FC236}">
                  <a16:creationId xmlns:a16="http://schemas.microsoft.com/office/drawing/2014/main" id="{387CB6CD-5C50-4CCE-90BB-4C526E019C59}"/>
                </a:ext>
              </a:extLst>
            </p:cNvPr>
            <p:cNvSpPr/>
            <p:nvPr/>
          </p:nvSpPr>
          <p:spPr>
            <a:xfrm>
              <a:off x="1073150" y="2675499"/>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Freeform: Shape 124">
              <a:extLst>
                <a:ext uri="{FF2B5EF4-FFF2-40B4-BE49-F238E27FC236}">
                  <a16:creationId xmlns:a16="http://schemas.microsoft.com/office/drawing/2014/main" id="{3BD76263-DF31-46A0-AEEA-435B10160EA8}"/>
                </a:ext>
              </a:extLst>
            </p:cNvPr>
            <p:cNvSpPr/>
            <p:nvPr/>
          </p:nvSpPr>
          <p:spPr>
            <a:xfrm rot="15019539">
              <a:off x="487992" y="2375318"/>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Shape 125">
              <a:extLst>
                <a:ext uri="{FF2B5EF4-FFF2-40B4-BE49-F238E27FC236}">
                  <a16:creationId xmlns:a16="http://schemas.microsoft.com/office/drawing/2014/main" id="{0FAE0A4C-7199-4B1E-9AE5-912B97B0CA97}"/>
                </a:ext>
              </a:extLst>
            </p:cNvPr>
            <p:cNvSpPr/>
            <p:nvPr/>
          </p:nvSpPr>
          <p:spPr>
            <a:xfrm rot="17138607">
              <a:off x="1019174" y="3156142"/>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7" name="Group 126">
            <a:extLst>
              <a:ext uri="{FF2B5EF4-FFF2-40B4-BE49-F238E27FC236}">
                <a16:creationId xmlns:a16="http://schemas.microsoft.com/office/drawing/2014/main" id="{D8FCE425-D4ED-4AFE-BCE2-3620E086FD4A}"/>
              </a:ext>
            </a:extLst>
          </p:cNvPr>
          <p:cNvGrpSpPr/>
          <p:nvPr/>
        </p:nvGrpSpPr>
        <p:grpSpPr>
          <a:xfrm rot="19671046">
            <a:off x="427359" y="4963344"/>
            <a:ext cx="2778010" cy="989956"/>
            <a:chOff x="298450" y="2224807"/>
            <a:chExt cx="4223998" cy="1340718"/>
          </a:xfrm>
        </p:grpSpPr>
        <p:sp>
          <p:nvSpPr>
            <p:cNvPr id="128" name="Freeform: Shape 127">
              <a:extLst>
                <a:ext uri="{FF2B5EF4-FFF2-40B4-BE49-F238E27FC236}">
                  <a16:creationId xmlns:a16="http://schemas.microsoft.com/office/drawing/2014/main" id="{5B4A66CC-7783-45E4-8113-165E35247805}"/>
                </a:ext>
              </a:extLst>
            </p:cNvPr>
            <p:cNvSpPr/>
            <p:nvPr/>
          </p:nvSpPr>
          <p:spPr>
            <a:xfrm rot="5108120">
              <a:off x="1878751" y="2415014"/>
              <a:ext cx="509916" cy="714199"/>
            </a:xfrm>
            <a:custGeom>
              <a:avLst/>
              <a:gdLst>
                <a:gd name="connsiteX0" fmla="*/ 315438 w 886938"/>
                <a:gd name="connsiteY0" fmla="*/ 4854 h 711350"/>
                <a:gd name="connsiteX1" fmla="*/ 23338 w 886938"/>
                <a:gd name="connsiteY1" fmla="*/ 665254 h 711350"/>
                <a:gd name="connsiteX2" fmla="*/ 861538 w 886938"/>
                <a:gd name="connsiteY2" fmla="*/ 589054 h 711350"/>
                <a:gd name="connsiteX3" fmla="*/ 315438 w 886938"/>
                <a:gd name="connsiteY3" fmla="*/ 55654 h 711350"/>
                <a:gd name="connsiteX4" fmla="*/ 886938 w 886938"/>
                <a:gd name="connsiteY4" fmla="*/ 42954 h 711350"/>
                <a:gd name="connsiteX0" fmla="*/ 315438 w 864352"/>
                <a:gd name="connsiteY0" fmla="*/ 0 h 706496"/>
                <a:gd name="connsiteX1" fmla="*/ 23338 w 864352"/>
                <a:gd name="connsiteY1" fmla="*/ 660400 h 706496"/>
                <a:gd name="connsiteX2" fmla="*/ 861538 w 864352"/>
                <a:gd name="connsiteY2" fmla="*/ 584200 h 706496"/>
                <a:gd name="connsiteX3" fmla="*/ 315438 w 864352"/>
                <a:gd name="connsiteY3" fmla="*/ 50800 h 706496"/>
                <a:gd name="connsiteX0" fmla="*/ 315438 w 863945"/>
                <a:gd name="connsiteY0" fmla="*/ 0 h 708180"/>
                <a:gd name="connsiteX1" fmla="*/ 23338 w 863945"/>
                <a:gd name="connsiteY1" fmla="*/ 660400 h 708180"/>
                <a:gd name="connsiteX2" fmla="*/ 861538 w 863945"/>
                <a:gd name="connsiteY2" fmla="*/ 584200 h 708180"/>
                <a:gd name="connsiteX3" fmla="*/ 296388 w 863945"/>
                <a:gd name="connsiteY3" fmla="*/ 6350 h 708180"/>
                <a:gd name="connsiteX0" fmla="*/ 315438 w 864352"/>
                <a:gd name="connsiteY0" fmla="*/ 5556 h 714199"/>
                <a:gd name="connsiteX1" fmla="*/ 23338 w 864352"/>
                <a:gd name="connsiteY1" fmla="*/ 665956 h 714199"/>
                <a:gd name="connsiteX2" fmla="*/ 861538 w 864352"/>
                <a:gd name="connsiteY2" fmla="*/ 589756 h 714199"/>
                <a:gd name="connsiteX3" fmla="*/ 315438 w 864352"/>
                <a:gd name="connsiteY3" fmla="*/ 0 h 714199"/>
              </a:gdLst>
              <a:ahLst/>
              <a:cxnLst>
                <a:cxn ang="0">
                  <a:pos x="connsiteX0" y="connsiteY0"/>
                </a:cxn>
                <a:cxn ang="0">
                  <a:pos x="connsiteX1" y="connsiteY1"/>
                </a:cxn>
                <a:cxn ang="0">
                  <a:pos x="connsiteX2" y="connsiteY2"/>
                </a:cxn>
                <a:cxn ang="0">
                  <a:pos x="connsiteX3" y="connsiteY3"/>
                </a:cxn>
              </a:cxnLst>
              <a:rect l="l" t="t" r="r" b="b"/>
              <a:pathLst>
                <a:path w="864352" h="714199">
                  <a:moveTo>
                    <a:pt x="315438" y="5556"/>
                  </a:moveTo>
                  <a:cubicBezTo>
                    <a:pt x="123879" y="287072"/>
                    <a:pt x="-67679" y="568589"/>
                    <a:pt x="23338" y="665956"/>
                  </a:cubicBezTo>
                  <a:cubicBezTo>
                    <a:pt x="114355" y="763323"/>
                    <a:pt x="812855" y="700749"/>
                    <a:pt x="861538" y="589756"/>
                  </a:cubicBezTo>
                  <a:cubicBezTo>
                    <a:pt x="910221" y="478763"/>
                    <a:pt x="311205" y="91017"/>
                    <a:pt x="315438" y="0"/>
                  </a:cubicBezTo>
                </a:path>
              </a:pathLst>
            </a:cu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Freeform: Shape 128">
              <a:extLst>
                <a:ext uri="{FF2B5EF4-FFF2-40B4-BE49-F238E27FC236}">
                  <a16:creationId xmlns:a16="http://schemas.microsoft.com/office/drawing/2014/main" id="{79333AC8-DC36-489C-9009-0249CBD9CEE5}"/>
                </a:ext>
              </a:extLst>
            </p:cNvPr>
            <p:cNvSpPr/>
            <p:nvPr/>
          </p:nvSpPr>
          <p:spPr>
            <a:xfrm>
              <a:off x="2432049" y="2349501"/>
              <a:ext cx="1997075" cy="330200"/>
            </a:xfrm>
            <a:custGeom>
              <a:avLst/>
              <a:gdLst>
                <a:gd name="connsiteX0" fmla="*/ 0 w 1981200"/>
                <a:gd name="connsiteY0" fmla="*/ 413852 h 413852"/>
                <a:gd name="connsiteX1" fmla="*/ 609600 w 1981200"/>
                <a:gd name="connsiteY1" fmla="*/ 267802 h 413852"/>
                <a:gd name="connsiteX2" fmla="*/ 717550 w 1981200"/>
                <a:gd name="connsiteY2" fmla="*/ 7452 h 413852"/>
                <a:gd name="connsiteX3" fmla="*/ 1981200 w 1981200"/>
                <a:gd name="connsiteY3" fmla="*/ 96352 h 413852"/>
                <a:gd name="connsiteX0" fmla="*/ 0 w 1997075"/>
                <a:gd name="connsiteY0" fmla="*/ 426552 h 426552"/>
                <a:gd name="connsiteX1" fmla="*/ 625475 w 1997075"/>
                <a:gd name="connsiteY1" fmla="*/ 267802 h 426552"/>
                <a:gd name="connsiteX2" fmla="*/ 733425 w 1997075"/>
                <a:gd name="connsiteY2" fmla="*/ 7452 h 426552"/>
                <a:gd name="connsiteX3" fmla="*/ 1997075 w 1997075"/>
                <a:gd name="connsiteY3" fmla="*/ 96352 h 426552"/>
                <a:gd name="connsiteX0" fmla="*/ 0 w 1997075"/>
                <a:gd name="connsiteY0" fmla="*/ 330200 h 330200"/>
                <a:gd name="connsiteX1" fmla="*/ 625475 w 1997075"/>
                <a:gd name="connsiteY1" fmla="*/ 171450 h 330200"/>
                <a:gd name="connsiteX2" fmla="*/ 1997075 w 1997075"/>
                <a:gd name="connsiteY2" fmla="*/ 0 h 330200"/>
                <a:gd name="connsiteX0" fmla="*/ 0 w 1997075"/>
                <a:gd name="connsiteY0" fmla="*/ 330200 h 330200"/>
                <a:gd name="connsiteX1" fmla="*/ 930275 w 1997075"/>
                <a:gd name="connsiteY1" fmla="*/ 222250 h 330200"/>
                <a:gd name="connsiteX2" fmla="*/ 1997075 w 1997075"/>
                <a:gd name="connsiteY2" fmla="*/ 0 h 330200"/>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 name="connsiteX0" fmla="*/ 0 w 1997075"/>
                <a:gd name="connsiteY0" fmla="*/ 357064 h 357064"/>
                <a:gd name="connsiteX1" fmla="*/ 1997075 w 1997075"/>
                <a:gd name="connsiteY1" fmla="*/ 26864 h 357064"/>
                <a:gd name="connsiteX0" fmla="*/ 0 w 1997075"/>
                <a:gd name="connsiteY0" fmla="*/ 345329 h 345329"/>
                <a:gd name="connsiteX1" fmla="*/ 1997075 w 1997075"/>
                <a:gd name="connsiteY1" fmla="*/ 15129 h 345329"/>
                <a:gd name="connsiteX0" fmla="*/ 0 w 1997075"/>
                <a:gd name="connsiteY0" fmla="*/ 330200 h 330200"/>
                <a:gd name="connsiteX1" fmla="*/ 1997075 w 1997075"/>
                <a:gd name="connsiteY1" fmla="*/ 0 h 330200"/>
                <a:gd name="connsiteX0" fmla="*/ 0 w 1997075"/>
                <a:gd name="connsiteY0" fmla="*/ 330200 h 330200"/>
                <a:gd name="connsiteX1" fmla="*/ 1997075 w 1997075"/>
                <a:gd name="connsiteY1" fmla="*/ 0 h 330200"/>
              </a:gdLst>
              <a:ahLst/>
              <a:cxnLst>
                <a:cxn ang="0">
                  <a:pos x="connsiteX0" y="connsiteY0"/>
                </a:cxn>
                <a:cxn ang="0">
                  <a:pos x="connsiteX1" y="connsiteY1"/>
                </a:cxn>
              </a:cxnLst>
              <a:rect l="l" t="t" r="r" b="b"/>
              <a:pathLst>
                <a:path w="1997075" h="330200">
                  <a:moveTo>
                    <a:pt x="0" y="330200"/>
                  </a:moveTo>
                  <a:cubicBezTo>
                    <a:pt x="519642" y="178858"/>
                    <a:pt x="1007533" y="465667"/>
                    <a:pt x="1997075"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reeform: Shape 129">
              <a:extLst>
                <a:ext uri="{FF2B5EF4-FFF2-40B4-BE49-F238E27FC236}">
                  <a16:creationId xmlns:a16="http://schemas.microsoft.com/office/drawing/2014/main" id="{31AE3A84-4E14-4B28-9545-62B46AFC52DA}"/>
                </a:ext>
              </a:extLst>
            </p:cNvPr>
            <p:cNvSpPr/>
            <p:nvPr/>
          </p:nvSpPr>
          <p:spPr>
            <a:xfrm>
              <a:off x="4397376" y="2224807"/>
              <a:ext cx="125072" cy="183643"/>
            </a:xfrm>
            <a:custGeom>
              <a:avLst/>
              <a:gdLst>
                <a:gd name="connsiteX0" fmla="*/ 3646 w 168877"/>
                <a:gd name="connsiteY0" fmla="*/ 129972 h 247847"/>
                <a:gd name="connsiteX1" fmla="*/ 54446 w 168877"/>
                <a:gd name="connsiteY1" fmla="*/ 110922 h 247847"/>
                <a:gd name="connsiteX2" fmla="*/ 54446 w 168877"/>
                <a:gd name="connsiteY2" fmla="*/ 2972 h 247847"/>
                <a:gd name="connsiteX3" fmla="*/ 168746 w 168877"/>
                <a:gd name="connsiteY3" fmla="*/ 244272 h 247847"/>
                <a:gd name="connsiteX4" fmla="*/ 3646 w 168877"/>
                <a:gd name="connsiteY4" fmla="*/ 129972 h 247847"/>
                <a:gd name="connsiteX0" fmla="*/ 6865 w 172096"/>
                <a:gd name="connsiteY0" fmla="*/ 131043 h 249065"/>
                <a:gd name="connsiteX1" fmla="*/ 33852 w 172096"/>
                <a:gd name="connsiteY1" fmla="*/ 78656 h 249065"/>
                <a:gd name="connsiteX2" fmla="*/ 57665 w 172096"/>
                <a:gd name="connsiteY2" fmla="*/ 4043 h 249065"/>
                <a:gd name="connsiteX3" fmla="*/ 171965 w 172096"/>
                <a:gd name="connsiteY3" fmla="*/ 245343 h 249065"/>
                <a:gd name="connsiteX4" fmla="*/ 6865 w 172096"/>
                <a:gd name="connsiteY4" fmla="*/ 131043 h 249065"/>
                <a:gd name="connsiteX0" fmla="*/ 4771 w 170013"/>
                <a:gd name="connsiteY0" fmla="*/ 129273 h 247295"/>
                <a:gd name="connsiteX1" fmla="*/ 55571 w 170013"/>
                <a:gd name="connsiteY1" fmla="*/ 2273 h 247295"/>
                <a:gd name="connsiteX2" fmla="*/ 169871 w 170013"/>
                <a:gd name="connsiteY2" fmla="*/ 243573 h 247295"/>
                <a:gd name="connsiteX3" fmla="*/ 4771 w 170013"/>
                <a:gd name="connsiteY3" fmla="*/ 129273 h 247295"/>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5921 w 171163"/>
                <a:gd name="connsiteY0" fmla="*/ 129620 h 248636"/>
                <a:gd name="connsiteX1" fmla="*/ 56721 w 171163"/>
                <a:gd name="connsiteY1" fmla="*/ 2620 h 248636"/>
                <a:gd name="connsiteX2" fmla="*/ 171021 w 171163"/>
                <a:gd name="connsiteY2" fmla="*/ 243920 h 248636"/>
                <a:gd name="connsiteX3" fmla="*/ 5921 w 171163"/>
                <a:gd name="connsiteY3" fmla="*/ 129620 h 248636"/>
                <a:gd name="connsiteX0" fmla="*/ 0 w 165242"/>
                <a:gd name="connsiteY0" fmla="*/ 129620 h 246830"/>
                <a:gd name="connsiteX1" fmla="*/ 50800 w 165242"/>
                <a:gd name="connsiteY1" fmla="*/ 2620 h 246830"/>
                <a:gd name="connsiteX2" fmla="*/ 165100 w 165242"/>
                <a:gd name="connsiteY2" fmla="*/ 243920 h 246830"/>
                <a:gd name="connsiteX3" fmla="*/ 0 w 165242"/>
                <a:gd name="connsiteY3" fmla="*/ 129620 h 246830"/>
                <a:gd name="connsiteX0" fmla="*/ 0 w 141479"/>
                <a:gd name="connsiteY0" fmla="*/ 129620 h 200375"/>
                <a:gd name="connsiteX1" fmla="*/ 50800 w 141479"/>
                <a:gd name="connsiteY1" fmla="*/ 2620 h 200375"/>
                <a:gd name="connsiteX2" fmla="*/ 141288 w 141479"/>
                <a:gd name="connsiteY2" fmla="*/ 196295 h 200375"/>
                <a:gd name="connsiteX3" fmla="*/ 0 w 141479"/>
                <a:gd name="connsiteY3" fmla="*/ 129620 h 200375"/>
                <a:gd name="connsiteX0" fmla="*/ 0 w 141654"/>
                <a:gd name="connsiteY0" fmla="*/ 136597 h 206574"/>
                <a:gd name="connsiteX1" fmla="*/ 38894 w 141654"/>
                <a:gd name="connsiteY1" fmla="*/ 2454 h 206574"/>
                <a:gd name="connsiteX2" fmla="*/ 141288 w 141654"/>
                <a:gd name="connsiteY2" fmla="*/ 203272 h 206574"/>
                <a:gd name="connsiteX3" fmla="*/ 0 w 141654"/>
                <a:gd name="connsiteY3" fmla="*/ 136597 h 206574"/>
                <a:gd name="connsiteX0" fmla="*/ 0 w 125072"/>
                <a:gd name="connsiteY0" fmla="*/ 136597 h 183643"/>
                <a:gd name="connsiteX1" fmla="*/ 38894 w 125072"/>
                <a:gd name="connsiteY1" fmla="*/ 2454 h 183643"/>
                <a:gd name="connsiteX2" fmla="*/ 124619 w 125072"/>
                <a:gd name="connsiteY2" fmla="*/ 179460 h 183643"/>
                <a:gd name="connsiteX3" fmla="*/ 0 w 125072"/>
                <a:gd name="connsiteY3" fmla="*/ 136597 h 183643"/>
              </a:gdLst>
              <a:ahLst/>
              <a:cxnLst>
                <a:cxn ang="0">
                  <a:pos x="connsiteX0" y="connsiteY0"/>
                </a:cxn>
                <a:cxn ang="0">
                  <a:pos x="connsiteX1" y="connsiteY1"/>
                </a:cxn>
                <a:cxn ang="0">
                  <a:pos x="connsiteX2" y="connsiteY2"/>
                </a:cxn>
                <a:cxn ang="0">
                  <a:pos x="connsiteX3" y="connsiteY3"/>
                </a:cxn>
              </a:cxnLst>
              <a:rect l="l" t="t" r="r" b="b"/>
              <a:pathLst>
                <a:path w="125072" h="183643">
                  <a:moveTo>
                    <a:pt x="0" y="136597"/>
                  </a:moveTo>
                  <a:cubicBezTo>
                    <a:pt x="42863" y="79711"/>
                    <a:pt x="11377" y="-16596"/>
                    <a:pt x="38894" y="2454"/>
                  </a:cubicBezTo>
                  <a:cubicBezTo>
                    <a:pt x="66411" y="21504"/>
                    <a:pt x="131101" y="157103"/>
                    <a:pt x="124619" y="179460"/>
                  </a:cubicBezTo>
                  <a:cubicBezTo>
                    <a:pt x="118137" y="201817"/>
                    <a:pt x="85725" y="126808"/>
                    <a:pt x="0" y="136597"/>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Shape 130">
              <a:extLst>
                <a:ext uri="{FF2B5EF4-FFF2-40B4-BE49-F238E27FC236}">
                  <a16:creationId xmlns:a16="http://schemas.microsoft.com/office/drawing/2014/main" id="{1CFD5CFD-2F77-48F5-BD66-4F0D5B08C387}"/>
                </a:ext>
              </a:extLst>
            </p:cNvPr>
            <p:cNvSpPr/>
            <p:nvPr/>
          </p:nvSpPr>
          <p:spPr>
            <a:xfrm>
              <a:off x="698500" y="2482850"/>
              <a:ext cx="1073150" cy="474784"/>
            </a:xfrm>
            <a:custGeom>
              <a:avLst/>
              <a:gdLst>
                <a:gd name="connsiteX0" fmla="*/ 1073150 w 1073150"/>
                <a:gd name="connsiteY0" fmla="*/ 336550 h 474784"/>
                <a:gd name="connsiteX1" fmla="*/ 558800 w 1073150"/>
                <a:gd name="connsiteY1" fmla="*/ 457200 h 474784"/>
                <a:gd name="connsiteX2" fmla="*/ 0 w 1073150"/>
                <a:gd name="connsiteY2" fmla="*/ 0 h 474784"/>
              </a:gdLst>
              <a:ahLst/>
              <a:cxnLst>
                <a:cxn ang="0">
                  <a:pos x="connsiteX0" y="connsiteY0"/>
                </a:cxn>
                <a:cxn ang="0">
                  <a:pos x="connsiteX1" y="connsiteY1"/>
                </a:cxn>
                <a:cxn ang="0">
                  <a:pos x="connsiteX2" y="connsiteY2"/>
                </a:cxn>
              </a:cxnLst>
              <a:rect l="l" t="t" r="r" b="b"/>
              <a:pathLst>
                <a:path w="1073150" h="474784">
                  <a:moveTo>
                    <a:pt x="1073150" y="336550"/>
                  </a:moveTo>
                  <a:cubicBezTo>
                    <a:pt x="905404" y="424921"/>
                    <a:pt x="737658" y="513292"/>
                    <a:pt x="558800" y="457200"/>
                  </a:cubicBezTo>
                  <a:cubicBezTo>
                    <a:pt x="379942" y="401108"/>
                    <a:pt x="189971" y="200554"/>
                    <a:pt x="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Freeform: Shape 131">
              <a:extLst>
                <a:ext uri="{FF2B5EF4-FFF2-40B4-BE49-F238E27FC236}">
                  <a16:creationId xmlns:a16="http://schemas.microsoft.com/office/drawing/2014/main" id="{A3A08C2F-62A5-4C61-BABB-0B8EFCBC9054}"/>
                </a:ext>
              </a:extLst>
            </p:cNvPr>
            <p:cNvSpPr/>
            <p:nvPr/>
          </p:nvSpPr>
          <p:spPr>
            <a:xfrm>
              <a:off x="743986" y="2930525"/>
              <a:ext cx="792714" cy="635000"/>
            </a:xfrm>
            <a:custGeom>
              <a:avLst/>
              <a:gdLst>
                <a:gd name="connsiteX0" fmla="*/ 792714 w 792714"/>
                <a:gd name="connsiteY0" fmla="*/ 0 h 635000"/>
                <a:gd name="connsiteX1" fmla="*/ 56114 w 792714"/>
                <a:gd name="connsiteY1" fmla="*/ 311150 h 635000"/>
                <a:gd name="connsiteX2" fmla="*/ 106914 w 792714"/>
                <a:gd name="connsiteY2" fmla="*/ 635000 h 635000"/>
              </a:gdLst>
              <a:ahLst/>
              <a:cxnLst>
                <a:cxn ang="0">
                  <a:pos x="connsiteX0" y="connsiteY0"/>
                </a:cxn>
                <a:cxn ang="0">
                  <a:pos x="connsiteX1" y="connsiteY1"/>
                </a:cxn>
                <a:cxn ang="0">
                  <a:pos x="connsiteX2" y="connsiteY2"/>
                </a:cxn>
              </a:cxnLst>
              <a:rect l="l" t="t" r="r" b="b"/>
              <a:pathLst>
                <a:path w="792714" h="635000">
                  <a:moveTo>
                    <a:pt x="792714" y="0"/>
                  </a:moveTo>
                  <a:cubicBezTo>
                    <a:pt x="481564" y="102658"/>
                    <a:pt x="170414" y="205317"/>
                    <a:pt x="56114" y="311150"/>
                  </a:cubicBezTo>
                  <a:cubicBezTo>
                    <a:pt x="-58186" y="416983"/>
                    <a:pt x="24364" y="525991"/>
                    <a:pt x="106914" y="635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Shape 132">
              <a:extLst>
                <a:ext uri="{FF2B5EF4-FFF2-40B4-BE49-F238E27FC236}">
                  <a16:creationId xmlns:a16="http://schemas.microsoft.com/office/drawing/2014/main" id="{D50B6314-51E1-4343-BAA7-93366C276343}"/>
                </a:ext>
              </a:extLst>
            </p:cNvPr>
            <p:cNvSpPr/>
            <p:nvPr/>
          </p:nvSpPr>
          <p:spPr>
            <a:xfrm>
              <a:off x="298450" y="2698750"/>
              <a:ext cx="609600" cy="210741"/>
            </a:xfrm>
            <a:custGeom>
              <a:avLst/>
              <a:gdLst>
                <a:gd name="connsiteX0" fmla="*/ 609600 w 609600"/>
                <a:gd name="connsiteY0" fmla="*/ 0 h 210741"/>
                <a:gd name="connsiteX1" fmla="*/ 165100 w 609600"/>
                <a:gd name="connsiteY1" fmla="*/ 209550 h 210741"/>
                <a:gd name="connsiteX2" fmla="*/ 0 w 609600"/>
                <a:gd name="connsiteY2" fmla="*/ 69850 h 210741"/>
              </a:gdLst>
              <a:ahLst/>
              <a:cxnLst>
                <a:cxn ang="0">
                  <a:pos x="connsiteX0" y="connsiteY0"/>
                </a:cxn>
                <a:cxn ang="0">
                  <a:pos x="connsiteX1" y="connsiteY1"/>
                </a:cxn>
                <a:cxn ang="0">
                  <a:pos x="connsiteX2" y="connsiteY2"/>
                </a:cxn>
              </a:cxnLst>
              <a:rect l="l" t="t" r="r" b="b"/>
              <a:pathLst>
                <a:path w="609600" h="210741">
                  <a:moveTo>
                    <a:pt x="609600" y="0"/>
                  </a:moveTo>
                  <a:cubicBezTo>
                    <a:pt x="438150" y="98954"/>
                    <a:pt x="266700" y="197908"/>
                    <a:pt x="165100" y="209550"/>
                  </a:cubicBezTo>
                  <a:cubicBezTo>
                    <a:pt x="63500" y="221192"/>
                    <a:pt x="31750" y="145521"/>
                    <a:pt x="0" y="698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Freeform: Shape 133">
              <a:extLst>
                <a:ext uri="{FF2B5EF4-FFF2-40B4-BE49-F238E27FC236}">
                  <a16:creationId xmlns:a16="http://schemas.microsoft.com/office/drawing/2014/main" id="{1DA6BE0F-BE1E-43C5-A99E-A7B49B6C19E6}"/>
                </a:ext>
              </a:extLst>
            </p:cNvPr>
            <p:cNvSpPr/>
            <p:nvPr/>
          </p:nvSpPr>
          <p:spPr>
            <a:xfrm>
              <a:off x="1073150" y="2675499"/>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Shape 134">
              <a:extLst>
                <a:ext uri="{FF2B5EF4-FFF2-40B4-BE49-F238E27FC236}">
                  <a16:creationId xmlns:a16="http://schemas.microsoft.com/office/drawing/2014/main" id="{309B3202-2DAD-4794-BF75-7DFDA1CBFF00}"/>
                </a:ext>
              </a:extLst>
            </p:cNvPr>
            <p:cNvSpPr/>
            <p:nvPr/>
          </p:nvSpPr>
          <p:spPr>
            <a:xfrm rot="15019539">
              <a:off x="487992" y="2375318"/>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Freeform: Shape 135">
              <a:extLst>
                <a:ext uri="{FF2B5EF4-FFF2-40B4-BE49-F238E27FC236}">
                  <a16:creationId xmlns:a16="http://schemas.microsoft.com/office/drawing/2014/main" id="{E12C3281-9A2E-4CBB-94EE-AB01DDDDB14B}"/>
                </a:ext>
              </a:extLst>
            </p:cNvPr>
            <p:cNvSpPr/>
            <p:nvPr/>
          </p:nvSpPr>
          <p:spPr>
            <a:xfrm rot="17138607">
              <a:off x="1019174" y="3156142"/>
              <a:ext cx="355600" cy="169301"/>
            </a:xfrm>
            <a:custGeom>
              <a:avLst/>
              <a:gdLst>
                <a:gd name="connsiteX0" fmla="*/ 0 w 355600"/>
                <a:gd name="connsiteY0" fmla="*/ 169301 h 169301"/>
                <a:gd name="connsiteX1" fmla="*/ 146050 w 355600"/>
                <a:gd name="connsiteY1" fmla="*/ 16901 h 169301"/>
                <a:gd name="connsiteX2" fmla="*/ 355600 w 355600"/>
                <a:gd name="connsiteY2" fmla="*/ 10551 h 169301"/>
              </a:gdLst>
              <a:ahLst/>
              <a:cxnLst>
                <a:cxn ang="0">
                  <a:pos x="connsiteX0" y="connsiteY0"/>
                </a:cxn>
                <a:cxn ang="0">
                  <a:pos x="connsiteX1" y="connsiteY1"/>
                </a:cxn>
                <a:cxn ang="0">
                  <a:pos x="connsiteX2" y="connsiteY2"/>
                </a:cxn>
              </a:cxnLst>
              <a:rect l="l" t="t" r="r" b="b"/>
              <a:pathLst>
                <a:path w="355600" h="169301">
                  <a:moveTo>
                    <a:pt x="0" y="169301"/>
                  </a:moveTo>
                  <a:cubicBezTo>
                    <a:pt x="43391" y="106330"/>
                    <a:pt x="86783" y="43359"/>
                    <a:pt x="146050" y="16901"/>
                  </a:cubicBezTo>
                  <a:cubicBezTo>
                    <a:pt x="205317" y="-9557"/>
                    <a:pt x="280458" y="497"/>
                    <a:pt x="355600" y="1055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7" name="TextBox 136">
            <a:extLst>
              <a:ext uri="{FF2B5EF4-FFF2-40B4-BE49-F238E27FC236}">
                <a16:creationId xmlns:a16="http://schemas.microsoft.com/office/drawing/2014/main" id="{87348CEB-1A72-40B8-804E-9919361AA103}"/>
              </a:ext>
            </a:extLst>
          </p:cNvPr>
          <p:cNvSpPr txBox="1"/>
          <p:nvPr/>
        </p:nvSpPr>
        <p:spPr>
          <a:xfrm>
            <a:off x="2481068" y="426882"/>
            <a:ext cx="7229864" cy="707886"/>
          </a:xfrm>
          <a:prstGeom prst="rect">
            <a:avLst/>
          </a:prstGeom>
          <a:noFill/>
        </p:spPr>
        <p:txBody>
          <a:bodyPr wrap="none" rtlCol="0">
            <a:spAutoFit/>
          </a:bodyPr>
          <a:lstStyle/>
          <a:p>
            <a:r>
              <a:rPr lang="en-US" sz="4000" dirty="0">
                <a:latin typeface="Century Gothic" panose="020B0502020202020204" pitchFamily="34" charset="0"/>
              </a:rPr>
              <a:t>Cerebellum &amp; Basal Ganglia</a:t>
            </a:r>
          </a:p>
        </p:txBody>
      </p:sp>
      <p:sp>
        <p:nvSpPr>
          <p:cNvPr id="138" name="TextBox 137">
            <a:extLst>
              <a:ext uri="{FF2B5EF4-FFF2-40B4-BE49-F238E27FC236}">
                <a16:creationId xmlns:a16="http://schemas.microsoft.com/office/drawing/2014/main" id="{6FFCDC50-4A77-49E0-AB6B-CFC21673CDBA}"/>
              </a:ext>
            </a:extLst>
          </p:cNvPr>
          <p:cNvSpPr txBox="1"/>
          <p:nvPr/>
        </p:nvSpPr>
        <p:spPr>
          <a:xfrm>
            <a:off x="4691915" y="1258121"/>
            <a:ext cx="2444901" cy="451406"/>
          </a:xfrm>
          <a:prstGeom prst="rect">
            <a:avLst/>
          </a:prstGeom>
          <a:noFill/>
        </p:spPr>
        <p:txBody>
          <a:bodyPr wrap="none" rtlCol="0">
            <a:spAutoFit/>
          </a:bodyPr>
          <a:lstStyle/>
          <a:p>
            <a:pPr algn="ctr">
              <a:lnSpc>
                <a:spcPts val="2800"/>
              </a:lnSpc>
            </a:pPr>
            <a:r>
              <a:rPr lang="en-US" sz="2800" dirty="0">
                <a:latin typeface="Century Gothic" panose="020B0502020202020204" pitchFamily="34" charset="0"/>
              </a:rPr>
              <a:t>Lecture Eight</a:t>
            </a:r>
          </a:p>
        </p:txBody>
      </p:sp>
    </p:spTree>
    <p:extLst>
      <p:ext uri="{BB962C8B-B14F-4D97-AF65-F5344CB8AC3E}">
        <p14:creationId xmlns:p14="http://schemas.microsoft.com/office/powerpoint/2010/main" val="2507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1516D-367F-40AE-BFD2-DE5FB02F51E7}"/>
              </a:ext>
            </a:extLst>
          </p:cNvPr>
          <p:cNvSpPr txBox="1"/>
          <p:nvPr/>
        </p:nvSpPr>
        <p:spPr>
          <a:xfrm>
            <a:off x="3065362" y="265831"/>
            <a:ext cx="6061275" cy="707886"/>
          </a:xfrm>
          <a:prstGeom prst="rect">
            <a:avLst/>
          </a:prstGeom>
          <a:noFill/>
        </p:spPr>
        <p:txBody>
          <a:bodyPr wrap="none" rtlCol="0">
            <a:spAutoFit/>
          </a:bodyPr>
          <a:lstStyle/>
          <a:p>
            <a:r>
              <a:rPr lang="en-US" sz="4000" dirty="0">
                <a:latin typeface="Century Gothic" panose="020B0502020202020204" pitchFamily="34" charset="0"/>
              </a:rPr>
              <a:t>Cerebellar Microcircuits</a:t>
            </a:r>
          </a:p>
        </p:txBody>
      </p:sp>
      <p:sp>
        <p:nvSpPr>
          <p:cNvPr id="3" name="Oval 2">
            <a:extLst>
              <a:ext uri="{FF2B5EF4-FFF2-40B4-BE49-F238E27FC236}">
                <a16:creationId xmlns:a16="http://schemas.microsoft.com/office/drawing/2014/main" id="{0E9668D7-0B9F-4F97-AB2A-D4DD8F096A2B}"/>
              </a:ext>
            </a:extLst>
          </p:cNvPr>
          <p:cNvSpPr/>
          <p:nvPr/>
        </p:nvSpPr>
        <p:spPr>
          <a:xfrm>
            <a:off x="769586" y="1052253"/>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4DC050-DD17-4EA7-8262-687052EE143E}"/>
              </a:ext>
            </a:extLst>
          </p:cNvPr>
          <p:cNvSpPr txBox="1"/>
          <p:nvPr/>
        </p:nvSpPr>
        <p:spPr>
          <a:xfrm>
            <a:off x="962732" y="913575"/>
            <a:ext cx="10362493" cy="461665"/>
          </a:xfrm>
          <a:prstGeom prst="rect">
            <a:avLst/>
          </a:prstGeom>
          <a:noFill/>
        </p:spPr>
        <p:txBody>
          <a:bodyPr wrap="square" rtlCol="0">
            <a:spAutoFit/>
          </a:bodyPr>
          <a:lstStyle/>
          <a:p>
            <a:r>
              <a:rPr lang="en-US" sz="2400" dirty="0">
                <a:latin typeface="Century Gothic" panose="020B0502020202020204" pitchFamily="34" charset="0"/>
              </a:rPr>
              <a:t>Four organizing principles:</a:t>
            </a:r>
          </a:p>
        </p:txBody>
      </p:sp>
      <p:sp>
        <p:nvSpPr>
          <p:cNvPr id="5" name="Oval 4">
            <a:extLst>
              <a:ext uri="{FF2B5EF4-FFF2-40B4-BE49-F238E27FC236}">
                <a16:creationId xmlns:a16="http://schemas.microsoft.com/office/drawing/2014/main" id="{3BAA83DF-23A3-46A0-9E69-A2A738759A3F}"/>
              </a:ext>
            </a:extLst>
          </p:cNvPr>
          <p:cNvSpPr/>
          <p:nvPr/>
        </p:nvSpPr>
        <p:spPr>
          <a:xfrm>
            <a:off x="1146957" y="1429927"/>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804184-C62D-4D58-982B-B7442424F911}"/>
              </a:ext>
            </a:extLst>
          </p:cNvPr>
          <p:cNvSpPr txBox="1"/>
          <p:nvPr/>
        </p:nvSpPr>
        <p:spPr>
          <a:xfrm>
            <a:off x="1329837" y="1337416"/>
            <a:ext cx="10362493" cy="646331"/>
          </a:xfrm>
          <a:prstGeom prst="rect">
            <a:avLst/>
          </a:prstGeom>
          <a:noFill/>
        </p:spPr>
        <p:txBody>
          <a:bodyPr wrap="square" rtlCol="0">
            <a:spAutoFit/>
          </a:bodyPr>
          <a:lstStyle/>
          <a:p>
            <a:r>
              <a:rPr lang="en-US" b="1" dirty="0">
                <a:latin typeface="Century Gothic" panose="020B0502020202020204" pitchFamily="34" charset="0"/>
              </a:rPr>
              <a:t>Cerebellar Cortex</a:t>
            </a:r>
            <a:r>
              <a:rPr lang="en-US" dirty="0">
                <a:latin typeface="Century Gothic" panose="020B0502020202020204" pitchFamily="34" charset="0"/>
              </a:rPr>
              <a:t>: Five types of neurons organized into three layers. Each layer performs a different task.</a:t>
            </a:r>
          </a:p>
        </p:txBody>
      </p:sp>
      <p:grpSp>
        <p:nvGrpSpPr>
          <p:cNvPr id="22" name="Group 21">
            <a:extLst>
              <a:ext uri="{FF2B5EF4-FFF2-40B4-BE49-F238E27FC236}">
                <a16:creationId xmlns:a16="http://schemas.microsoft.com/office/drawing/2014/main" id="{7A39CD5A-A9EE-4872-9D74-2DBC09B27851}"/>
              </a:ext>
            </a:extLst>
          </p:cNvPr>
          <p:cNvGrpSpPr/>
          <p:nvPr/>
        </p:nvGrpSpPr>
        <p:grpSpPr>
          <a:xfrm>
            <a:off x="2609131" y="1948483"/>
            <a:ext cx="1742785" cy="1060610"/>
            <a:chOff x="2643421" y="2583515"/>
            <a:chExt cx="1742785" cy="1060610"/>
          </a:xfrm>
        </p:grpSpPr>
        <p:grpSp>
          <p:nvGrpSpPr>
            <p:cNvPr id="13" name="Group 12">
              <a:extLst>
                <a:ext uri="{FF2B5EF4-FFF2-40B4-BE49-F238E27FC236}">
                  <a16:creationId xmlns:a16="http://schemas.microsoft.com/office/drawing/2014/main" id="{BABB0F77-CFC0-4470-8A8B-D818F2BB78F6}"/>
                </a:ext>
              </a:extLst>
            </p:cNvPr>
            <p:cNvGrpSpPr/>
            <p:nvPr/>
          </p:nvGrpSpPr>
          <p:grpSpPr>
            <a:xfrm>
              <a:off x="2643421" y="2594302"/>
              <a:ext cx="1742785" cy="1030644"/>
              <a:chOff x="2838223" y="2594302"/>
              <a:chExt cx="1524000" cy="1030644"/>
            </a:xfrm>
          </p:grpSpPr>
          <p:sp>
            <p:nvSpPr>
              <p:cNvPr id="8" name="Rectangle 7">
                <a:extLst>
                  <a:ext uri="{FF2B5EF4-FFF2-40B4-BE49-F238E27FC236}">
                    <a16:creationId xmlns:a16="http://schemas.microsoft.com/office/drawing/2014/main" id="{F2FC563F-2122-4372-8A03-2F6D547B6A0F}"/>
                  </a:ext>
                </a:extLst>
              </p:cNvPr>
              <p:cNvSpPr/>
              <p:nvPr/>
            </p:nvSpPr>
            <p:spPr>
              <a:xfrm>
                <a:off x="2838223" y="2842595"/>
                <a:ext cx="1524000" cy="5292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8DF7A2-2C8A-4C44-BFC0-792D9BEE5F54}"/>
                  </a:ext>
                </a:extLst>
              </p:cNvPr>
              <p:cNvSpPr/>
              <p:nvPr/>
            </p:nvSpPr>
            <p:spPr>
              <a:xfrm>
                <a:off x="2838223" y="3283860"/>
                <a:ext cx="1524000" cy="3410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828C85-AA1F-486F-9881-B0A2CD9A6A02}"/>
                  </a:ext>
                </a:extLst>
              </p:cNvPr>
              <p:cNvSpPr/>
              <p:nvPr/>
            </p:nvSpPr>
            <p:spPr>
              <a:xfrm>
                <a:off x="2838223" y="2594302"/>
                <a:ext cx="1524000" cy="341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933CE118-030B-49F3-B5C0-DF85D87AC828}"/>
                </a:ext>
              </a:extLst>
            </p:cNvPr>
            <p:cNvSpPr txBox="1"/>
            <p:nvPr/>
          </p:nvSpPr>
          <p:spPr>
            <a:xfrm>
              <a:off x="2712350" y="3274793"/>
              <a:ext cx="1604927" cy="369332"/>
            </a:xfrm>
            <a:prstGeom prst="rect">
              <a:avLst/>
            </a:prstGeom>
            <a:noFill/>
          </p:spPr>
          <p:txBody>
            <a:bodyPr wrap="none" rtlCol="0">
              <a:spAutoFit/>
            </a:bodyPr>
            <a:lstStyle/>
            <a:p>
              <a:r>
                <a:rPr lang="en-US" dirty="0">
                  <a:solidFill>
                    <a:schemeClr val="bg1"/>
                  </a:solidFill>
                  <a:latin typeface="Candara" panose="020E0502030303020204" pitchFamily="34" charset="0"/>
                </a:rPr>
                <a:t>Granular Layer</a:t>
              </a:r>
            </a:p>
          </p:txBody>
        </p:sp>
        <p:sp>
          <p:nvSpPr>
            <p:cNvPr id="11" name="TextBox 10">
              <a:extLst>
                <a:ext uri="{FF2B5EF4-FFF2-40B4-BE49-F238E27FC236}">
                  <a16:creationId xmlns:a16="http://schemas.microsoft.com/office/drawing/2014/main" id="{9842A78E-16C2-4DF3-8D9B-504309B4DD37}"/>
                </a:ext>
              </a:extLst>
            </p:cNvPr>
            <p:cNvSpPr txBox="1"/>
            <p:nvPr/>
          </p:nvSpPr>
          <p:spPr>
            <a:xfrm>
              <a:off x="2735593" y="2926886"/>
              <a:ext cx="1558440" cy="369332"/>
            </a:xfrm>
            <a:prstGeom prst="rect">
              <a:avLst/>
            </a:prstGeom>
            <a:noFill/>
          </p:spPr>
          <p:txBody>
            <a:bodyPr wrap="none" rtlCol="0">
              <a:spAutoFit/>
            </a:bodyPr>
            <a:lstStyle/>
            <a:p>
              <a:r>
                <a:rPr lang="en-US" dirty="0">
                  <a:solidFill>
                    <a:schemeClr val="bg1"/>
                  </a:solidFill>
                  <a:latin typeface="Candara" panose="020E0502030303020204" pitchFamily="34" charset="0"/>
                </a:rPr>
                <a:t>Purkinje Layer</a:t>
              </a:r>
            </a:p>
          </p:txBody>
        </p:sp>
        <p:sp>
          <p:nvSpPr>
            <p:cNvPr id="12" name="TextBox 11">
              <a:extLst>
                <a:ext uri="{FF2B5EF4-FFF2-40B4-BE49-F238E27FC236}">
                  <a16:creationId xmlns:a16="http://schemas.microsoft.com/office/drawing/2014/main" id="{86DF0120-F020-4ED3-9AB8-F3CA5A2CD747}"/>
                </a:ext>
              </a:extLst>
            </p:cNvPr>
            <p:cNvSpPr txBox="1"/>
            <p:nvPr/>
          </p:nvSpPr>
          <p:spPr>
            <a:xfrm>
              <a:off x="2643421" y="2583515"/>
              <a:ext cx="1742785" cy="369332"/>
            </a:xfrm>
            <a:prstGeom prst="rect">
              <a:avLst/>
            </a:prstGeom>
            <a:noFill/>
          </p:spPr>
          <p:txBody>
            <a:bodyPr wrap="none" rtlCol="0">
              <a:spAutoFit/>
            </a:bodyPr>
            <a:lstStyle/>
            <a:p>
              <a:r>
                <a:rPr lang="en-US" dirty="0">
                  <a:latin typeface="Candara" panose="020E0502030303020204" pitchFamily="34" charset="0"/>
                </a:rPr>
                <a:t>Molecular Layer</a:t>
              </a:r>
            </a:p>
          </p:txBody>
        </p:sp>
      </p:grpSp>
      <p:sp>
        <p:nvSpPr>
          <p:cNvPr id="15" name="TextBox 14">
            <a:extLst>
              <a:ext uri="{FF2B5EF4-FFF2-40B4-BE49-F238E27FC236}">
                <a16:creationId xmlns:a16="http://schemas.microsoft.com/office/drawing/2014/main" id="{4670DA2F-7E00-4318-8E20-D207F6E93974}"/>
              </a:ext>
            </a:extLst>
          </p:cNvPr>
          <p:cNvSpPr txBox="1"/>
          <p:nvPr/>
        </p:nvSpPr>
        <p:spPr>
          <a:xfrm>
            <a:off x="1946934" y="2639761"/>
            <a:ext cx="708848" cy="369332"/>
          </a:xfrm>
          <a:prstGeom prst="rect">
            <a:avLst/>
          </a:prstGeom>
          <a:noFill/>
        </p:spPr>
        <p:txBody>
          <a:bodyPr wrap="none" rtlCol="0">
            <a:spAutoFit/>
          </a:bodyPr>
          <a:lstStyle/>
          <a:p>
            <a:r>
              <a:rPr lang="en-US" dirty="0">
                <a:latin typeface="Candara" panose="020E0502030303020204" pitchFamily="34" charset="0"/>
              </a:rPr>
              <a:t>input</a:t>
            </a:r>
          </a:p>
        </p:txBody>
      </p:sp>
      <p:sp>
        <p:nvSpPr>
          <p:cNvPr id="17" name="TextBox 16">
            <a:extLst>
              <a:ext uri="{FF2B5EF4-FFF2-40B4-BE49-F238E27FC236}">
                <a16:creationId xmlns:a16="http://schemas.microsoft.com/office/drawing/2014/main" id="{987E6D27-3739-4550-96B2-B7926C6406C6}"/>
              </a:ext>
            </a:extLst>
          </p:cNvPr>
          <p:cNvSpPr txBox="1"/>
          <p:nvPr/>
        </p:nvSpPr>
        <p:spPr>
          <a:xfrm>
            <a:off x="4320420" y="2685928"/>
            <a:ext cx="1723549" cy="276999"/>
          </a:xfrm>
          <a:prstGeom prst="rect">
            <a:avLst/>
          </a:prstGeom>
          <a:noFill/>
        </p:spPr>
        <p:txBody>
          <a:bodyPr wrap="none" rtlCol="0">
            <a:spAutoFit/>
          </a:bodyPr>
          <a:lstStyle/>
          <a:p>
            <a:r>
              <a:rPr lang="en-US" sz="1200" dirty="0">
                <a:latin typeface="Candara" panose="020E0502030303020204" pitchFamily="34" charset="0"/>
              </a:rPr>
              <a:t>contains the </a:t>
            </a:r>
            <a:r>
              <a:rPr lang="en-US" sz="1200" i="1" dirty="0">
                <a:latin typeface="Candara" panose="020E0502030303020204" pitchFamily="34" charset="0"/>
              </a:rPr>
              <a:t>glomerulus</a:t>
            </a:r>
          </a:p>
        </p:txBody>
      </p:sp>
      <p:sp>
        <p:nvSpPr>
          <p:cNvPr id="18" name="TextBox 17">
            <a:extLst>
              <a:ext uri="{FF2B5EF4-FFF2-40B4-BE49-F238E27FC236}">
                <a16:creationId xmlns:a16="http://schemas.microsoft.com/office/drawing/2014/main" id="{1B323EC8-F275-4FE3-A6CD-757DF71FA068}"/>
              </a:ext>
            </a:extLst>
          </p:cNvPr>
          <p:cNvSpPr txBox="1"/>
          <p:nvPr/>
        </p:nvSpPr>
        <p:spPr>
          <a:xfrm>
            <a:off x="1417943" y="1948483"/>
            <a:ext cx="1237839" cy="369332"/>
          </a:xfrm>
          <a:prstGeom prst="rect">
            <a:avLst/>
          </a:prstGeom>
          <a:noFill/>
        </p:spPr>
        <p:txBody>
          <a:bodyPr wrap="none" rtlCol="0">
            <a:spAutoFit/>
          </a:bodyPr>
          <a:lstStyle/>
          <a:p>
            <a:r>
              <a:rPr lang="en-US" dirty="0">
                <a:latin typeface="Candara" panose="020E0502030303020204" pitchFamily="34" charset="0"/>
              </a:rPr>
              <a:t>processing</a:t>
            </a:r>
          </a:p>
        </p:txBody>
      </p:sp>
      <p:sp>
        <p:nvSpPr>
          <p:cNvPr id="19" name="TextBox 18">
            <a:extLst>
              <a:ext uri="{FF2B5EF4-FFF2-40B4-BE49-F238E27FC236}">
                <a16:creationId xmlns:a16="http://schemas.microsoft.com/office/drawing/2014/main" id="{8585A91B-C4C4-430A-9A4E-D86C9157E0BF}"/>
              </a:ext>
            </a:extLst>
          </p:cNvPr>
          <p:cNvSpPr txBox="1"/>
          <p:nvPr/>
        </p:nvSpPr>
        <p:spPr>
          <a:xfrm>
            <a:off x="4320420" y="2338021"/>
            <a:ext cx="1609736" cy="276999"/>
          </a:xfrm>
          <a:prstGeom prst="rect">
            <a:avLst/>
          </a:prstGeom>
          <a:noFill/>
        </p:spPr>
        <p:txBody>
          <a:bodyPr wrap="none" rtlCol="0">
            <a:spAutoFit/>
          </a:bodyPr>
          <a:lstStyle/>
          <a:p>
            <a:r>
              <a:rPr lang="en-US" sz="1200" dirty="0">
                <a:latin typeface="Candara" panose="020E0502030303020204" pitchFamily="34" charset="0"/>
              </a:rPr>
              <a:t>contains Purkinje cells</a:t>
            </a:r>
            <a:endParaRPr lang="en-US" sz="1200" i="1" dirty="0">
              <a:latin typeface="Candara" panose="020E0502030303020204" pitchFamily="34" charset="0"/>
            </a:endParaRPr>
          </a:p>
        </p:txBody>
      </p:sp>
      <p:sp>
        <p:nvSpPr>
          <p:cNvPr id="20" name="TextBox 19">
            <a:extLst>
              <a:ext uri="{FF2B5EF4-FFF2-40B4-BE49-F238E27FC236}">
                <a16:creationId xmlns:a16="http://schemas.microsoft.com/office/drawing/2014/main" id="{D1BE745A-7591-4856-8447-05B0FD690A13}"/>
              </a:ext>
            </a:extLst>
          </p:cNvPr>
          <p:cNvSpPr txBox="1"/>
          <p:nvPr/>
        </p:nvSpPr>
        <p:spPr>
          <a:xfrm>
            <a:off x="1769001" y="2291854"/>
            <a:ext cx="886781" cy="369332"/>
          </a:xfrm>
          <a:prstGeom prst="rect">
            <a:avLst/>
          </a:prstGeom>
          <a:noFill/>
        </p:spPr>
        <p:txBody>
          <a:bodyPr wrap="none" rtlCol="0">
            <a:spAutoFit/>
          </a:bodyPr>
          <a:lstStyle/>
          <a:p>
            <a:r>
              <a:rPr lang="en-US" dirty="0">
                <a:latin typeface="Candara" panose="020E0502030303020204" pitchFamily="34" charset="0"/>
              </a:rPr>
              <a:t>output</a:t>
            </a:r>
          </a:p>
        </p:txBody>
      </p:sp>
      <p:sp>
        <p:nvSpPr>
          <p:cNvPr id="21" name="TextBox 20">
            <a:extLst>
              <a:ext uri="{FF2B5EF4-FFF2-40B4-BE49-F238E27FC236}">
                <a16:creationId xmlns:a16="http://schemas.microsoft.com/office/drawing/2014/main" id="{22581AB7-75D6-4CBA-8B78-6C90C3312896}"/>
              </a:ext>
            </a:extLst>
          </p:cNvPr>
          <p:cNvSpPr txBox="1"/>
          <p:nvPr/>
        </p:nvSpPr>
        <p:spPr>
          <a:xfrm>
            <a:off x="4320420" y="1954446"/>
            <a:ext cx="1744388" cy="357406"/>
          </a:xfrm>
          <a:prstGeom prst="rect">
            <a:avLst/>
          </a:prstGeom>
          <a:noFill/>
        </p:spPr>
        <p:txBody>
          <a:bodyPr wrap="none" rtlCol="0">
            <a:spAutoFit/>
          </a:bodyPr>
          <a:lstStyle/>
          <a:p>
            <a:pPr>
              <a:lnSpc>
                <a:spcPts val="1000"/>
              </a:lnSpc>
            </a:pPr>
            <a:r>
              <a:rPr lang="en-US" sz="1200" dirty="0">
                <a:latin typeface="Candara" panose="020E0502030303020204" pitchFamily="34" charset="0"/>
              </a:rPr>
              <a:t>contains 2 inhibitory cell</a:t>
            </a:r>
          </a:p>
          <a:p>
            <a:pPr>
              <a:lnSpc>
                <a:spcPts val="1000"/>
              </a:lnSpc>
            </a:pPr>
            <a:r>
              <a:rPr lang="en-US" sz="1200" dirty="0">
                <a:latin typeface="Candara" panose="020E0502030303020204" pitchFamily="34" charset="0"/>
              </a:rPr>
              <a:t>types: stellate &amp; basket</a:t>
            </a:r>
            <a:endParaRPr lang="en-US" sz="1200" i="1" dirty="0">
              <a:latin typeface="Candara" panose="020E0502030303020204" pitchFamily="34" charset="0"/>
            </a:endParaRPr>
          </a:p>
        </p:txBody>
      </p:sp>
      <p:sp>
        <p:nvSpPr>
          <p:cNvPr id="24" name="Oval 23">
            <a:extLst>
              <a:ext uri="{FF2B5EF4-FFF2-40B4-BE49-F238E27FC236}">
                <a16:creationId xmlns:a16="http://schemas.microsoft.com/office/drawing/2014/main" id="{694CAA5E-AE1B-48E2-AADF-6C925E7F08A4}"/>
              </a:ext>
            </a:extLst>
          </p:cNvPr>
          <p:cNvSpPr/>
          <p:nvPr/>
        </p:nvSpPr>
        <p:spPr>
          <a:xfrm>
            <a:off x="1146957" y="3260209"/>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9656681-FD60-4CFC-92D7-A4CFB757F9E7}"/>
              </a:ext>
            </a:extLst>
          </p:cNvPr>
          <p:cNvSpPr txBox="1"/>
          <p:nvPr/>
        </p:nvSpPr>
        <p:spPr>
          <a:xfrm>
            <a:off x="1329838" y="3167698"/>
            <a:ext cx="5362884" cy="646331"/>
          </a:xfrm>
          <a:prstGeom prst="rect">
            <a:avLst/>
          </a:prstGeom>
          <a:noFill/>
        </p:spPr>
        <p:txBody>
          <a:bodyPr wrap="square" rtlCol="0">
            <a:spAutoFit/>
          </a:bodyPr>
          <a:lstStyle/>
          <a:p>
            <a:r>
              <a:rPr lang="en-US" b="1" dirty="0">
                <a:latin typeface="Century Gothic" panose="020B0502020202020204" pitchFamily="34" charset="0"/>
              </a:rPr>
              <a:t>Differential Afferent Codes</a:t>
            </a:r>
            <a:r>
              <a:rPr lang="en-US" dirty="0">
                <a:latin typeface="Century Gothic" panose="020B0502020202020204" pitchFamily="34" charset="0"/>
              </a:rPr>
              <a:t>: Mossy fibers VS climbing fibers.</a:t>
            </a:r>
          </a:p>
        </p:txBody>
      </p:sp>
      <p:pic>
        <p:nvPicPr>
          <p:cNvPr id="14" name="Picture 13">
            <a:extLst>
              <a:ext uri="{FF2B5EF4-FFF2-40B4-BE49-F238E27FC236}">
                <a16:creationId xmlns:a16="http://schemas.microsoft.com/office/drawing/2014/main" id="{547846E4-A013-4D11-B2A5-D7958D526AF9}"/>
              </a:ext>
            </a:extLst>
          </p:cNvPr>
          <p:cNvPicPr>
            <a:picLocks noChangeAspect="1"/>
          </p:cNvPicPr>
          <p:nvPr/>
        </p:nvPicPr>
        <p:blipFill rotWithShape="1">
          <a:blip r:embed="rId3"/>
          <a:srcRect t="46825"/>
          <a:stretch/>
        </p:blipFill>
        <p:spPr>
          <a:xfrm>
            <a:off x="7520202" y="4130040"/>
            <a:ext cx="3534893" cy="2647018"/>
          </a:xfrm>
          <a:prstGeom prst="rect">
            <a:avLst/>
          </a:prstGeom>
        </p:spPr>
      </p:pic>
      <p:pic>
        <p:nvPicPr>
          <p:cNvPr id="49" name="Picture 48">
            <a:extLst>
              <a:ext uri="{FF2B5EF4-FFF2-40B4-BE49-F238E27FC236}">
                <a16:creationId xmlns:a16="http://schemas.microsoft.com/office/drawing/2014/main" id="{2A1212A6-2712-4678-953C-A1558902B7B8}"/>
              </a:ext>
            </a:extLst>
          </p:cNvPr>
          <p:cNvPicPr>
            <a:picLocks noChangeAspect="1"/>
          </p:cNvPicPr>
          <p:nvPr/>
        </p:nvPicPr>
        <p:blipFill rotWithShape="1">
          <a:blip r:embed="rId3"/>
          <a:srcRect b="53175"/>
          <a:stretch/>
        </p:blipFill>
        <p:spPr>
          <a:xfrm>
            <a:off x="7520202" y="1799082"/>
            <a:ext cx="3534893" cy="2330958"/>
          </a:xfrm>
          <a:prstGeom prst="rect">
            <a:avLst/>
          </a:prstGeom>
        </p:spPr>
      </p:pic>
      <p:cxnSp>
        <p:nvCxnSpPr>
          <p:cNvPr id="50" name="Straight Connector 49">
            <a:extLst>
              <a:ext uri="{FF2B5EF4-FFF2-40B4-BE49-F238E27FC236}">
                <a16:creationId xmlns:a16="http://schemas.microsoft.com/office/drawing/2014/main" id="{40E1B27F-8D46-49B2-81E1-3BA6FF73F3A6}"/>
              </a:ext>
            </a:extLst>
          </p:cNvPr>
          <p:cNvCxnSpPr>
            <a:cxnSpLocks/>
          </p:cNvCxnSpPr>
          <p:nvPr/>
        </p:nvCxnSpPr>
        <p:spPr>
          <a:xfrm flipV="1">
            <a:off x="3558359" y="3676650"/>
            <a:ext cx="0" cy="830037"/>
          </a:xfrm>
          <a:prstGeom prst="line">
            <a:avLst/>
          </a:prstGeom>
          <a:ln w="28575">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367D303-22E2-46B2-8E2D-A4B6375CF2A7}"/>
              </a:ext>
            </a:extLst>
          </p:cNvPr>
          <p:cNvCxnSpPr/>
          <p:nvPr/>
        </p:nvCxnSpPr>
        <p:spPr>
          <a:xfrm>
            <a:off x="1661160" y="4034790"/>
            <a:ext cx="25146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3AA2D73-8F29-4979-9707-D14699C58B0D}"/>
              </a:ext>
            </a:extLst>
          </p:cNvPr>
          <p:cNvSpPr txBox="1"/>
          <p:nvPr/>
        </p:nvSpPr>
        <p:spPr>
          <a:xfrm>
            <a:off x="1864378" y="4459294"/>
            <a:ext cx="520642" cy="338554"/>
          </a:xfrm>
          <a:prstGeom prst="rect">
            <a:avLst/>
          </a:prstGeom>
          <a:noFill/>
          <a:ln>
            <a:noFill/>
          </a:ln>
        </p:spPr>
        <p:txBody>
          <a:bodyPr wrap="square" rtlCol="0">
            <a:spAutoFit/>
          </a:bodyPr>
          <a:lstStyle/>
          <a:p>
            <a:r>
              <a:rPr lang="en-US" sz="1600" dirty="0">
                <a:solidFill>
                  <a:srgbClr val="0000FF"/>
                </a:solidFill>
                <a:latin typeface="Century Gothic" panose="020B0502020202020204" pitchFamily="34" charset="0"/>
              </a:rPr>
              <a:t>MF</a:t>
            </a:r>
          </a:p>
        </p:txBody>
      </p:sp>
      <p:sp>
        <p:nvSpPr>
          <p:cNvPr id="53" name="TextBox 52">
            <a:extLst>
              <a:ext uri="{FF2B5EF4-FFF2-40B4-BE49-F238E27FC236}">
                <a16:creationId xmlns:a16="http://schemas.microsoft.com/office/drawing/2014/main" id="{28592EA3-47AD-4162-A6B5-7EF1D9FDBA29}"/>
              </a:ext>
            </a:extLst>
          </p:cNvPr>
          <p:cNvSpPr txBox="1"/>
          <p:nvPr/>
        </p:nvSpPr>
        <p:spPr>
          <a:xfrm>
            <a:off x="3317088" y="4459294"/>
            <a:ext cx="520642" cy="338554"/>
          </a:xfrm>
          <a:prstGeom prst="rect">
            <a:avLst/>
          </a:prstGeom>
          <a:noFill/>
        </p:spPr>
        <p:txBody>
          <a:bodyPr wrap="square" rtlCol="0">
            <a:spAutoFit/>
          </a:bodyPr>
          <a:lstStyle/>
          <a:p>
            <a:r>
              <a:rPr lang="en-US" sz="1600" dirty="0">
                <a:solidFill>
                  <a:srgbClr val="008000"/>
                </a:solidFill>
                <a:latin typeface="Century Gothic" panose="020B0502020202020204" pitchFamily="34" charset="0"/>
              </a:rPr>
              <a:t>CF</a:t>
            </a:r>
          </a:p>
        </p:txBody>
      </p:sp>
      <p:sp>
        <p:nvSpPr>
          <p:cNvPr id="54" name="TextBox 53">
            <a:extLst>
              <a:ext uri="{FF2B5EF4-FFF2-40B4-BE49-F238E27FC236}">
                <a16:creationId xmlns:a16="http://schemas.microsoft.com/office/drawing/2014/main" id="{26577984-46AF-46CE-9AC6-0A306D531C1A}"/>
              </a:ext>
            </a:extLst>
          </p:cNvPr>
          <p:cNvSpPr txBox="1"/>
          <p:nvPr/>
        </p:nvSpPr>
        <p:spPr>
          <a:xfrm>
            <a:off x="3915438" y="3629694"/>
            <a:ext cx="2775336" cy="338554"/>
          </a:xfrm>
          <a:prstGeom prst="rect">
            <a:avLst/>
          </a:prstGeom>
          <a:noFill/>
        </p:spPr>
        <p:txBody>
          <a:bodyPr wrap="square" rtlCol="0">
            <a:spAutoFit/>
          </a:bodyPr>
          <a:lstStyle/>
          <a:p>
            <a:r>
              <a:rPr lang="en-US" sz="1600" dirty="0">
                <a:latin typeface="Century Gothic" panose="020B0502020202020204" pitchFamily="34" charset="0"/>
              </a:rPr>
              <a:t>Purkinje/Molecular Layer</a:t>
            </a:r>
          </a:p>
        </p:txBody>
      </p:sp>
      <p:sp>
        <p:nvSpPr>
          <p:cNvPr id="55" name="TextBox 54">
            <a:extLst>
              <a:ext uri="{FF2B5EF4-FFF2-40B4-BE49-F238E27FC236}">
                <a16:creationId xmlns:a16="http://schemas.microsoft.com/office/drawing/2014/main" id="{46A18566-D9C2-4A30-BF23-05FE7196F182}"/>
              </a:ext>
            </a:extLst>
          </p:cNvPr>
          <p:cNvSpPr txBox="1"/>
          <p:nvPr/>
        </p:nvSpPr>
        <p:spPr>
          <a:xfrm>
            <a:off x="3915996" y="4064448"/>
            <a:ext cx="2775336" cy="338554"/>
          </a:xfrm>
          <a:prstGeom prst="rect">
            <a:avLst/>
          </a:prstGeom>
          <a:noFill/>
        </p:spPr>
        <p:txBody>
          <a:bodyPr wrap="square" rtlCol="0">
            <a:spAutoFit/>
          </a:bodyPr>
          <a:lstStyle/>
          <a:p>
            <a:r>
              <a:rPr lang="en-US" sz="1600" dirty="0">
                <a:latin typeface="Century Gothic" panose="020B0502020202020204" pitchFamily="34" charset="0"/>
              </a:rPr>
              <a:t>Granular Layer</a:t>
            </a:r>
          </a:p>
        </p:txBody>
      </p:sp>
      <p:grpSp>
        <p:nvGrpSpPr>
          <p:cNvPr id="56" name="Group 55">
            <a:extLst>
              <a:ext uri="{FF2B5EF4-FFF2-40B4-BE49-F238E27FC236}">
                <a16:creationId xmlns:a16="http://schemas.microsoft.com/office/drawing/2014/main" id="{3D29C45C-A62A-4ABD-922E-7A59D5FE9776}"/>
              </a:ext>
            </a:extLst>
          </p:cNvPr>
          <p:cNvGrpSpPr/>
          <p:nvPr/>
        </p:nvGrpSpPr>
        <p:grpSpPr>
          <a:xfrm>
            <a:off x="305395" y="4686818"/>
            <a:ext cx="3004809" cy="461665"/>
            <a:chOff x="305395" y="4686818"/>
            <a:chExt cx="3004809" cy="461665"/>
          </a:xfrm>
        </p:grpSpPr>
        <p:sp>
          <p:nvSpPr>
            <p:cNvPr id="57" name="TextBox 56">
              <a:extLst>
                <a:ext uri="{FF2B5EF4-FFF2-40B4-BE49-F238E27FC236}">
                  <a16:creationId xmlns:a16="http://schemas.microsoft.com/office/drawing/2014/main" id="{BC922C04-30F2-4D93-80BC-6E4023C3C05C}"/>
                </a:ext>
              </a:extLst>
            </p:cNvPr>
            <p:cNvSpPr txBox="1"/>
            <p:nvPr/>
          </p:nvSpPr>
          <p:spPr>
            <a:xfrm>
              <a:off x="338017" y="4686818"/>
              <a:ext cx="2972187" cy="461665"/>
            </a:xfrm>
            <a:prstGeom prst="rect">
              <a:avLst/>
            </a:prstGeom>
            <a:noFill/>
          </p:spPr>
          <p:txBody>
            <a:bodyPr wrap="square" rtlCol="0">
              <a:spAutoFit/>
            </a:bodyPr>
            <a:lstStyle/>
            <a:p>
              <a:r>
                <a:rPr lang="en-US" sz="1200" dirty="0">
                  <a:latin typeface="Century Gothic" panose="020B0502020202020204" pitchFamily="34" charset="0"/>
                </a:rPr>
                <a:t>Originates mostly from cortex. Also from spinal cord &amp; brain stem.</a:t>
              </a:r>
            </a:p>
          </p:txBody>
        </p:sp>
        <p:sp>
          <p:nvSpPr>
            <p:cNvPr id="58" name="Oval 57">
              <a:extLst>
                <a:ext uri="{FF2B5EF4-FFF2-40B4-BE49-F238E27FC236}">
                  <a16:creationId xmlns:a16="http://schemas.microsoft.com/office/drawing/2014/main" id="{7ED3817F-FA49-4BDE-8A29-9805433CA1AA}"/>
                </a:ext>
              </a:extLst>
            </p:cNvPr>
            <p:cNvSpPr/>
            <p:nvPr/>
          </p:nvSpPr>
          <p:spPr>
            <a:xfrm>
              <a:off x="305395" y="4773759"/>
              <a:ext cx="91440" cy="91440"/>
            </a:xfrm>
            <a:prstGeom prst="ellipse">
              <a:avLst/>
            </a:prstGeom>
            <a:solidFill>
              <a:srgbClr val="0000FF"/>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815818AC-0191-4DCE-9219-D2033BC95189}"/>
              </a:ext>
            </a:extLst>
          </p:cNvPr>
          <p:cNvGrpSpPr/>
          <p:nvPr/>
        </p:nvGrpSpPr>
        <p:grpSpPr>
          <a:xfrm>
            <a:off x="305395" y="5076938"/>
            <a:ext cx="2620747" cy="461665"/>
            <a:chOff x="386362" y="5111676"/>
            <a:chExt cx="2620747" cy="461665"/>
          </a:xfrm>
        </p:grpSpPr>
        <p:sp>
          <p:nvSpPr>
            <p:cNvPr id="60" name="Oval 59">
              <a:extLst>
                <a:ext uri="{FF2B5EF4-FFF2-40B4-BE49-F238E27FC236}">
                  <a16:creationId xmlns:a16="http://schemas.microsoft.com/office/drawing/2014/main" id="{846D2E08-E3F8-4A27-B5CE-D757CD70E168}"/>
                </a:ext>
              </a:extLst>
            </p:cNvPr>
            <p:cNvSpPr/>
            <p:nvPr/>
          </p:nvSpPr>
          <p:spPr>
            <a:xfrm>
              <a:off x="386362" y="5208084"/>
              <a:ext cx="91440" cy="91440"/>
            </a:xfrm>
            <a:prstGeom prst="ellipse">
              <a:avLst/>
            </a:prstGeom>
            <a:solidFill>
              <a:srgbClr val="0000FF"/>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A2174FCC-90F2-4955-9611-98F85223E495}"/>
                </a:ext>
              </a:extLst>
            </p:cNvPr>
            <p:cNvSpPr txBox="1"/>
            <p:nvPr/>
          </p:nvSpPr>
          <p:spPr>
            <a:xfrm>
              <a:off x="418985" y="5111676"/>
              <a:ext cx="2588124" cy="461665"/>
            </a:xfrm>
            <a:prstGeom prst="rect">
              <a:avLst/>
            </a:prstGeom>
            <a:noFill/>
          </p:spPr>
          <p:txBody>
            <a:bodyPr wrap="square" rtlCol="0">
              <a:spAutoFit/>
            </a:bodyPr>
            <a:lstStyle/>
            <a:p>
              <a:r>
                <a:rPr lang="en-US" sz="1200" dirty="0">
                  <a:latin typeface="Century Gothic" panose="020B0502020202020204" pitchFamily="34" charset="0"/>
                </a:rPr>
                <a:t>Form excitatory synapses onto granule cells.</a:t>
              </a:r>
            </a:p>
          </p:txBody>
        </p:sp>
      </p:grpSp>
      <p:grpSp>
        <p:nvGrpSpPr>
          <p:cNvPr id="62" name="Group 61">
            <a:extLst>
              <a:ext uri="{FF2B5EF4-FFF2-40B4-BE49-F238E27FC236}">
                <a16:creationId xmlns:a16="http://schemas.microsoft.com/office/drawing/2014/main" id="{514A5A42-8F20-4AD0-8174-E13A6E1BB79B}"/>
              </a:ext>
            </a:extLst>
          </p:cNvPr>
          <p:cNvGrpSpPr/>
          <p:nvPr/>
        </p:nvGrpSpPr>
        <p:grpSpPr>
          <a:xfrm>
            <a:off x="3496565" y="4686818"/>
            <a:ext cx="2312813" cy="276999"/>
            <a:chOff x="3725165" y="4686818"/>
            <a:chExt cx="2312813" cy="276999"/>
          </a:xfrm>
        </p:grpSpPr>
        <p:sp>
          <p:nvSpPr>
            <p:cNvPr id="63" name="TextBox 62">
              <a:extLst>
                <a:ext uri="{FF2B5EF4-FFF2-40B4-BE49-F238E27FC236}">
                  <a16:creationId xmlns:a16="http://schemas.microsoft.com/office/drawing/2014/main" id="{48E03BC2-B451-4A08-B374-A660052A6D0C}"/>
                </a:ext>
              </a:extLst>
            </p:cNvPr>
            <p:cNvSpPr txBox="1"/>
            <p:nvPr/>
          </p:nvSpPr>
          <p:spPr>
            <a:xfrm>
              <a:off x="3760507" y="4686818"/>
              <a:ext cx="2277471" cy="276999"/>
            </a:xfrm>
            <a:prstGeom prst="rect">
              <a:avLst/>
            </a:prstGeom>
            <a:noFill/>
          </p:spPr>
          <p:txBody>
            <a:bodyPr wrap="square" rtlCol="0">
              <a:spAutoFit/>
            </a:bodyPr>
            <a:lstStyle/>
            <a:p>
              <a:r>
                <a:rPr lang="en-US" sz="1200" dirty="0">
                  <a:latin typeface="Century Gothic" panose="020B0502020202020204" pitchFamily="34" charset="0"/>
                </a:rPr>
                <a:t>Originates in olivary nucleus.</a:t>
              </a:r>
            </a:p>
          </p:txBody>
        </p:sp>
        <p:sp>
          <p:nvSpPr>
            <p:cNvPr id="64" name="Oval 63">
              <a:extLst>
                <a:ext uri="{FF2B5EF4-FFF2-40B4-BE49-F238E27FC236}">
                  <a16:creationId xmlns:a16="http://schemas.microsoft.com/office/drawing/2014/main" id="{29C2ED93-CD3C-40CA-8765-716FA386B558}"/>
                </a:ext>
              </a:extLst>
            </p:cNvPr>
            <p:cNvSpPr/>
            <p:nvPr/>
          </p:nvSpPr>
          <p:spPr>
            <a:xfrm>
              <a:off x="3725165" y="4788055"/>
              <a:ext cx="91440" cy="91440"/>
            </a:xfrm>
            <a:prstGeom prst="ellipse">
              <a:avLst/>
            </a:prstGeom>
            <a:solidFill>
              <a:srgbClr val="008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D89FB43-FE24-4467-B175-CA610CE02BB1}"/>
              </a:ext>
            </a:extLst>
          </p:cNvPr>
          <p:cNvGrpSpPr/>
          <p:nvPr/>
        </p:nvGrpSpPr>
        <p:grpSpPr>
          <a:xfrm>
            <a:off x="3496565" y="4887469"/>
            <a:ext cx="2305930" cy="461665"/>
            <a:chOff x="3725165" y="5058919"/>
            <a:chExt cx="2305930" cy="461665"/>
          </a:xfrm>
        </p:grpSpPr>
        <p:sp>
          <p:nvSpPr>
            <p:cNvPr id="66" name="TextBox 65">
              <a:extLst>
                <a:ext uri="{FF2B5EF4-FFF2-40B4-BE49-F238E27FC236}">
                  <a16:creationId xmlns:a16="http://schemas.microsoft.com/office/drawing/2014/main" id="{7E50967E-5ADD-4F2D-944C-6D3860E13C9C}"/>
                </a:ext>
              </a:extLst>
            </p:cNvPr>
            <p:cNvSpPr txBox="1"/>
            <p:nvPr/>
          </p:nvSpPr>
          <p:spPr>
            <a:xfrm>
              <a:off x="3753622" y="5058919"/>
              <a:ext cx="2277473" cy="461665"/>
            </a:xfrm>
            <a:prstGeom prst="rect">
              <a:avLst/>
            </a:prstGeom>
            <a:noFill/>
          </p:spPr>
          <p:txBody>
            <a:bodyPr wrap="square" rtlCol="0">
              <a:spAutoFit/>
            </a:bodyPr>
            <a:lstStyle/>
            <a:p>
              <a:r>
                <a:rPr lang="en-US" sz="1200" dirty="0">
                  <a:latin typeface="Century Gothic" panose="020B0502020202020204" pitchFamily="34" charset="0"/>
                </a:rPr>
                <a:t>Wraps around the Purkinje neuron like a vine.</a:t>
              </a:r>
            </a:p>
          </p:txBody>
        </p:sp>
        <p:sp>
          <p:nvSpPr>
            <p:cNvPr id="67" name="Oval 66">
              <a:extLst>
                <a:ext uri="{FF2B5EF4-FFF2-40B4-BE49-F238E27FC236}">
                  <a16:creationId xmlns:a16="http://schemas.microsoft.com/office/drawing/2014/main" id="{799A901A-358E-4769-8643-6E993464B913}"/>
                </a:ext>
              </a:extLst>
            </p:cNvPr>
            <p:cNvSpPr/>
            <p:nvPr/>
          </p:nvSpPr>
          <p:spPr>
            <a:xfrm>
              <a:off x="3725165" y="5156193"/>
              <a:ext cx="91440" cy="91440"/>
            </a:xfrm>
            <a:prstGeom prst="ellipse">
              <a:avLst/>
            </a:prstGeom>
            <a:solidFill>
              <a:srgbClr val="008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Freeform: Shape 67">
            <a:extLst>
              <a:ext uri="{FF2B5EF4-FFF2-40B4-BE49-F238E27FC236}">
                <a16:creationId xmlns:a16="http://schemas.microsoft.com/office/drawing/2014/main" id="{96142004-ED98-42AA-8AD1-85B70D57031C}"/>
              </a:ext>
            </a:extLst>
          </p:cNvPr>
          <p:cNvSpPr/>
          <p:nvPr/>
        </p:nvSpPr>
        <p:spPr>
          <a:xfrm>
            <a:off x="2107008" y="4262042"/>
            <a:ext cx="188118" cy="195659"/>
          </a:xfrm>
          <a:custGeom>
            <a:avLst/>
            <a:gdLst>
              <a:gd name="connsiteX0" fmla="*/ 17414 w 198389"/>
              <a:gd name="connsiteY0" fmla="*/ 221411 h 221411"/>
              <a:gd name="connsiteX1" fmla="*/ 17414 w 198389"/>
              <a:gd name="connsiteY1" fmla="*/ 27736 h 221411"/>
              <a:gd name="connsiteX2" fmla="*/ 198389 w 198389"/>
              <a:gd name="connsiteY2" fmla="*/ 5511 h 221411"/>
              <a:gd name="connsiteX0" fmla="*/ 17414 w 198389"/>
              <a:gd name="connsiteY0" fmla="*/ 221411 h 221411"/>
              <a:gd name="connsiteX1" fmla="*/ 17414 w 198389"/>
              <a:gd name="connsiteY1" fmla="*/ 27736 h 221411"/>
              <a:gd name="connsiteX2" fmla="*/ 198389 w 198389"/>
              <a:gd name="connsiteY2" fmla="*/ 5511 h 221411"/>
              <a:gd name="connsiteX0" fmla="*/ 17414 w 198389"/>
              <a:gd name="connsiteY0" fmla="*/ 215900 h 215900"/>
              <a:gd name="connsiteX1" fmla="*/ 17414 w 198389"/>
              <a:gd name="connsiteY1" fmla="*/ 22225 h 215900"/>
              <a:gd name="connsiteX2" fmla="*/ 198389 w 198389"/>
              <a:gd name="connsiteY2" fmla="*/ 0 h 215900"/>
              <a:gd name="connsiteX0" fmla="*/ 17918 w 206036"/>
              <a:gd name="connsiteY0" fmla="*/ 208547 h 208547"/>
              <a:gd name="connsiteX1" fmla="*/ 17918 w 206036"/>
              <a:gd name="connsiteY1" fmla="*/ 14872 h 208547"/>
              <a:gd name="connsiteX2" fmla="*/ 206036 w 206036"/>
              <a:gd name="connsiteY2" fmla="*/ 12888 h 208547"/>
              <a:gd name="connsiteX0" fmla="*/ 17918 w 206036"/>
              <a:gd name="connsiteY0" fmla="*/ 195659 h 195659"/>
              <a:gd name="connsiteX1" fmla="*/ 17918 w 206036"/>
              <a:gd name="connsiteY1" fmla="*/ 1984 h 195659"/>
              <a:gd name="connsiteX2" fmla="*/ 206036 w 206036"/>
              <a:gd name="connsiteY2" fmla="*/ 0 h 195659"/>
              <a:gd name="connsiteX0" fmla="*/ 0 w 188118"/>
              <a:gd name="connsiteY0" fmla="*/ 195659 h 195659"/>
              <a:gd name="connsiteX1" fmla="*/ 0 w 188118"/>
              <a:gd name="connsiteY1" fmla="*/ 1984 h 195659"/>
              <a:gd name="connsiteX2" fmla="*/ 188118 w 188118"/>
              <a:gd name="connsiteY2" fmla="*/ 0 h 195659"/>
            </a:gdLst>
            <a:ahLst/>
            <a:cxnLst>
              <a:cxn ang="0">
                <a:pos x="connsiteX0" y="connsiteY0"/>
              </a:cxn>
              <a:cxn ang="0">
                <a:pos x="connsiteX1" y="connsiteY1"/>
              </a:cxn>
              <a:cxn ang="0">
                <a:pos x="connsiteX2" y="connsiteY2"/>
              </a:cxn>
            </a:cxnLst>
            <a:rect l="l" t="t" r="r" b="b"/>
            <a:pathLst>
              <a:path w="188118" h="195659">
                <a:moveTo>
                  <a:pt x="0" y="195659"/>
                </a:moveTo>
                <a:lnTo>
                  <a:pt x="0" y="1984"/>
                </a:lnTo>
                <a:lnTo>
                  <a:pt x="188118" y="0"/>
                </a:lnTo>
              </a:path>
            </a:pathLst>
          </a:custGeom>
          <a:noFill/>
          <a:ln w="28575">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504E739C-6C0F-4BD1-9F08-1B6F6547AAF9}"/>
              </a:ext>
            </a:extLst>
          </p:cNvPr>
          <p:cNvGrpSpPr/>
          <p:nvPr/>
        </p:nvGrpSpPr>
        <p:grpSpPr>
          <a:xfrm>
            <a:off x="2343371" y="3896123"/>
            <a:ext cx="1603154" cy="520762"/>
            <a:chOff x="2343371" y="3896123"/>
            <a:chExt cx="1603154" cy="520762"/>
          </a:xfrm>
        </p:grpSpPr>
        <p:sp>
          <p:nvSpPr>
            <p:cNvPr id="70" name="Oval 69">
              <a:extLst>
                <a:ext uri="{FF2B5EF4-FFF2-40B4-BE49-F238E27FC236}">
                  <a16:creationId xmlns:a16="http://schemas.microsoft.com/office/drawing/2014/main" id="{CB38A5FB-3DD1-4AF0-855B-F1BE11123D20}"/>
                </a:ext>
              </a:extLst>
            </p:cNvPr>
            <p:cNvSpPr/>
            <p:nvPr/>
          </p:nvSpPr>
          <p:spPr>
            <a:xfrm>
              <a:off x="2343371" y="4161382"/>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C0F95459-7CBE-46A0-BA11-CBC2FFF1C413}"/>
                </a:ext>
              </a:extLst>
            </p:cNvPr>
            <p:cNvSpPr txBox="1"/>
            <p:nvPr/>
          </p:nvSpPr>
          <p:spPr>
            <a:xfrm>
              <a:off x="2460329" y="4078331"/>
              <a:ext cx="588833" cy="338554"/>
            </a:xfrm>
            <a:prstGeom prst="rect">
              <a:avLst/>
            </a:prstGeom>
            <a:noFill/>
            <a:ln>
              <a:noFill/>
            </a:ln>
          </p:spPr>
          <p:txBody>
            <a:bodyPr wrap="square" rtlCol="0">
              <a:spAutoFit/>
            </a:bodyPr>
            <a:lstStyle/>
            <a:p>
              <a:r>
                <a:rPr lang="en-US" sz="1600" dirty="0">
                  <a:solidFill>
                    <a:srgbClr val="FF0000"/>
                  </a:solidFill>
                  <a:latin typeface="Century Gothic" panose="020B0502020202020204" pitchFamily="34" charset="0"/>
                </a:rPr>
                <a:t>GC</a:t>
              </a:r>
            </a:p>
          </p:txBody>
        </p:sp>
        <p:cxnSp>
          <p:nvCxnSpPr>
            <p:cNvPr id="72" name="Straight Connector 71">
              <a:extLst>
                <a:ext uri="{FF2B5EF4-FFF2-40B4-BE49-F238E27FC236}">
                  <a16:creationId xmlns:a16="http://schemas.microsoft.com/office/drawing/2014/main" id="{C063DAF0-FD55-4E3B-B5DB-F2FE08C854CB}"/>
                </a:ext>
              </a:extLst>
            </p:cNvPr>
            <p:cNvCxnSpPr/>
            <p:nvPr/>
          </p:nvCxnSpPr>
          <p:spPr>
            <a:xfrm>
              <a:off x="2435225" y="3896123"/>
              <a:ext cx="1511300" cy="0"/>
            </a:xfrm>
            <a:prstGeom prst="line">
              <a:avLst/>
            </a:prstGeom>
            <a:noFill/>
            <a:ln w="28575">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grpSp>
      <p:cxnSp>
        <p:nvCxnSpPr>
          <p:cNvPr id="73" name="Straight Connector 72">
            <a:extLst>
              <a:ext uri="{FF2B5EF4-FFF2-40B4-BE49-F238E27FC236}">
                <a16:creationId xmlns:a16="http://schemas.microsoft.com/office/drawing/2014/main" id="{B2812283-F463-4D9F-AB87-BBB61526E944}"/>
              </a:ext>
            </a:extLst>
          </p:cNvPr>
          <p:cNvCxnSpPr>
            <a:cxnSpLocks/>
            <a:endCxn id="70" idx="0"/>
          </p:cNvCxnSpPr>
          <p:nvPr/>
        </p:nvCxnSpPr>
        <p:spPr>
          <a:xfrm flipH="1">
            <a:off x="2434811" y="3883022"/>
            <a:ext cx="414" cy="278360"/>
          </a:xfrm>
          <a:prstGeom prst="line">
            <a:avLst/>
          </a:prstGeom>
          <a:noFill/>
          <a:ln w="28575">
            <a:solidFill>
              <a:srgbClr val="FF0000"/>
            </a:solidFill>
            <a:tailEnd type="none" w="lg" len="lg"/>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07504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1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2000"/>
                                        <p:tgtEl>
                                          <p:spTgt spid="49"/>
                                        </p:tgtEl>
                                      </p:cBhvr>
                                    </p:animEffect>
                                    <p:set>
                                      <p:cBhvr>
                                        <p:cTn id="17" dur="1" fill="hold">
                                          <p:stCondLst>
                                            <p:cond delay="1999"/>
                                          </p:stCondLst>
                                        </p:cTn>
                                        <p:tgtEl>
                                          <p:spTgt spid="49"/>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1516D-367F-40AE-BFD2-DE5FB02F51E7}"/>
              </a:ext>
            </a:extLst>
          </p:cNvPr>
          <p:cNvSpPr txBox="1"/>
          <p:nvPr/>
        </p:nvSpPr>
        <p:spPr>
          <a:xfrm>
            <a:off x="3065362" y="265831"/>
            <a:ext cx="6061275" cy="707886"/>
          </a:xfrm>
          <a:prstGeom prst="rect">
            <a:avLst/>
          </a:prstGeom>
          <a:noFill/>
        </p:spPr>
        <p:txBody>
          <a:bodyPr wrap="none" rtlCol="0">
            <a:spAutoFit/>
          </a:bodyPr>
          <a:lstStyle/>
          <a:p>
            <a:r>
              <a:rPr lang="en-US" sz="4000" dirty="0">
                <a:latin typeface="Century Gothic" panose="020B0502020202020204" pitchFamily="34" charset="0"/>
              </a:rPr>
              <a:t>Cerebellar Microcircuits</a:t>
            </a:r>
          </a:p>
        </p:txBody>
      </p:sp>
      <p:sp>
        <p:nvSpPr>
          <p:cNvPr id="3" name="Oval 2">
            <a:extLst>
              <a:ext uri="{FF2B5EF4-FFF2-40B4-BE49-F238E27FC236}">
                <a16:creationId xmlns:a16="http://schemas.microsoft.com/office/drawing/2014/main" id="{0E9668D7-0B9F-4F97-AB2A-D4DD8F096A2B}"/>
              </a:ext>
            </a:extLst>
          </p:cNvPr>
          <p:cNvSpPr/>
          <p:nvPr/>
        </p:nvSpPr>
        <p:spPr>
          <a:xfrm>
            <a:off x="769586" y="1052253"/>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4DC050-DD17-4EA7-8262-687052EE143E}"/>
              </a:ext>
            </a:extLst>
          </p:cNvPr>
          <p:cNvSpPr txBox="1"/>
          <p:nvPr/>
        </p:nvSpPr>
        <p:spPr>
          <a:xfrm>
            <a:off x="962732" y="913575"/>
            <a:ext cx="10362493" cy="461665"/>
          </a:xfrm>
          <a:prstGeom prst="rect">
            <a:avLst/>
          </a:prstGeom>
          <a:noFill/>
        </p:spPr>
        <p:txBody>
          <a:bodyPr wrap="square" rtlCol="0">
            <a:spAutoFit/>
          </a:bodyPr>
          <a:lstStyle/>
          <a:p>
            <a:r>
              <a:rPr lang="en-US" sz="2400" dirty="0">
                <a:latin typeface="Century Gothic" panose="020B0502020202020204" pitchFamily="34" charset="0"/>
              </a:rPr>
              <a:t>Four organizing principles:</a:t>
            </a:r>
          </a:p>
        </p:txBody>
      </p:sp>
      <p:sp>
        <p:nvSpPr>
          <p:cNvPr id="5" name="Oval 4">
            <a:extLst>
              <a:ext uri="{FF2B5EF4-FFF2-40B4-BE49-F238E27FC236}">
                <a16:creationId xmlns:a16="http://schemas.microsoft.com/office/drawing/2014/main" id="{3BAA83DF-23A3-46A0-9E69-A2A738759A3F}"/>
              </a:ext>
            </a:extLst>
          </p:cNvPr>
          <p:cNvSpPr/>
          <p:nvPr/>
        </p:nvSpPr>
        <p:spPr>
          <a:xfrm>
            <a:off x="1146957" y="1429927"/>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804184-C62D-4D58-982B-B7442424F911}"/>
              </a:ext>
            </a:extLst>
          </p:cNvPr>
          <p:cNvSpPr txBox="1"/>
          <p:nvPr/>
        </p:nvSpPr>
        <p:spPr>
          <a:xfrm>
            <a:off x="1329837" y="1337416"/>
            <a:ext cx="10362493" cy="646331"/>
          </a:xfrm>
          <a:prstGeom prst="rect">
            <a:avLst/>
          </a:prstGeom>
          <a:noFill/>
        </p:spPr>
        <p:txBody>
          <a:bodyPr wrap="square" rtlCol="0">
            <a:spAutoFit/>
          </a:bodyPr>
          <a:lstStyle/>
          <a:p>
            <a:r>
              <a:rPr lang="en-US" b="1" dirty="0">
                <a:latin typeface="Century Gothic" panose="020B0502020202020204" pitchFamily="34" charset="0"/>
              </a:rPr>
              <a:t>Cerebellar Cortex</a:t>
            </a:r>
            <a:r>
              <a:rPr lang="en-US" dirty="0">
                <a:latin typeface="Century Gothic" panose="020B0502020202020204" pitchFamily="34" charset="0"/>
              </a:rPr>
              <a:t>: Five types of neurons organized into three layers. Each layer performs a different task.</a:t>
            </a:r>
          </a:p>
        </p:txBody>
      </p:sp>
      <p:grpSp>
        <p:nvGrpSpPr>
          <p:cNvPr id="22" name="Group 21">
            <a:extLst>
              <a:ext uri="{FF2B5EF4-FFF2-40B4-BE49-F238E27FC236}">
                <a16:creationId xmlns:a16="http://schemas.microsoft.com/office/drawing/2014/main" id="{7A39CD5A-A9EE-4872-9D74-2DBC09B27851}"/>
              </a:ext>
            </a:extLst>
          </p:cNvPr>
          <p:cNvGrpSpPr/>
          <p:nvPr/>
        </p:nvGrpSpPr>
        <p:grpSpPr>
          <a:xfrm>
            <a:off x="2609131" y="1948483"/>
            <a:ext cx="1742785" cy="1060610"/>
            <a:chOff x="2643421" y="2583515"/>
            <a:chExt cx="1742785" cy="1060610"/>
          </a:xfrm>
        </p:grpSpPr>
        <p:grpSp>
          <p:nvGrpSpPr>
            <p:cNvPr id="13" name="Group 12">
              <a:extLst>
                <a:ext uri="{FF2B5EF4-FFF2-40B4-BE49-F238E27FC236}">
                  <a16:creationId xmlns:a16="http://schemas.microsoft.com/office/drawing/2014/main" id="{BABB0F77-CFC0-4470-8A8B-D818F2BB78F6}"/>
                </a:ext>
              </a:extLst>
            </p:cNvPr>
            <p:cNvGrpSpPr/>
            <p:nvPr/>
          </p:nvGrpSpPr>
          <p:grpSpPr>
            <a:xfrm>
              <a:off x="2643421" y="2594302"/>
              <a:ext cx="1742785" cy="1030644"/>
              <a:chOff x="2838223" y="2594302"/>
              <a:chExt cx="1524000" cy="1030644"/>
            </a:xfrm>
          </p:grpSpPr>
          <p:sp>
            <p:nvSpPr>
              <p:cNvPr id="8" name="Rectangle 7">
                <a:extLst>
                  <a:ext uri="{FF2B5EF4-FFF2-40B4-BE49-F238E27FC236}">
                    <a16:creationId xmlns:a16="http://schemas.microsoft.com/office/drawing/2014/main" id="{F2FC563F-2122-4372-8A03-2F6D547B6A0F}"/>
                  </a:ext>
                </a:extLst>
              </p:cNvPr>
              <p:cNvSpPr/>
              <p:nvPr/>
            </p:nvSpPr>
            <p:spPr>
              <a:xfrm>
                <a:off x="2838223" y="2842595"/>
                <a:ext cx="1524000" cy="5292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8DF7A2-2C8A-4C44-BFC0-792D9BEE5F54}"/>
                  </a:ext>
                </a:extLst>
              </p:cNvPr>
              <p:cNvSpPr/>
              <p:nvPr/>
            </p:nvSpPr>
            <p:spPr>
              <a:xfrm>
                <a:off x="2838223" y="3283860"/>
                <a:ext cx="1524000" cy="3410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828C85-AA1F-486F-9881-B0A2CD9A6A02}"/>
                  </a:ext>
                </a:extLst>
              </p:cNvPr>
              <p:cNvSpPr/>
              <p:nvPr/>
            </p:nvSpPr>
            <p:spPr>
              <a:xfrm>
                <a:off x="2838223" y="2594302"/>
                <a:ext cx="1524000" cy="341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933CE118-030B-49F3-B5C0-DF85D87AC828}"/>
                </a:ext>
              </a:extLst>
            </p:cNvPr>
            <p:cNvSpPr txBox="1"/>
            <p:nvPr/>
          </p:nvSpPr>
          <p:spPr>
            <a:xfrm>
              <a:off x="2712350" y="3274793"/>
              <a:ext cx="1604927" cy="369332"/>
            </a:xfrm>
            <a:prstGeom prst="rect">
              <a:avLst/>
            </a:prstGeom>
            <a:noFill/>
          </p:spPr>
          <p:txBody>
            <a:bodyPr wrap="none" rtlCol="0">
              <a:spAutoFit/>
            </a:bodyPr>
            <a:lstStyle/>
            <a:p>
              <a:r>
                <a:rPr lang="en-US" dirty="0">
                  <a:solidFill>
                    <a:schemeClr val="bg1"/>
                  </a:solidFill>
                  <a:latin typeface="Candara" panose="020E0502030303020204" pitchFamily="34" charset="0"/>
                </a:rPr>
                <a:t>Granular Layer</a:t>
              </a:r>
            </a:p>
          </p:txBody>
        </p:sp>
        <p:sp>
          <p:nvSpPr>
            <p:cNvPr id="11" name="TextBox 10">
              <a:extLst>
                <a:ext uri="{FF2B5EF4-FFF2-40B4-BE49-F238E27FC236}">
                  <a16:creationId xmlns:a16="http://schemas.microsoft.com/office/drawing/2014/main" id="{9842A78E-16C2-4DF3-8D9B-504309B4DD37}"/>
                </a:ext>
              </a:extLst>
            </p:cNvPr>
            <p:cNvSpPr txBox="1"/>
            <p:nvPr/>
          </p:nvSpPr>
          <p:spPr>
            <a:xfrm>
              <a:off x="2735593" y="2926886"/>
              <a:ext cx="1558440" cy="369332"/>
            </a:xfrm>
            <a:prstGeom prst="rect">
              <a:avLst/>
            </a:prstGeom>
            <a:noFill/>
          </p:spPr>
          <p:txBody>
            <a:bodyPr wrap="none" rtlCol="0">
              <a:spAutoFit/>
            </a:bodyPr>
            <a:lstStyle/>
            <a:p>
              <a:r>
                <a:rPr lang="en-US" dirty="0">
                  <a:solidFill>
                    <a:schemeClr val="bg1"/>
                  </a:solidFill>
                  <a:latin typeface="Candara" panose="020E0502030303020204" pitchFamily="34" charset="0"/>
                </a:rPr>
                <a:t>Purkinje Layer</a:t>
              </a:r>
            </a:p>
          </p:txBody>
        </p:sp>
        <p:sp>
          <p:nvSpPr>
            <p:cNvPr id="12" name="TextBox 11">
              <a:extLst>
                <a:ext uri="{FF2B5EF4-FFF2-40B4-BE49-F238E27FC236}">
                  <a16:creationId xmlns:a16="http://schemas.microsoft.com/office/drawing/2014/main" id="{86DF0120-F020-4ED3-9AB8-F3CA5A2CD747}"/>
                </a:ext>
              </a:extLst>
            </p:cNvPr>
            <p:cNvSpPr txBox="1"/>
            <p:nvPr/>
          </p:nvSpPr>
          <p:spPr>
            <a:xfrm>
              <a:off x="2643421" y="2583515"/>
              <a:ext cx="1742785" cy="369332"/>
            </a:xfrm>
            <a:prstGeom prst="rect">
              <a:avLst/>
            </a:prstGeom>
            <a:noFill/>
          </p:spPr>
          <p:txBody>
            <a:bodyPr wrap="none" rtlCol="0">
              <a:spAutoFit/>
            </a:bodyPr>
            <a:lstStyle/>
            <a:p>
              <a:r>
                <a:rPr lang="en-US" dirty="0">
                  <a:latin typeface="Candara" panose="020E0502030303020204" pitchFamily="34" charset="0"/>
                </a:rPr>
                <a:t>Molecular Layer</a:t>
              </a:r>
            </a:p>
          </p:txBody>
        </p:sp>
      </p:grpSp>
      <p:sp>
        <p:nvSpPr>
          <p:cNvPr id="15" name="TextBox 14">
            <a:extLst>
              <a:ext uri="{FF2B5EF4-FFF2-40B4-BE49-F238E27FC236}">
                <a16:creationId xmlns:a16="http://schemas.microsoft.com/office/drawing/2014/main" id="{4670DA2F-7E00-4318-8E20-D207F6E93974}"/>
              </a:ext>
            </a:extLst>
          </p:cNvPr>
          <p:cNvSpPr txBox="1"/>
          <p:nvPr/>
        </p:nvSpPr>
        <p:spPr>
          <a:xfrm>
            <a:off x="1946934" y="2639761"/>
            <a:ext cx="708848" cy="369332"/>
          </a:xfrm>
          <a:prstGeom prst="rect">
            <a:avLst/>
          </a:prstGeom>
          <a:noFill/>
        </p:spPr>
        <p:txBody>
          <a:bodyPr wrap="none" rtlCol="0">
            <a:spAutoFit/>
          </a:bodyPr>
          <a:lstStyle/>
          <a:p>
            <a:r>
              <a:rPr lang="en-US" dirty="0">
                <a:latin typeface="Candara" panose="020E0502030303020204" pitchFamily="34" charset="0"/>
              </a:rPr>
              <a:t>input</a:t>
            </a:r>
          </a:p>
        </p:txBody>
      </p:sp>
      <p:sp>
        <p:nvSpPr>
          <p:cNvPr id="17" name="TextBox 16">
            <a:extLst>
              <a:ext uri="{FF2B5EF4-FFF2-40B4-BE49-F238E27FC236}">
                <a16:creationId xmlns:a16="http://schemas.microsoft.com/office/drawing/2014/main" id="{987E6D27-3739-4550-96B2-B7926C6406C6}"/>
              </a:ext>
            </a:extLst>
          </p:cNvPr>
          <p:cNvSpPr txBox="1"/>
          <p:nvPr/>
        </p:nvSpPr>
        <p:spPr>
          <a:xfrm>
            <a:off x="4320420" y="2685928"/>
            <a:ext cx="1723549" cy="276999"/>
          </a:xfrm>
          <a:prstGeom prst="rect">
            <a:avLst/>
          </a:prstGeom>
          <a:noFill/>
        </p:spPr>
        <p:txBody>
          <a:bodyPr wrap="none" rtlCol="0">
            <a:spAutoFit/>
          </a:bodyPr>
          <a:lstStyle/>
          <a:p>
            <a:r>
              <a:rPr lang="en-US" sz="1200" dirty="0">
                <a:latin typeface="Candara" panose="020E0502030303020204" pitchFamily="34" charset="0"/>
              </a:rPr>
              <a:t>contains the </a:t>
            </a:r>
            <a:r>
              <a:rPr lang="en-US" sz="1200" i="1" dirty="0">
                <a:latin typeface="Candara" panose="020E0502030303020204" pitchFamily="34" charset="0"/>
              </a:rPr>
              <a:t>glomerulus</a:t>
            </a:r>
          </a:p>
        </p:txBody>
      </p:sp>
      <p:sp>
        <p:nvSpPr>
          <p:cNvPr id="18" name="TextBox 17">
            <a:extLst>
              <a:ext uri="{FF2B5EF4-FFF2-40B4-BE49-F238E27FC236}">
                <a16:creationId xmlns:a16="http://schemas.microsoft.com/office/drawing/2014/main" id="{1B323EC8-F275-4FE3-A6CD-757DF71FA068}"/>
              </a:ext>
            </a:extLst>
          </p:cNvPr>
          <p:cNvSpPr txBox="1"/>
          <p:nvPr/>
        </p:nvSpPr>
        <p:spPr>
          <a:xfrm>
            <a:off x="1417943" y="1948483"/>
            <a:ext cx="1237839" cy="369332"/>
          </a:xfrm>
          <a:prstGeom prst="rect">
            <a:avLst/>
          </a:prstGeom>
          <a:noFill/>
        </p:spPr>
        <p:txBody>
          <a:bodyPr wrap="none" rtlCol="0">
            <a:spAutoFit/>
          </a:bodyPr>
          <a:lstStyle/>
          <a:p>
            <a:r>
              <a:rPr lang="en-US" dirty="0">
                <a:latin typeface="Candara" panose="020E0502030303020204" pitchFamily="34" charset="0"/>
              </a:rPr>
              <a:t>processing</a:t>
            </a:r>
          </a:p>
        </p:txBody>
      </p:sp>
      <p:sp>
        <p:nvSpPr>
          <p:cNvPr id="19" name="TextBox 18">
            <a:extLst>
              <a:ext uri="{FF2B5EF4-FFF2-40B4-BE49-F238E27FC236}">
                <a16:creationId xmlns:a16="http://schemas.microsoft.com/office/drawing/2014/main" id="{8585A91B-C4C4-430A-9A4E-D86C9157E0BF}"/>
              </a:ext>
            </a:extLst>
          </p:cNvPr>
          <p:cNvSpPr txBox="1"/>
          <p:nvPr/>
        </p:nvSpPr>
        <p:spPr>
          <a:xfrm>
            <a:off x="4320420" y="2338021"/>
            <a:ext cx="1609736" cy="276999"/>
          </a:xfrm>
          <a:prstGeom prst="rect">
            <a:avLst/>
          </a:prstGeom>
          <a:noFill/>
        </p:spPr>
        <p:txBody>
          <a:bodyPr wrap="none" rtlCol="0">
            <a:spAutoFit/>
          </a:bodyPr>
          <a:lstStyle/>
          <a:p>
            <a:r>
              <a:rPr lang="en-US" sz="1200" dirty="0">
                <a:latin typeface="Candara" panose="020E0502030303020204" pitchFamily="34" charset="0"/>
              </a:rPr>
              <a:t>contains Purkinje cells</a:t>
            </a:r>
            <a:endParaRPr lang="en-US" sz="1200" i="1" dirty="0">
              <a:latin typeface="Candara" panose="020E0502030303020204" pitchFamily="34" charset="0"/>
            </a:endParaRPr>
          </a:p>
        </p:txBody>
      </p:sp>
      <p:sp>
        <p:nvSpPr>
          <p:cNvPr id="20" name="TextBox 19">
            <a:extLst>
              <a:ext uri="{FF2B5EF4-FFF2-40B4-BE49-F238E27FC236}">
                <a16:creationId xmlns:a16="http://schemas.microsoft.com/office/drawing/2014/main" id="{D1BE745A-7591-4856-8447-05B0FD690A13}"/>
              </a:ext>
            </a:extLst>
          </p:cNvPr>
          <p:cNvSpPr txBox="1"/>
          <p:nvPr/>
        </p:nvSpPr>
        <p:spPr>
          <a:xfrm>
            <a:off x="1769001" y="2291854"/>
            <a:ext cx="886781" cy="369332"/>
          </a:xfrm>
          <a:prstGeom prst="rect">
            <a:avLst/>
          </a:prstGeom>
          <a:noFill/>
        </p:spPr>
        <p:txBody>
          <a:bodyPr wrap="none" rtlCol="0">
            <a:spAutoFit/>
          </a:bodyPr>
          <a:lstStyle/>
          <a:p>
            <a:r>
              <a:rPr lang="en-US" dirty="0">
                <a:latin typeface="Candara" panose="020E0502030303020204" pitchFamily="34" charset="0"/>
              </a:rPr>
              <a:t>output</a:t>
            </a:r>
          </a:p>
        </p:txBody>
      </p:sp>
      <p:sp>
        <p:nvSpPr>
          <p:cNvPr id="21" name="TextBox 20">
            <a:extLst>
              <a:ext uri="{FF2B5EF4-FFF2-40B4-BE49-F238E27FC236}">
                <a16:creationId xmlns:a16="http://schemas.microsoft.com/office/drawing/2014/main" id="{22581AB7-75D6-4CBA-8B78-6C90C3312896}"/>
              </a:ext>
            </a:extLst>
          </p:cNvPr>
          <p:cNvSpPr txBox="1"/>
          <p:nvPr/>
        </p:nvSpPr>
        <p:spPr>
          <a:xfrm>
            <a:off x="4320420" y="1954446"/>
            <a:ext cx="1744388" cy="357406"/>
          </a:xfrm>
          <a:prstGeom prst="rect">
            <a:avLst/>
          </a:prstGeom>
          <a:noFill/>
        </p:spPr>
        <p:txBody>
          <a:bodyPr wrap="none" rtlCol="0">
            <a:spAutoFit/>
          </a:bodyPr>
          <a:lstStyle/>
          <a:p>
            <a:pPr>
              <a:lnSpc>
                <a:spcPts val="1000"/>
              </a:lnSpc>
            </a:pPr>
            <a:r>
              <a:rPr lang="en-US" sz="1200" dirty="0">
                <a:latin typeface="Candara" panose="020E0502030303020204" pitchFamily="34" charset="0"/>
              </a:rPr>
              <a:t>contains 2 inhibitory cell</a:t>
            </a:r>
          </a:p>
          <a:p>
            <a:pPr>
              <a:lnSpc>
                <a:spcPts val="1000"/>
              </a:lnSpc>
            </a:pPr>
            <a:r>
              <a:rPr lang="en-US" sz="1200" dirty="0">
                <a:latin typeface="Candara" panose="020E0502030303020204" pitchFamily="34" charset="0"/>
              </a:rPr>
              <a:t>types: stellate &amp; basket</a:t>
            </a:r>
            <a:endParaRPr lang="en-US" sz="1200" i="1" dirty="0">
              <a:latin typeface="Candara" panose="020E0502030303020204" pitchFamily="34" charset="0"/>
            </a:endParaRPr>
          </a:p>
        </p:txBody>
      </p:sp>
      <p:sp>
        <p:nvSpPr>
          <p:cNvPr id="24" name="Oval 23">
            <a:extLst>
              <a:ext uri="{FF2B5EF4-FFF2-40B4-BE49-F238E27FC236}">
                <a16:creationId xmlns:a16="http://schemas.microsoft.com/office/drawing/2014/main" id="{694CAA5E-AE1B-48E2-AADF-6C925E7F08A4}"/>
              </a:ext>
            </a:extLst>
          </p:cNvPr>
          <p:cNvSpPr/>
          <p:nvPr/>
        </p:nvSpPr>
        <p:spPr>
          <a:xfrm>
            <a:off x="1146957" y="3260209"/>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9656681-FD60-4CFC-92D7-A4CFB757F9E7}"/>
              </a:ext>
            </a:extLst>
          </p:cNvPr>
          <p:cNvSpPr txBox="1"/>
          <p:nvPr/>
        </p:nvSpPr>
        <p:spPr>
          <a:xfrm>
            <a:off x="1329838" y="3167698"/>
            <a:ext cx="5362884" cy="646331"/>
          </a:xfrm>
          <a:prstGeom prst="rect">
            <a:avLst/>
          </a:prstGeom>
          <a:noFill/>
        </p:spPr>
        <p:txBody>
          <a:bodyPr wrap="square" rtlCol="0">
            <a:spAutoFit/>
          </a:bodyPr>
          <a:lstStyle/>
          <a:p>
            <a:r>
              <a:rPr lang="en-US" b="1" dirty="0">
                <a:latin typeface="Century Gothic" panose="020B0502020202020204" pitchFamily="34" charset="0"/>
              </a:rPr>
              <a:t>Differential Afferent Codes</a:t>
            </a:r>
            <a:r>
              <a:rPr lang="en-US" dirty="0">
                <a:latin typeface="Century Gothic" panose="020B0502020202020204" pitchFamily="34" charset="0"/>
              </a:rPr>
              <a:t>: Mossy fibers VS climbing fibers.</a:t>
            </a:r>
          </a:p>
        </p:txBody>
      </p:sp>
      <p:cxnSp>
        <p:nvCxnSpPr>
          <p:cNvPr id="50" name="Straight Connector 49">
            <a:extLst>
              <a:ext uri="{FF2B5EF4-FFF2-40B4-BE49-F238E27FC236}">
                <a16:creationId xmlns:a16="http://schemas.microsoft.com/office/drawing/2014/main" id="{40E1B27F-8D46-49B2-81E1-3BA6FF73F3A6}"/>
              </a:ext>
            </a:extLst>
          </p:cNvPr>
          <p:cNvCxnSpPr>
            <a:cxnSpLocks/>
          </p:cNvCxnSpPr>
          <p:nvPr/>
        </p:nvCxnSpPr>
        <p:spPr>
          <a:xfrm flipV="1">
            <a:off x="3558359" y="3676650"/>
            <a:ext cx="0" cy="830037"/>
          </a:xfrm>
          <a:prstGeom prst="line">
            <a:avLst/>
          </a:prstGeom>
          <a:ln w="28575">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367D303-22E2-46B2-8E2D-A4B6375CF2A7}"/>
              </a:ext>
            </a:extLst>
          </p:cNvPr>
          <p:cNvCxnSpPr/>
          <p:nvPr/>
        </p:nvCxnSpPr>
        <p:spPr>
          <a:xfrm>
            <a:off x="1661160" y="4034790"/>
            <a:ext cx="25146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3AA2D73-8F29-4979-9707-D14699C58B0D}"/>
              </a:ext>
            </a:extLst>
          </p:cNvPr>
          <p:cNvSpPr txBox="1"/>
          <p:nvPr/>
        </p:nvSpPr>
        <p:spPr>
          <a:xfrm>
            <a:off x="1864378" y="4459294"/>
            <a:ext cx="520642" cy="338554"/>
          </a:xfrm>
          <a:prstGeom prst="rect">
            <a:avLst/>
          </a:prstGeom>
          <a:noFill/>
          <a:ln>
            <a:noFill/>
          </a:ln>
        </p:spPr>
        <p:txBody>
          <a:bodyPr wrap="square" rtlCol="0">
            <a:spAutoFit/>
          </a:bodyPr>
          <a:lstStyle/>
          <a:p>
            <a:r>
              <a:rPr lang="en-US" sz="1600" dirty="0">
                <a:solidFill>
                  <a:srgbClr val="0000FF"/>
                </a:solidFill>
                <a:latin typeface="Century Gothic" panose="020B0502020202020204" pitchFamily="34" charset="0"/>
              </a:rPr>
              <a:t>MF</a:t>
            </a:r>
          </a:p>
        </p:txBody>
      </p:sp>
      <p:sp>
        <p:nvSpPr>
          <p:cNvPr id="53" name="TextBox 52">
            <a:extLst>
              <a:ext uri="{FF2B5EF4-FFF2-40B4-BE49-F238E27FC236}">
                <a16:creationId xmlns:a16="http://schemas.microsoft.com/office/drawing/2014/main" id="{28592EA3-47AD-4162-A6B5-7EF1D9FDBA29}"/>
              </a:ext>
            </a:extLst>
          </p:cNvPr>
          <p:cNvSpPr txBox="1"/>
          <p:nvPr/>
        </p:nvSpPr>
        <p:spPr>
          <a:xfrm>
            <a:off x="3317088" y="4459294"/>
            <a:ext cx="520642" cy="338554"/>
          </a:xfrm>
          <a:prstGeom prst="rect">
            <a:avLst/>
          </a:prstGeom>
          <a:noFill/>
        </p:spPr>
        <p:txBody>
          <a:bodyPr wrap="square" rtlCol="0">
            <a:spAutoFit/>
          </a:bodyPr>
          <a:lstStyle/>
          <a:p>
            <a:r>
              <a:rPr lang="en-US" sz="1600" dirty="0">
                <a:solidFill>
                  <a:srgbClr val="008000"/>
                </a:solidFill>
                <a:latin typeface="Century Gothic" panose="020B0502020202020204" pitchFamily="34" charset="0"/>
              </a:rPr>
              <a:t>CF</a:t>
            </a:r>
          </a:p>
        </p:txBody>
      </p:sp>
      <p:sp>
        <p:nvSpPr>
          <p:cNvPr id="54" name="TextBox 53">
            <a:extLst>
              <a:ext uri="{FF2B5EF4-FFF2-40B4-BE49-F238E27FC236}">
                <a16:creationId xmlns:a16="http://schemas.microsoft.com/office/drawing/2014/main" id="{26577984-46AF-46CE-9AC6-0A306D531C1A}"/>
              </a:ext>
            </a:extLst>
          </p:cNvPr>
          <p:cNvSpPr txBox="1"/>
          <p:nvPr/>
        </p:nvSpPr>
        <p:spPr>
          <a:xfrm>
            <a:off x="3915438" y="3629694"/>
            <a:ext cx="2775336" cy="338554"/>
          </a:xfrm>
          <a:prstGeom prst="rect">
            <a:avLst/>
          </a:prstGeom>
          <a:noFill/>
        </p:spPr>
        <p:txBody>
          <a:bodyPr wrap="square" rtlCol="0">
            <a:spAutoFit/>
          </a:bodyPr>
          <a:lstStyle/>
          <a:p>
            <a:r>
              <a:rPr lang="en-US" sz="1600" dirty="0">
                <a:latin typeface="Century Gothic" panose="020B0502020202020204" pitchFamily="34" charset="0"/>
              </a:rPr>
              <a:t>Purkinje/Molecular Layer</a:t>
            </a:r>
          </a:p>
        </p:txBody>
      </p:sp>
      <p:sp>
        <p:nvSpPr>
          <p:cNvPr id="55" name="TextBox 54">
            <a:extLst>
              <a:ext uri="{FF2B5EF4-FFF2-40B4-BE49-F238E27FC236}">
                <a16:creationId xmlns:a16="http://schemas.microsoft.com/office/drawing/2014/main" id="{46A18566-D9C2-4A30-BF23-05FE7196F182}"/>
              </a:ext>
            </a:extLst>
          </p:cNvPr>
          <p:cNvSpPr txBox="1"/>
          <p:nvPr/>
        </p:nvSpPr>
        <p:spPr>
          <a:xfrm>
            <a:off x="3915996" y="4064448"/>
            <a:ext cx="2775336" cy="338554"/>
          </a:xfrm>
          <a:prstGeom prst="rect">
            <a:avLst/>
          </a:prstGeom>
          <a:noFill/>
        </p:spPr>
        <p:txBody>
          <a:bodyPr wrap="square" rtlCol="0">
            <a:spAutoFit/>
          </a:bodyPr>
          <a:lstStyle/>
          <a:p>
            <a:r>
              <a:rPr lang="en-US" sz="1600" dirty="0">
                <a:latin typeface="Century Gothic" panose="020B0502020202020204" pitchFamily="34" charset="0"/>
              </a:rPr>
              <a:t>Granular Layer</a:t>
            </a:r>
          </a:p>
        </p:txBody>
      </p:sp>
      <p:grpSp>
        <p:nvGrpSpPr>
          <p:cNvPr id="56" name="Group 55">
            <a:extLst>
              <a:ext uri="{FF2B5EF4-FFF2-40B4-BE49-F238E27FC236}">
                <a16:creationId xmlns:a16="http://schemas.microsoft.com/office/drawing/2014/main" id="{3D29C45C-A62A-4ABD-922E-7A59D5FE9776}"/>
              </a:ext>
            </a:extLst>
          </p:cNvPr>
          <p:cNvGrpSpPr/>
          <p:nvPr/>
        </p:nvGrpSpPr>
        <p:grpSpPr>
          <a:xfrm>
            <a:off x="305395" y="4686818"/>
            <a:ext cx="3004809" cy="461665"/>
            <a:chOff x="305395" y="4686818"/>
            <a:chExt cx="3004809" cy="461665"/>
          </a:xfrm>
        </p:grpSpPr>
        <p:sp>
          <p:nvSpPr>
            <p:cNvPr id="57" name="TextBox 56">
              <a:extLst>
                <a:ext uri="{FF2B5EF4-FFF2-40B4-BE49-F238E27FC236}">
                  <a16:creationId xmlns:a16="http://schemas.microsoft.com/office/drawing/2014/main" id="{BC922C04-30F2-4D93-80BC-6E4023C3C05C}"/>
                </a:ext>
              </a:extLst>
            </p:cNvPr>
            <p:cNvSpPr txBox="1"/>
            <p:nvPr/>
          </p:nvSpPr>
          <p:spPr>
            <a:xfrm>
              <a:off x="338017" y="4686818"/>
              <a:ext cx="2972187" cy="461665"/>
            </a:xfrm>
            <a:prstGeom prst="rect">
              <a:avLst/>
            </a:prstGeom>
            <a:noFill/>
          </p:spPr>
          <p:txBody>
            <a:bodyPr wrap="square" rtlCol="0">
              <a:spAutoFit/>
            </a:bodyPr>
            <a:lstStyle/>
            <a:p>
              <a:r>
                <a:rPr lang="en-US" sz="1200" dirty="0">
                  <a:latin typeface="Century Gothic" panose="020B0502020202020204" pitchFamily="34" charset="0"/>
                </a:rPr>
                <a:t>Originates mostly from cortex. Also from spinal cord &amp; brain stem.</a:t>
              </a:r>
            </a:p>
          </p:txBody>
        </p:sp>
        <p:sp>
          <p:nvSpPr>
            <p:cNvPr id="58" name="Oval 57">
              <a:extLst>
                <a:ext uri="{FF2B5EF4-FFF2-40B4-BE49-F238E27FC236}">
                  <a16:creationId xmlns:a16="http://schemas.microsoft.com/office/drawing/2014/main" id="{7ED3817F-FA49-4BDE-8A29-9805433CA1AA}"/>
                </a:ext>
              </a:extLst>
            </p:cNvPr>
            <p:cNvSpPr/>
            <p:nvPr/>
          </p:nvSpPr>
          <p:spPr>
            <a:xfrm>
              <a:off x="305395" y="4773759"/>
              <a:ext cx="91440" cy="91440"/>
            </a:xfrm>
            <a:prstGeom prst="ellipse">
              <a:avLst/>
            </a:prstGeom>
            <a:solidFill>
              <a:srgbClr val="0000FF"/>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815818AC-0191-4DCE-9219-D2033BC95189}"/>
              </a:ext>
            </a:extLst>
          </p:cNvPr>
          <p:cNvGrpSpPr/>
          <p:nvPr/>
        </p:nvGrpSpPr>
        <p:grpSpPr>
          <a:xfrm>
            <a:off x="305395" y="5076943"/>
            <a:ext cx="2620747" cy="461665"/>
            <a:chOff x="386362" y="5111676"/>
            <a:chExt cx="2620747" cy="461665"/>
          </a:xfrm>
        </p:grpSpPr>
        <p:sp>
          <p:nvSpPr>
            <p:cNvPr id="60" name="Oval 59">
              <a:extLst>
                <a:ext uri="{FF2B5EF4-FFF2-40B4-BE49-F238E27FC236}">
                  <a16:creationId xmlns:a16="http://schemas.microsoft.com/office/drawing/2014/main" id="{846D2E08-E3F8-4A27-B5CE-D757CD70E168}"/>
                </a:ext>
              </a:extLst>
            </p:cNvPr>
            <p:cNvSpPr/>
            <p:nvPr/>
          </p:nvSpPr>
          <p:spPr>
            <a:xfrm>
              <a:off x="386362" y="5208084"/>
              <a:ext cx="91440" cy="91440"/>
            </a:xfrm>
            <a:prstGeom prst="ellipse">
              <a:avLst/>
            </a:prstGeom>
            <a:solidFill>
              <a:srgbClr val="0000FF"/>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A2174FCC-90F2-4955-9611-98F85223E495}"/>
                </a:ext>
              </a:extLst>
            </p:cNvPr>
            <p:cNvSpPr txBox="1"/>
            <p:nvPr/>
          </p:nvSpPr>
          <p:spPr>
            <a:xfrm>
              <a:off x="418985" y="5111676"/>
              <a:ext cx="2588124" cy="461665"/>
            </a:xfrm>
            <a:prstGeom prst="rect">
              <a:avLst/>
            </a:prstGeom>
            <a:noFill/>
          </p:spPr>
          <p:txBody>
            <a:bodyPr wrap="square" rtlCol="0">
              <a:spAutoFit/>
            </a:bodyPr>
            <a:lstStyle/>
            <a:p>
              <a:r>
                <a:rPr lang="en-US" sz="1200" dirty="0">
                  <a:latin typeface="Century Gothic" panose="020B0502020202020204" pitchFamily="34" charset="0"/>
                </a:rPr>
                <a:t>Form excitatory synapses onto granule cells.</a:t>
              </a:r>
            </a:p>
          </p:txBody>
        </p:sp>
      </p:grpSp>
      <p:grpSp>
        <p:nvGrpSpPr>
          <p:cNvPr id="62" name="Group 61">
            <a:extLst>
              <a:ext uri="{FF2B5EF4-FFF2-40B4-BE49-F238E27FC236}">
                <a16:creationId xmlns:a16="http://schemas.microsoft.com/office/drawing/2014/main" id="{514A5A42-8F20-4AD0-8174-E13A6E1BB79B}"/>
              </a:ext>
            </a:extLst>
          </p:cNvPr>
          <p:cNvGrpSpPr/>
          <p:nvPr/>
        </p:nvGrpSpPr>
        <p:grpSpPr>
          <a:xfrm>
            <a:off x="3496565" y="4686818"/>
            <a:ext cx="2312813" cy="276999"/>
            <a:chOff x="3725165" y="4686818"/>
            <a:chExt cx="2312813" cy="276999"/>
          </a:xfrm>
        </p:grpSpPr>
        <p:sp>
          <p:nvSpPr>
            <p:cNvPr id="63" name="TextBox 62">
              <a:extLst>
                <a:ext uri="{FF2B5EF4-FFF2-40B4-BE49-F238E27FC236}">
                  <a16:creationId xmlns:a16="http://schemas.microsoft.com/office/drawing/2014/main" id="{48E03BC2-B451-4A08-B374-A660052A6D0C}"/>
                </a:ext>
              </a:extLst>
            </p:cNvPr>
            <p:cNvSpPr txBox="1"/>
            <p:nvPr/>
          </p:nvSpPr>
          <p:spPr>
            <a:xfrm>
              <a:off x="3760507" y="4686818"/>
              <a:ext cx="2277471" cy="276999"/>
            </a:xfrm>
            <a:prstGeom prst="rect">
              <a:avLst/>
            </a:prstGeom>
            <a:noFill/>
          </p:spPr>
          <p:txBody>
            <a:bodyPr wrap="square" rtlCol="0">
              <a:spAutoFit/>
            </a:bodyPr>
            <a:lstStyle/>
            <a:p>
              <a:r>
                <a:rPr lang="en-US" sz="1200" dirty="0">
                  <a:latin typeface="Century Gothic" panose="020B0502020202020204" pitchFamily="34" charset="0"/>
                </a:rPr>
                <a:t>Originates in olivary nucleus.</a:t>
              </a:r>
            </a:p>
          </p:txBody>
        </p:sp>
        <p:sp>
          <p:nvSpPr>
            <p:cNvPr id="64" name="Oval 63">
              <a:extLst>
                <a:ext uri="{FF2B5EF4-FFF2-40B4-BE49-F238E27FC236}">
                  <a16:creationId xmlns:a16="http://schemas.microsoft.com/office/drawing/2014/main" id="{29C2ED93-CD3C-40CA-8765-716FA386B558}"/>
                </a:ext>
              </a:extLst>
            </p:cNvPr>
            <p:cNvSpPr/>
            <p:nvPr/>
          </p:nvSpPr>
          <p:spPr>
            <a:xfrm>
              <a:off x="3725165" y="4788055"/>
              <a:ext cx="91440" cy="91440"/>
            </a:xfrm>
            <a:prstGeom prst="ellipse">
              <a:avLst/>
            </a:prstGeom>
            <a:solidFill>
              <a:srgbClr val="008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D89FB43-FE24-4467-B175-CA610CE02BB1}"/>
              </a:ext>
            </a:extLst>
          </p:cNvPr>
          <p:cNvGrpSpPr/>
          <p:nvPr/>
        </p:nvGrpSpPr>
        <p:grpSpPr>
          <a:xfrm>
            <a:off x="3496565" y="4887469"/>
            <a:ext cx="2305930" cy="461665"/>
            <a:chOff x="3725165" y="5058919"/>
            <a:chExt cx="2305930" cy="461665"/>
          </a:xfrm>
        </p:grpSpPr>
        <p:sp>
          <p:nvSpPr>
            <p:cNvPr id="66" name="TextBox 65">
              <a:extLst>
                <a:ext uri="{FF2B5EF4-FFF2-40B4-BE49-F238E27FC236}">
                  <a16:creationId xmlns:a16="http://schemas.microsoft.com/office/drawing/2014/main" id="{7E50967E-5ADD-4F2D-944C-6D3860E13C9C}"/>
                </a:ext>
              </a:extLst>
            </p:cNvPr>
            <p:cNvSpPr txBox="1"/>
            <p:nvPr/>
          </p:nvSpPr>
          <p:spPr>
            <a:xfrm>
              <a:off x="3753622" y="5058919"/>
              <a:ext cx="2277473" cy="461665"/>
            </a:xfrm>
            <a:prstGeom prst="rect">
              <a:avLst/>
            </a:prstGeom>
            <a:noFill/>
          </p:spPr>
          <p:txBody>
            <a:bodyPr wrap="square" rtlCol="0">
              <a:spAutoFit/>
            </a:bodyPr>
            <a:lstStyle/>
            <a:p>
              <a:r>
                <a:rPr lang="en-US" sz="1200" dirty="0">
                  <a:latin typeface="Century Gothic" panose="020B0502020202020204" pitchFamily="34" charset="0"/>
                </a:rPr>
                <a:t>Wraps around the Purkinje neuron like a vine.</a:t>
              </a:r>
            </a:p>
          </p:txBody>
        </p:sp>
        <p:sp>
          <p:nvSpPr>
            <p:cNvPr id="67" name="Oval 66">
              <a:extLst>
                <a:ext uri="{FF2B5EF4-FFF2-40B4-BE49-F238E27FC236}">
                  <a16:creationId xmlns:a16="http://schemas.microsoft.com/office/drawing/2014/main" id="{799A901A-358E-4769-8643-6E993464B913}"/>
                </a:ext>
              </a:extLst>
            </p:cNvPr>
            <p:cNvSpPr/>
            <p:nvPr/>
          </p:nvSpPr>
          <p:spPr>
            <a:xfrm>
              <a:off x="3725165" y="5156193"/>
              <a:ext cx="91440" cy="91440"/>
            </a:xfrm>
            <a:prstGeom prst="ellipse">
              <a:avLst/>
            </a:prstGeom>
            <a:solidFill>
              <a:srgbClr val="008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Freeform: Shape 67">
            <a:extLst>
              <a:ext uri="{FF2B5EF4-FFF2-40B4-BE49-F238E27FC236}">
                <a16:creationId xmlns:a16="http://schemas.microsoft.com/office/drawing/2014/main" id="{96142004-ED98-42AA-8AD1-85B70D57031C}"/>
              </a:ext>
            </a:extLst>
          </p:cNvPr>
          <p:cNvSpPr/>
          <p:nvPr/>
        </p:nvSpPr>
        <p:spPr>
          <a:xfrm>
            <a:off x="2107008" y="4262042"/>
            <a:ext cx="188118" cy="195659"/>
          </a:xfrm>
          <a:custGeom>
            <a:avLst/>
            <a:gdLst>
              <a:gd name="connsiteX0" fmla="*/ 17414 w 198389"/>
              <a:gd name="connsiteY0" fmla="*/ 221411 h 221411"/>
              <a:gd name="connsiteX1" fmla="*/ 17414 w 198389"/>
              <a:gd name="connsiteY1" fmla="*/ 27736 h 221411"/>
              <a:gd name="connsiteX2" fmla="*/ 198389 w 198389"/>
              <a:gd name="connsiteY2" fmla="*/ 5511 h 221411"/>
              <a:gd name="connsiteX0" fmla="*/ 17414 w 198389"/>
              <a:gd name="connsiteY0" fmla="*/ 221411 h 221411"/>
              <a:gd name="connsiteX1" fmla="*/ 17414 w 198389"/>
              <a:gd name="connsiteY1" fmla="*/ 27736 h 221411"/>
              <a:gd name="connsiteX2" fmla="*/ 198389 w 198389"/>
              <a:gd name="connsiteY2" fmla="*/ 5511 h 221411"/>
              <a:gd name="connsiteX0" fmla="*/ 17414 w 198389"/>
              <a:gd name="connsiteY0" fmla="*/ 215900 h 215900"/>
              <a:gd name="connsiteX1" fmla="*/ 17414 w 198389"/>
              <a:gd name="connsiteY1" fmla="*/ 22225 h 215900"/>
              <a:gd name="connsiteX2" fmla="*/ 198389 w 198389"/>
              <a:gd name="connsiteY2" fmla="*/ 0 h 215900"/>
              <a:gd name="connsiteX0" fmla="*/ 17918 w 206036"/>
              <a:gd name="connsiteY0" fmla="*/ 208547 h 208547"/>
              <a:gd name="connsiteX1" fmla="*/ 17918 w 206036"/>
              <a:gd name="connsiteY1" fmla="*/ 14872 h 208547"/>
              <a:gd name="connsiteX2" fmla="*/ 206036 w 206036"/>
              <a:gd name="connsiteY2" fmla="*/ 12888 h 208547"/>
              <a:gd name="connsiteX0" fmla="*/ 17918 w 206036"/>
              <a:gd name="connsiteY0" fmla="*/ 195659 h 195659"/>
              <a:gd name="connsiteX1" fmla="*/ 17918 w 206036"/>
              <a:gd name="connsiteY1" fmla="*/ 1984 h 195659"/>
              <a:gd name="connsiteX2" fmla="*/ 206036 w 206036"/>
              <a:gd name="connsiteY2" fmla="*/ 0 h 195659"/>
              <a:gd name="connsiteX0" fmla="*/ 0 w 188118"/>
              <a:gd name="connsiteY0" fmla="*/ 195659 h 195659"/>
              <a:gd name="connsiteX1" fmla="*/ 0 w 188118"/>
              <a:gd name="connsiteY1" fmla="*/ 1984 h 195659"/>
              <a:gd name="connsiteX2" fmla="*/ 188118 w 188118"/>
              <a:gd name="connsiteY2" fmla="*/ 0 h 195659"/>
            </a:gdLst>
            <a:ahLst/>
            <a:cxnLst>
              <a:cxn ang="0">
                <a:pos x="connsiteX0" y="connsiteY0"/>
              </a:cxn>
              <a:cxn ang="0">
                <a:pos x="connsiteX1" y="connsiteY1"/>
              </a:cxn>
              <a:cxn ang="0">
                <a:pos x="connsiteX2" y="connsiteY2"/>
              </a:cxn>
            </a:cxnLst>
            <a:rect l="l" t="t" r="r" b="b"/>
            <a:pathLst>
              <a:path w="188118" h="195659">
                <a:moveTo>
                  <a:pt x="0" y="195659"/>
                </a:moveTo>
                <a:lnTo>
                  <a:pt x="0" y="1984"/>
                </a:lnTo>
                <a:lnTo>
                  <a:pt x="188118" y="0"/>
                </a:lnTo>
              </a:path>
            </a:pathLst>
          </a:custGeom>
          <a:noFill/>
          <a:ln w="28575">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504E739C-6C0F-4BD1-9F08-1B6F6547AAF9}"/>
              </a:ext>
            </a:extLst>
          </p:cNvPr>
          <p:cNvGrpSpPr/>
          <p:nvPr/>
        </p:nvGrpSpPr>
        <p:grpSpPr>
          <a:xfrm>
            <a:off x="2343371" y="3896123"/>
            <a:ext cx="1603154" cy="520762"/>
            <a:chOff x="2343371" y="3896123"/>
            <a:chExt cx="1603154" cy="520762"/>
          </a:xfrm>
        </p:grpSpPr>
        <p:sp>
          <p:nvSpPr>
            <p:cNvPr id="70" name="Oval 69">
              <a:extLst>
                <a:ext uri="{FF2B5EF4-FFF2-40B4-BE49-F238E27FC236}">
                  <a16:creationId xmlns:a16="http://schemas.microsoft.com/office/drawing/2014/main" id="{CB38A5FB-3DD1-4AF0-855B-F1BE11123D20}"/>
                </a:ext>
              </a:extLst>
            </p:cNvPr>
            <p:cNvSpPr/>
            <p:nvPr/>
          </p:nvSpPr>
          <p:spPr>
            <a:xfrm>
              <a:off x="2343371" y="4161382"/>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C0F95459-7CBE-46A0-BA11-CBC2FFF1C413}"/>
                </a:ext>
              </a:extLst>
            </p:cNvPr>
            <p:cNvSpPr txBox="1"/>
            <p:nvPr/>
          </p:nvSpPr>
          <p:spPr>
            <a:xfrm>
              <a:off x="2460329" y="4078331"/>
              <a:ext cx="588833" cy="338554"/>
            </a:xfrm>
            <a:prstGeom prst="rect">
              <a:avLst/>
            </a:prstGeom>
            <a:noFill/>
            <a:ln>
              <a:noFill/>
            </a:ln>
          </p:spPr>
          <p:txBody>
            <a:bodyPr wrap="square" rtlCol="0">
              <a:spAutoFit/>
            </a:bodyPr>
            <a:lstStyle/>
            <a:p>
              <a:r>
                <a:rPr lang="en-US" sz="1600" dirty="0">
                  <a:solidFill>
                    <a:srgbClr val="FF0000"/>
                  </a:solidFill>
                  <a:latin typeface="Century Gothic" panose="020B0502020202020204" pitchFamily="34" charset="0"/>
                </a:rPr>
                <a:t>GC</a:t>
              </a:r>
            </a:p>
          </p:txBody>
        </p:sp>
        <p:cxnSp>
          <p:nvCxnSpPr>
            <p:cNvPr id="72" name="Straight Connector 71">
              <a:extLst>
                <a:ext uri="{FF2B5EF4-FFF2-40B4-BE49-F238E27FC236}">
                  <a16:creationId xmlns:a16="http://schemas.microsoft.com/office/drawing/2014/main" id="{C063DAF0-FD55-4E3B-B5DB-F2FE08C854CB}"/>
                </a:ext>
              </a:extLst>
            </p:cNvPr>
            <p:cNvCxnSpPr/>
            <p:nvPr/>
          </p:nvCxnSpPr>
          <p:spPr>
            <a:xfrm>
              <a:off x="2435225" y="3896123"/>
              <a:ext cx="1511300" cy="0"/>
            </a:xfrm>
            <a:prstGeom prst="line">
              <a:avLst/>
            </a:prstGeom>
            <a:noFill/>
            <a:ln w="28575">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grpSp>
      <p:cxnSp>
        <p:nvCxnSpPr>
          <p:cNvPr id="73" name="Straight Connector 72">
            <a:extLst>
              <a:ext uri="{FF2B5EF4-FFF2-40B4-BE49-F238E27FC236}">
                <a16:creationId xmlns:a16="http://schemas.microsoft.com/office/drawing/2014/main" id="{B2812283-F463-4D9F-AB87-BBB61526E944}"/>
              </a:ext>
            </a:extLst>
          </p:cNvPr>
          <p:cNvCxnSpPr>
            <a:cxnSpLocks/>
            <a:endCxn id="70" idx="0"/>
          </p:cNvCxnSpPr>
          <p:nvPr/>
        </p:nvCxnSpPr>
        <p:spPr>
          <a:xfrm flipH="1">
            <a:off x="2434811" y="3883022"/>
            <a:ext cx="414" cy="278360"/>
          </a:xfrm>
          <a:prstGeom prst="line">
            <a:avLst/>
          </a:prstGeom>
          <a:noFill/>
          <a:ln w="28575">
            <a:solidFill>
              <a:srgbClr val="FF0000"/>
            </a:solidFill>
            <a:tailEnd type="none" w="lg" len="lg"/>
          </a:ln>
        </p:spPr>
        <p:style>
          <a:lnRef idx="2">
            <a:schemeClr val="accent1">
              <a:shade val="50000"/>
            </a:schemeClr>
          </a:lnRef>
          <a:fillRef idx="1">
            <a:schemeClr val="accent1"/>
          </a:fillRef>
          <a:effectRef idx="0">
            <a:schemeClr val="accent1"/>
          </a:effectRef>
          <a:fontRef idx="minor">
            <a:schemeClr val="lt1"/>
          </a:fontRef>
        </p:style>
      </p:cxnSp>
      <p:pic>
        <p:nvPicPr>
          <p:cNvPr id="16" name="Picture 15">
            <a:extLst>
              <a:ext uri="{FF2B5EF4-FFF2-40B4-BE49-F238E27FC236}">
                <a16:creationId xmlns:a16="http://schemas.microsoft.com/office/drawing/2014/main" id="{CD879AF9-221C-415B-8A9B-0F59BAB6D395}"/>
              </a:ext>
            </a:extLst>
          </p:cNvPr>
          <p:cNvPicPr>
            <a:picLocks noChangeAspect="1"/>
          </p:cNvPicPr>
          <p:nvPr/>
        </p:nvPicPr>
        <p:blipFill>
          <a:blip r:embed="rId3"/>
          <a:stretch>
            <a:fillRect/>
          </a:stretch>
        </p:blipFill>
        <p:spPr>
          <a:xfrm>
            <a:off x="7263145" y="1738939"/>
            <a:ext cx="4224675" cy="4919702"/>
          </a:xfrm>
          <a:prstGeom prst="rect">
            <a:avLst/>
          </a:prstGeom>
        </p:spPr>
      </p:pic>
      <p:grpSp>
        <p:nvGrpSpPr>
          <p:cNvPr id="26" name="Group 25">
            <a:extLst>
              <a:ext uri="{FF2B5EF4-FFF2-40B4-BE49-F238E27FC236}">
                <a16:creationId xmlns:a16="http://schemas.microsoft.com/office/drawing/2014/main" id="{CE467E9B-2CBF-4BD3-A338-906A54D62C1A}"/>
              </a:ext>
            </a:extLst>
          </p:cNvPr>
          <p:cNvGrpSpPr/>
          <p:nvPr/>
        </p:nvGrpSpPr>
        <p:grpSpPr>
          <a:xfrm>
            <a:off x="1146957" y="5486570"/>
            <a:ext cx="7020499" cy="369332"/>
            <a:chOff x="1146957" y="5379476"/>
            <a:chExt cx="7020499" cy="369332"/>
          </a:xfrm>
        </p:grpSpPr>
        <p:sp>
          <p:nvSpPr>
            <p:cNvPr id="74" name="Oval 73">
              <a:extLst>
                <a:ext uri="{FF2B5EF4-FFF2-40B4-BE49-F238E27FC236}">
                  <a16:creationId xmlns:a16="http://schemas.microsoft.com/office/drawing/2014/main" id="{C5A397BF-B2B3-4FD7-AA75-C5A0EAE0D445}"/>
                </a:ext>
              </a:extLst>
            </p:cNvPr>
            <p:cNvSpPr/>
            <p:nvPr/>
          </p:nvSpPr>
          <p:spPr>
            <a:xfrm>
              <a:off x="1146957" y="5471987"/>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C7C6C98E-5F10-4702-826E-13815F2306E7}"/>
                </a:ext>
              </a:extLst>
            </p:cNvPr>
            <p:cNvSpPr txBox="1"/>
            <p:nvPr/>
          </p:nvSpPr>
          <p:spPr>
            <a:xfrm>
              <a:off x="1329838" y="5379476"/>
              <a:ext cx="6837618" cy="369332"/>
            </a:xfrm>
            <a:prstGeom prst="rect">
              <a:avLst/>
            </a:prstGeom>
            <a:noFill/>
          </p:spPr>
          <p:txBody>
            <a:bodyPr wrap="square" rtlCol="0">
              <a:spAutoFit/>
            </a:bodyPr>
            <a:lstStyle/>
            <a:p>
              <a:r>
                <a:rPr lang="en-US" b="1" dirty="0">
                  <a:latin typeface="Century Gothic" panose="020B0502020202020204" pitchFamily="34" charset="0"/>
                </a:rPr>
                <a:t>E/I Signals Compared</a:t>
              </a:r>
              <a:r>
                <a:rPr lang="en-US" dirty="0">
                  <a:latin typeface="Century Gothic" panose="020B0502020202020204" pitchFamily="34" charset="0"/>
                </a:rPr>
                <a:t>: In deep nuclei &amp; cerebellar cortex.</a:t>
              </a:r>
            </a:p>
          </p:txBody>
        </p:sp>
      </p:grpSp>
      <p:grpSp>
        <p:nvGrpSpPr>
          <p:cNvPr id="29" name="Group 28">
            <a:extLst>
              <a:ext uri="{FF2B5EF4-FFF2-40B4-BE49-F238E27FC236}">
                <a16:creationId xmlns:a16="http://schemas.microsoft.com/office/drawing/2014/main" id="{ADCCC7FE-68BF-48DE-971E-C595224974CE}"/>
              </a:ext>
            </a:extLst>
          </p:cNvPr>
          <p:cNvGrpSpPr/>
          <p:nvPr/>
        </p:nvGrpSpPr>
        <p:grpSpPr>
          <a:xfrm>
            <a:off x="5809378" y="2184386"/>
            <a:ext cx="4763372" cy="3627346"/>
            <a:chOff x="5809378" y="2184386"/>
            <a:chExt cx="4763372" cy="3627346"/>
          </a:xfrm>
        </p:grpSpPr>
        <p:sp>
          <p:nvSpPr>
            <p:cNvPr id="76" name="Rectangle 75">
              <a:extLst>
                <a:ext uri="{FF2B5EF4-FFF2-40B4-BE49-F238E27FC236}">
                  <a16:creationId xmlns:a16="http://schemas.microsoft.com/office/drawing/2014/main" id="{20876464-6CE5-4098-83CD-D85A628C29E6}"/>
                </a:ext>
              </a:extLst>
            </p:cNvPr>
            <p:cNvSpPr/>
            <p:nvPr/>
          </p:nvSpPr>
          <p:spPr>
            <a:xfrm>
              <a:off x="5809378" y="5483627"/>
              <a:ext cx="2007487" cy="328105"/>
            </a:xfrm>
            <a:prstGeom prst="rect">
              <a:avLst/>
            </a:prstGeom>
            <a:solidFill>
              <a:srgbClr val="00D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5F3BC69-D5FB-4956-9664-5C0F3396497D}"/>
                </a:ext>
              </a:extLst>
            </p:cNvPr>
            <p:cNvSpPr/>
            <p:nvPr/>
          </p:nvSpPr>
          <p:spPr>
            <a:xfrm>
              <a:off x="8841385" y="2184386"/>
              <a:ext cx="1731365" cy="1190823"/>
            </a:xfrm>
            <a:prstGeom prst="rect">
              <a:avLst/>
            </a:prstGeom>
            <a:solidFill>
              <a:srgbClr val="00D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75114FA-318D-48DE-AE7E-72E3B461AA13}"/>
              </a:ext>
            </a:extLst>
          </p:cNvPr>
          <p:cNvGrpSpPr/>
          <p:nvPr/>
        </p:nvGrpSpPr>
        <p:grpSpPr>
          <a:xfrm>
            <a:off x="4168503" y="4609706"/>
            <a:ext cx="6370374" cy="1210264"/>
            <a:chOff x="4168503" y="4609706"/>
            <a:chExt cx="6370374" cy="1210264"/>
          </a:xfrm>
        </p:grpSpPr>
        <p:sp>
          <p:nvSpPr>
            <p:cNvPr id="23" name="Rectangle 22">
              <a:extLst>
                <a:ext uri="{FF2B5EF4-FFF2-40B4-BE49-F238E27FC236}">
                  <a16:creationId xmlns:a16="http://schemas.microsoft.com/office/drawing/2014/main" id="{1FCCCE9F-0DB2-4F2D-83F0-7566ADF1A59D}"/>
                </a:ext>
              </a:extLst>
            </p:cNvPr>
            <p:cNvSpPr/>
            <p:nvPr/>
          </p:nvSpPr>
          <p:spPr>
            <a:xfrm>
              <a:off x="4168503" y="5491865"/>
              <a:ext cx="1412240" cy="32810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8AE4BE2-EDF8-408A-BB82-EFC5945652F0}"/>
                </a:ext>
              </a:extLst>
            </p:cNvPr>
            <p:cNvSpPr/>
            <p:nvPr/>
          </p:nvSpPr>
          <p:spPr>
            <a:xfrm>
              <a:off x="9126637" y="4609706"/>
              <a:ext cx="1412240" cy="97829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B7E4E0EE-F566-4353-B61E-817134167FF1}"/>
              </a:ext>
            </a:extLst>
          </p:cNvPr>
          <p:cNvGrpSpPr/>
          <p:nvPr/>
        </p:nvGrpSpPr>
        <p:grpSpPr>
          <a:xfrm>
            <a:off x="1146956" y="6028485"/>
            <a:ext cx="7020499" cy="369332"/>
            <a:chOff x="1146956" y="5921391"/>
            <a:chExt cx="7020499" cy="369332"/>
          </a:xfrm>
        </p:grpSpPr>
        <p:sp>
          <p:nvSpPr>
            <p:cNvPr id="79" name="Oval 78">
              <a:extLst>
                <a:ext uri="{FF2B5EF4-FFF2-40B4-BE49-F238E27FC236}">
                  <a16:creationId xmlns:a16="http://schemas.microsoft.com/office/drawing/2014/main" id="{12B80D86-CFF9-4582-8336-748901DBECC1}"/>
                </a:ext>
              </a:extLst>
            </p:cNvPr>
            <p:cNvSpPr/>
            <p:nvPr/>
          </p:nvSpPr>
          <p:spPr>
            <a:xfrm>
              <a:off x="1146956" y="6013902"/>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5BCE231A-5092-4199-958D-82745FE5A3D0}"/>
                </a:ext>
              </a:extLst>
            </p:cNvPr>
            <p:cNvSpPr txBox="1"/>
            <p:nvPr/>
          </p:nvSpPr>
          <p:spPr>
            <a:xfrm>
              <a:off x="1329837" y="5921391"/>
              <a:ext cx="6837618" cy="369332"/>
            </a:xfrm>
            <a:prstGeom prst="rect">
              <a:avLst/>
            </a:prstGeom>
            <a:noFill/>
          </p:spPr>
          <p:txBody>
            <a:bodyPr wrap="square" rtlCol="0">
              <a:spAutoFit/>
            </a:bodyPr>
            <a:lstStyle/>
            <a:p>
              <a:r>
                <a:rPr lang="en-US" b="1" dirty="0">
                  <a:latin typeface="Century Gothic" panose="020B0502020202020204" pitchFamily="34" charset="0"/>
                </a:rPr>
                <a:t>Recurrent loops</a:t>
              </a:r>
              <a:r>
                <a:rPr lang="en-US" dirty="0">
                  <a:latin typeface="Century Gothic" panose="020B0502020202020204" pitchFamily="34" charset="0"/>
                </a:rPr>
                <a:t>: In deep nuclei &amp; cerebellar cortex.</a:t>
              </a:r>
            </a:p>
          </p:txBody>
        </p:sp>
      </p:grpSp>
      <p:grpSp>
        <p:nvGrpSpPr>
          <p:cNvPr id="31" name="Group 30">
            <a:extLst>
              <a:ext uri="{FF2B5EF4-FFF2-40B4-BE49-F238E27FC236}">
                <a16:creationId xmlns:a16="http://schemas.microsoft.com/office/drawing/2014/main" id="{DEDA5A2C-2E21-46E2-903A-95CBCAFEF43F}"/>
              </a:ext>
            </a:extLst>
          </p:cNvPr>
          <p:cNvGrpSpPr/>
          <p:nvPr/>
        </p:nvGrpSpPr>
        <p:grpSpPr>
          <a:xfrm>
            <a:off x="9496009" y="249825"/>
            <a:ext cx="1991811" cy="1152085"/>
            <a:chOff x="9496009" y="249825"/>
            <a:chExt cx="1991811" cy="1152085"/>
          </a:xfrm>
        </p:grpSpPr>
        <p:sp>
          <p:nvSpPr>
            <p:cNvPr id="14" name="Explosion: 8 Points 13">
              <a:extLst>
                <a:ext uri="{FF2B5EF4-FFF2-40B4-BE49-F238E27FC236}">
                  <a16:creationId xmlns:a16="http://schemas.microsoft.com/office/drawing/2014/main" id="{E9F7E3AA-02F1-4A61-9EB6-E7A2A5039D21}"/>
                </a:ext>
              </a:extLst>
            </p:cNvPr>
            <p:cNvSpPr/>
            <p:nvPr/>
          </p:nvSpPr>
          <p:spPr>
            <a:xfrm>
              <a:off x="9496009" y="249825"/>
              <a:ext cx="1991811" cy="1152085"/>
            </a:xfrm>
            <a:prstGeom prst="irregularSeal1">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FD4759A-FCBC-4B03-8E54-4AA8D3647F21}"/>
                </a:ext>
              </a:extLst>
            </p:cNvPr>
            <p:cNvSpPr txBox="1"/>
            <p:nvPr/>
          </p:nvSpPr>
          <p:spPr>
            <a:xfrm>
              <a:off x="9904889" y="580928"/>
              <a:ext cx="1267976" cy="489878"/>
            </a:xfrm>
            <a:prstGeom prst="rect">
              <a:avLst/>
            </a:prstGeom>
            <a:noFill/>
          </p:spPr>
          <p:txBody>
            <a:bodyPr wrap="none" rtlCol="0">
              <a:spAutoFit/>
            </a:bodyPr>
            <a:lstStyle/>
            <a:p>
              <a:pPr algn="ctr">
                <a:lnSpc>
                  <a:spcPts val="1500"/>
                </a:lnSpc>
              </a:pPr>
              <a:r>
                <a:rPr lang="en-US" dirty="0">
                  <a:solidFill>
                    <a:schemeClr val="bg1"/>
                  </a:solidFill>
                </a:rPr>
                <a:t>Local &amp;</a:t>
              </a:r>
            </a:p>
            <a:p>
              <a:pPr algn="ctr">
                <a:lnSpc>
                  <a:spcPts val="1500"/>
                </a:lnSpc>
              </a:pPr>
              <a:r>
                <a:rPr lang="en-US" dirty="0">
                  <a:solidFill>
                    <a:schemeClr val="bg1"/>
                  </a:solidFill>
                </a:rPr>
                <a:t>Long Range</a:t>
              </a:r>
            </a:p>
          </p:txBody>
        </p:sp>
      </p:grpSp>
    </p:spTree>
    <p:extLst>
      <p:ext uri="{BB962C8B-B14F-4D97-AF65-F5344CB8AC3E}">
        <p14:creationId xmlns:p14="http://schemas.microsoft.com/office/powerpoint/2010/main" val="260852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000"/>
                                        <p:tgtEl>
                                          <p:spTgt spid="31"/>
                                        </p:tgtEl>
                                      </p:cBhvr>
                                    </p:animEffect>
                                    <p:anim calcmode="lin" valueType="num">
                                      <p:cBhvr>
                                        <p:cTn id="28" dur="2000" fill="hold"/>
                                        <p:tgtEl>
                                          <p:spTgt spid="31"/>
                                        </p:tgtEl>
                                        <p:attrNameLst>
                                          <p:attrName>style.rotation</p:attrName>
                                        </p:attrNameLst>
                                      </p:cBhvr>
                                      <p:tavLst>
                                        <p:tav tm="0">
                                          <p:val>
                                            <p:fltVal val="720"/>
                                          </p:val>
                                        </p:tav>
                                        <p:tav tm="100000">
                                          <p:val>
                                            <p:fltVal val="0"/>
                                          </p:val>
                                        </p:tav>
                                      </p:tavLst>
                                    </p:anim>
                                    <p:anim calcmode="lin" valueType="num">
                                      <p:cBhvr>
                                        <p:cTn id="29" dur="2000" fill="hold"/>
                                        <p:tgtEl>
                                          <p:spTgt spid="31"/>
                                        </p:tgtEl>
                                        <p:attrNameLst>
                                          <p:attrName>ppt_h</p:attrName>
                                        </p:attrNameLst>
                                      </p:cBhvr>
                                      <p:tavLst>
                                        <p:tav tm="0">
                                          <p:val>
                                            <p:fltVal val="0"/>
                                          </p:val>
                                        </p:tav>
                                        <p:tav tm="100000">
                                          <p:val>
                                            <p:strVal val="#ppt_h"/>
                                          </p:val>
                                        </p:tav>
                                      </p:tavLst>
                                    </p:anim>
                                    <p:anim calcmode="lin" valueType="num">
                                      <p:cBhvr>
                                        <p:cTn id="30" dur="2000" fill="hold"/>
                                        <p:tgtEl>
                                          <p:spTgt spid="31"/>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a:extLst>
              <a:ext uri="{FF2B5EF4-FFF2-40B4-BE49-F238E27FC236}">
                <a16:creationId xmlns:a16="http://schemas.microsoft.com/office/drawing/2014/main" id="{03E4BF6D-E035-4256-9467-52A4338078B9}"/>
              </a:ext>
            </a:extLst>
          </p:cNvPr>
          <p:cNvPicPr>
            <a:picLocks noChangeAspect="1"/>
          </p:cNvPicPr>
          <p:nvPr/>
        </p:nvPicPr>
        <p:blipFill>
          <a:blip r:embed="rId3"/>
          <a:stretch>
            <a:fillRect/>
          </a:stretch>
        </p:blipFill>
        <p:spPr>
          <a:xfrm>
            <a:off x="7676291" y="1779421"/>
            <a:ext cx="4244674" cy="4377653"/>
          </a:xfrm>
          <a:prstGeom prst="rect">
            <a:avLst/>
          </a:prstGeom>
        </p:spPr>
      </p:pic>
      <p:grpSp>
        <p:nvGrpSpPr>
          <p:cNvPr id="30" name="Group 29">
            <a:extLst>
              <a:ext uri="{FF2B5EF4-FFF2-40B4-BE49-F238E27FC236}">
                <a16:creationId xmlns:a16="http://schemas.microsoft.com/office/drawing/2014/main" id="{A60B5EC6-378C-4CC7-8C93-69B0FD89F868}"/>
              </a:ext>
            </a:extLst>
          </p:cNvPr>
          <p:cNvGrpSpPr/>
          <p:nvPr/>
        </p:nvGrpSpPr>
        <p:grpSpPr>
          <a:xfrm>
            <a:off x="305395" y="1738939"/>
            <a:ext cx="11182425" cy="4919702"/>
            <a:chOff x="305395" y="1738939"/>
            <a:chExt cx="11182425" cy="4919702"/>
          </a:xfrm>
        </p:grpSpPr>
        <p:grpSp>
          <p:nvGrpSpPr>
            <p:cNvPr id="28" name="Group 27">
              <a:extLst>
                <a:ext uri="{FF2B5EF4-FFF2-40B4-BE49-F238E27FC236}">
                  <a16:creationId xmlns:a16="http://schemas.microsoft.com/office/drawing/2014/main" id="{38D5A2E4-25BA-41BE-A435-3155FD9EE6CC}"/>
                </a:ext>
              </a:extLst>
            </p:cNvPr>
            <p:cNvGrpSpPr/>
            <p:nvPr/>
          </p:nvGrpSpPr>
          <p:grpSpPr>
            <a:xfrm>
              <a:off x="1417943" y="1948483"/>
              <a:ext cx="4646865" cy="1060610"/>
              <a:chOff x="1417943" y="1948483"/>
              <a:chExt cx="4646865" cy="1060610"/>
            </a:xfrm>
          </p:grpSpPr>
          <p:grpSp>
            <p:nvGrpSpPr>
              <p:cNvPr id="13" name="Group 12">
                <a:extLst>
                  <a:ext uri="{FF2B5EF4-FFF2-40B4-BE49-F238E27FC236}">
                    <a16:creationId xmlns:a16="http://schemas.microsoft.com/office/drawing/2014/main" id="{BABB0F77-CFC0-4470-8A8B-D818F2BB78F6}"/>
                  </a:ext>
                </a:extLst>
              </p:cNvPr>
              <p:cNvGrpSpPr/>
              <p:nvPr/>
            </p:nvGrpSpPr>
            <p:grpSpPr>
              <a:xfrm>
                <a:off x="2609131" y="1959270"/>
                <a:ext cx="1742785" cy="1030644"/>
                <a:chOff x="2838223" y="2594302"/>
                <a:chExt cx="1524000" cy="1030644"/>
              </a:xfrm>
            </p:grpSpPr>
            <p:sp>
              <p:nvSpPr>
                <p:cNvPr id="8" name="Rectangle 7">
                  <a:extLst>
                    <a:ext uri="{FF2B5EF4-FFF2-40B4-BE49-F238E27FC236}">
                      <a16:creationId xmlns:a16="http://schemas.microsoft.com/office/drawing/2014/main" id="{F2FC563F-2122-4372-8A03-2F6D547B6A0F}"/>
                    </a:ext>
                  </a:extLst>
                </p:cNvPr>
                <p:cNvSpPr/>
                <p:nvPr/>
              </p:nvSpPr>
              <p:spPr>
                <a:xfrm>
                  <a:off x="2838223" y="2842595"/>
                  <a:ext cx="1524000" cy="5292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8DF7A2-2C8A-4C44-BFC0-792D9BEE5F54}"/>
                    </a:ext>
                  </a:extLst>
                </p:cNvPr>
                <p:cNvSpPr/>
                <p:nvPr/>
              </p:nvSpPr>
              <p:spPr>
                <a:xfrm>
                  <a:off x="2838223" y="3283860"/>
                  <a:ext cx="1524000" cy="3410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828C85-AA1F-486F-9881-B0A2CD9A6A02}"/>
                    </a:ext>
                  </a:extLst>
                </p:cNvPr>
                <p:cNvSpPr/>
                <p:nvPr/>
              </p:nvSpPr>
              <p:spPr>
                <a:xfrm>
                  <a:off x="2838223" y="2594302"/>
                  <a:ext cx="1524000" cy="341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933CE118-030B-49F3-B5C0-DF85D87AC828}"/>
                  </a:ext>
                </a:extLst>
              </p:cNvPr>
              <p:cNvSpPr txBox="1"/>
              <p:nvPr/>
            </p:nvSpPr>
            <p:spPr>
              <a:xfrm>
                <a:off x="2678060" y="2639761"/>
                <a:ext cx="1604927" cy="369332"/>
              </a:xfrm>
              <a:prstGeom prst="rect">
                <a:avLst/>
              </a:prstGeom>
              <a:noFill/>
            </p:spPr>
            <p:txBody>
              <a:bodyPr wrap="none" rtlCol="0">
                <a:spAutoFit/>
              </a:bodyPr>
              <a:lstStyle/>
              <a:p>
                <a:r>
                  <a:rPr lang="en-US" dirty="0">
                    <a:solidFill>
                      <a:schemeClr val="bg1"/>
                    </a:solidFill>
                    <a:latin typeface="Candara" panose="020E0502030303020204" pitchFamily="34" charset="0"/>
                  </a:rPr>
                  <a:t>Granular Layer</a:t>
                </a:r>
              </a:p>
            </p:txBody>
          </p:sp>
          <p:sp>
            <p:nvSpPr>
              <p:cNvPr id="11" name="TextBox 10">
                <a:extLst>
                  <a:ext uri="{FF2B5EF4-FFF2-40B4-BE49-F238E27FC236}">
                    <a16:creationId xmlns:a16="http://schemas.microsoft.com/office/drawing/2014/main" id="{9842A78E-16C2-4DF3-8D9B-504309B4DD37}"/>
                  </a:ext>
                </a:extLst>
              </p:cNvPr>
              <p:cNvSpPr txBox="1"/>
              <p:nvPr/>
            </p:nvSpPr>
            <p:spPr>
              <a:xfrm>
                <a:off x="2701303" y="2291854"/>
                <a:ext cx="1558440" cy="369332"/>
              </a:xfrm>
              <a:prstGeom prst="rect">
                <a:avLst/>
              </a:prstGeom>
              <a:noFill/>
            </p:spPr>
            <p:txBody>
              <a:bodyPr wrap="none" rtlCol="0">
                <a:spAutoFit/>
              </a:bodyPr>
              <a:lstStyle/>
              <a:p>
                <a:r>
                  <a:rPr lang="en-US" dirty="0">
                    <a:solidFill>
                      <a:schemeClr val="bg1"/>
                    </a:solidFill>
                    <a:latin typeface="Candara" panose="020E0502030303020204" pitchFamily="34" charset="0"/>
                  </a:rPr>
                  <a:t>Purkinje Layer</a:t>
                </a:r>
              </a:p>
            </p:txBody>
          </p:sp>
          <p:sp>
            <p:nvSpPr>
              <p:cNvPr id="12" name="TextBox 11">
                <a:extLst>
                  <a:ext uri="{FF2B5EF4-FFF2-40B4-BE49-F238E27FC236}">
                    <a16:creationId xmlns:a16="http://schemas.microsoft.com/office/drawing/2014/main" id="{86DF0120-F020-4ED3-9AB8-F3CA5A2CD747}"/>
                  </a:ext>
                </a:extLst>
              </p:cNvPr>
              <p:cNvSpPr txBox="1"/>
              <p:nvPr/>
            </p:nvSpPr>
            <p:spPr>
              <a:xfrm>
                <a:off x="2609131" y="1948483"/>
                <a:ext cx="1742785" cy="369332"/>
              </a:xfrm>
              <a:prstGeom prst="rect">
                <a:avLst/>
              </a:prstGeom>
              <a:noFill/>
            </p:spPr>
            <p:txBody>
              <a:bodyPr wrap="none" rtlCol="0">
                <a:spAutoFit/>
              </a:bodyPr>
              <a:lstStyle/>
              <a:p>
                <a:r>
                  <a:rPr lang="en-US" dirty="0">
                    <a:latin typeface="Candara" panose="020E0502030303020204" pitchFamily="34" charset="0"/>
                  </a:rPr>
                  <a:t>Molecular Layer</a:t>
                </a:r>
              </a:p>
            </p:txBody>
          </p:sp>
          <p:sp>
            <p:nvSpPr>
              <p:cNvPr id="15" name="TextBox 14">
                <a:extLst>
                  <a:ext uri="{FF2B5EF4-FFF2-40B4-BE49-F238E27FC236}">
                    <a16:creationId xmlns:a16="http://schemas.microsoft.com/office/drawing/2014/main" id="{4670DA2F-7E00-4318-8E20-D207F6E93974}"/>
                  </a:ext>
                </a:extLst>
              </p:cNvPr>
              <p:cNvSpPr txBox="1"/>
              <p:nvPr/>
            </p:nvSpPr>
            <p:spPr>
              <a:xfrm>
                <a:off x="1946934" y="2639761"/>
                <a:ext cx="708848" cy="369332"/>
              </a:xfrm>
              <a:prstGeom prst="rect">
                <a:avLst/>
              </a:prstGeom>
              <a:noFill/>
            </p:spPr>
            <p:txBody>
              <a:bodyPr wrap="none" rtlCol="0">
                <a:spAutoFit/>
              </a:bodyPr>
              <a:lstStyle/>
              <a:p>
                <a:r>
                  <a:rPr lang="en-US" dirty="0">
                    <a:latin typeface="Candara" panose="020E0502030303020204" pitchFamily="34" charset="0"/>
                  </a:rPr>
                  <a:t>input</a:t>
                </a:r>
              </a:p>
            </p:txBody>
          </p:sp>
          <p:sp>
            <p:nvSpPr>
              <p:cNvPr id="17" name="TextBox 16">
                <a:extLst>
                  <a:ext uri="{FF2B5EF4-FFF2-40B4-BE49-F238E27FC236}">
                    <a16:creationId xmlns:a16="http://schemas.microsoft.com/office/drawing/2014/main" id="{987E6D27-3739-4550-96B2-B7926C6406C6}"/>
                  </a:ext>
                </a:extLst>
              </p:cNvPr>
              <p:cNvSpPr txBox="1"/>
              <p:nvPr/>
            </p:nvSpPr>
            <p:spPr>
              <a:xfrm>
                <a:off x="4320420" y="2685928"/>
                <a:ext cx="1723549" cy="276999"/>
              </a:xfrm>
              <a:prstGeom prst="rect">
                <a:avLst/>
              </a:prstGeom>
              <a:noFill/>
            </p:spPr>
            <p:txBody>
              <a:bodyPr wrap="none" rtlCol="0">
                <a:spAutoFit/>
              </a:bodyPr>
              <a:lstStyle/>
              <a:p>
                <a:r>
                  <a:rPr lang="en-US" sz="1200" dirty="0">
                    <a:latin typeface="Candara" panose="020E0502030303020204" pitchFamily="34" charset="0"/>
                  </a:rPr>
                  <a:t>contains the </a:t>
                </a:r>
                <a:r>
                  <a:rPr lang="en-US" sz="1200" i="1" dirty="0">
                    <a:latin typeface="Candara" panose="020E0502030303020204" pitchFamily="34" charset="0"/>
                  </a:rPr>
                  <a:t>glomerulus</a:t>
                </a:r>
              </a:p>
            </p:txBody>
          </p:sp>
          <p:sp>
            <p:nvSpPr>
              <p:cNvPr id="18" name="TextBox 17">
                <a:extLst>
                  <a:ext uri="{FF2B5EF4-FFF2-40B4-BE49-F238E27FC236}">
                    <a16:creationId xmlns:a16="http://schemas.microsoft.com/office/drawing/2014/main" id="{1B323EC8-F275-4FE3-A6CD-757DF71FA068}"/>
                  </a:ext>
                </a:extLst>
              </p:cNvPr>
              <p:cNvSpPr txBox="1"/>
              <p:nvPr/>
            </p:nvSpPr>
            <p:spPr>
              <a:xfrm>
                <a:off x="1417943" y="1948483"/>
                <a:ext cx="1237839" cy="369332"/>
              </a:xfrm>
              <a:prstGeom prst="rect">
                <a:avLst/>
              </a:prstGeom>
              <a:noFill/>
            </p:spPr>
            <p:txBody>
              <a:bodyPr wrap="none" rtlCol="0">
                <a:spAutoFit/>
              </a:bodyPr>
              <a:lstStyle/>
              <a:p>
                <a:r>
                  <a:rPr lang="en-US" dirty="0">
                    <a:latin typeface="Candara" panose="020E0502030303020204" pitchFamily="34" charset="0"/>
                  </a:rPr>
                  <a:t>processing</a:t>
                </a:r>
              </a:p>
            </p:txBody>
          </p:sp>
          <p:sp>
            <p:nvSpPr>
              <p:cNvPr id="19" name="TextBox 18">
                <a:extLst>
                  <a:ext uri="{FF2B5EF4-FFF2-40B4-BE49-F238E27FC236}">
                    <a16:creationId xmlns:a16="http://schemas.microsoft.com/office/drawing/2014/main" id="{8585A91B-C4C4-430A-9A4E-D86C9157E0BF}"/>
                  </a:ext>
                </a:extLst>
              </p:cNvPr>
              <p:cNvSpPr txBox="1"/>
              <p:nvPr/>
            </p:nvSpPr>
            <p:spPr>
              <a:xfrm>
                <a:off x="4320420" y="2338021"/>
                <a:ext cx="1609736" cy="276999"/>
              </a:xfrm>
              <a:prstGeom prst="rect">
                <a:avLst/>
              </a:prstGeom>
              <a:noFill/>
            </p:spPr>
            <p:txBody>
              <a:bodyPr wrap="none" rtlCol="0">
                <a:spAutoFit/>
              </a:bodyPr>
              <a:lstStyle/>
              <a:p>
                <a:r>
                  <a:rPr lang="en-US" sz="1200" dirty="0">
                    <a:latin typeface="Candara" panose="020E0502030303020204" pitchFamily="34" charset="0"/>
                  </a:rPr>
                  <a:t>contains Purkinje cells</a:t>
                </a:r>
                <a:endParaRPr lang="en-US" sz="1200" i="1" dirty="0">
                  <a:latin typeface="Candara" panose="020E0502030303020204" pitchFamily="34" charset="0"/>
                </a:endParaRPr>
              </a:p>
            </p:txBody>
          </p:sp>
          <p:sp>
            <p:nvSpPr>
              <p:cNvPr id="20" name="TextBox 19">
                <a:extLst>
                  <a:ext uri="{FF2B5EF4-FFF2-40B4-BE49-F238E27FC236}">
                    <a16:creationId xmlns:a16="http://schemas.microsoft.com/office/drawing/2014/main" id="{D1BE745A-7591-4856-8447-05B0FD690A13}"/>
                  </a:ext>
                </a:extLst>
              </p:cNvPr>
              <p:cNvSpPr txBox="1"/>
              <p:nvPr/>
            </p:nvSpPr>
            <p:spPr>
              <a:xfrm>
                <a:off x="1769001" y="2291854"/>
                <a:ext cx="886781" cy="369332"/>
              </a:xfrm>
              <a:prstGeom prst="rect">
                <a:avLst/>
              </a:prstGeom>
              <a:noFill/>
            </p:spPr>
            <p:txBody>
              <a:bodyPr wrap="none" rtlCol="0">
                <a:spAutoFit/>
              </a:bodyPr>
              <a:lstStyle/>
              <a:p>
                <a:r>
                  <a:rPr lang="en-US" dirty="0">
                    <a:latin typeface="Candara" panose="020E0502030303020204" pitchFamily="34" charset="0"/>
                  </a:rPr>
                  <a:t>output</a:t>
                </a:r>
              </a:p>
            </p:txBody>
          </p:sp>
          <p:sp>
            <p:nvSpPr>
              <p:cNvPr id="21" name="TextBox 20">
                <a:extLst>
                  <a:ext uri="{FF2B5EF4-FFF2-40B4-BE49-F238E27FC236}">
                    <a16:creationId xmlns:a16="http://schemas.microsoft.com/office/drawing/2014/main" id="{22581AB7-75D6-4CBA-8B78-6C90C3312896}"/>
                  </a:ext>
                </a:extLst>
              </p:cNvPr>
              <p:cNvSpPr txBox="1"/>
              <p:nvPr/>
            </p:nvSpPr>
            <p:spPr>
              <a:xfrm>
                <a:off x="4320420" y="1954446"/>
                <a:ext cx="1744388" cy="357406"/>
              </a:xfrm>
              <a:prstGeom prst="rect">
                <a:avLst/>
              </a:prstGeom>
              <a:noFill/>
            </p:spPr>
            <p:txBody>
              <a:bodyPr wrap="none" rtlCol="0">
                <a:spAutoFit/>
              </a:bodyPr>
              <a:lstStyle/>
              <a:p>
                <a:pPr>
                  <a:lnSpc>
                    <a:spcPts val="1000"/>
                  </a:lnSpc>
                </a:pPr>
                <a:r>
                  <a:rPr lang="en-US" sz="1200" dirty="0">
                    <a:latin typeface="Candara" panose="020E0502030303020204" pitchFamily="34" charset="0"/>
                  </a:rPr>
                  <a:t>contains 2 inhibitory cell</a:t>
                </a:r>
              </a:p>
              <a:p>
                <a:pPr>
                  <a:lnSpc>
                    <a:spcPts val="1000"/>
                  </a:lnSpc>
                </a:pPr>
                <a:r>
                  <a:rPr lang="en-US" sz="1200" dirty="0">
                    <a:latin typeface="Candara" panose="020E0502030303020204" pitchFamily="34" charset="0"/>
                  </a:rPr>
                  <a:t>types: stellate &amp; basket</a:t>
                </a:r>
                <a:endParaRPr lang="en-US" sz="1200" i="1" dirty="0">
                  <a:latin typeface="Candara" panose="020E0502030303020204" pitchFamily="34" charset="0"/>
                </a:endParaRPr>
              </a:p>
            </p:txBody>
          </p:sp>
        </p:grpSp>
        <p:pic>
          <p:nvPicPr>
            <p:cNvPr id="16" name="Picture 15">
              <a:extLst>
                <a:ext uri="{FF2B5EF4-FFF2-40B4-BE49-F238E27FC236}">
                  <a16:creationId xmlns:a16="http://schemas.microsoft.com/office/drawing/2014/main" id="{CD879AF9-221C-415B-8A9B-0F59BAB6D395}"/>
                </a:ext>
              </a:extLst>
            </p:cNvPr>
            <p:cNvPicPr>
              <a:picLocks noChangeAspect="1"/>
            </p:cNvPicPr>
            <p:nvPr/>
          </p:nvPicPr>
          <p:blipFill>
            <a:blip r:embed="rId4"/>
            <a:stretch>
              <a:fillRect/>
            </a:stretch>
          </p:blipFill>
          <p:spPr>
            <a:xfrm>
              <a:off x="7263145" y="1738939"/>
              <a:ext cx="4224675" cy="4919702"/>
            </a:xfrm>
            <a:prstGeom prst="rect">
              <a:avLst/>
            </a:prstGeom>
          </p:spPr>
        </p:pic>
        <p:grpSp>
          <p:nvGrpSpPr>
            <p:cNvPr id="22" name="Group 21">
              <a:extLst>
                <a:ext uri="{FF2B5EF4-FFF2-40B4-BE49-F238E27FC236}">
                  <a16:creationId xmlns:a16="http://schemas.microsoft.com/office/drawing/2014/main" id="{32EA4ABC-BC32-4A14-BEDC-6994D2E084C2}"/>
                </a:ext>
              </a:extLst>
            </p:cNvPr>
            <p:cNvGrpSpPr/>
            <p:nvPr/>
          </p:nvGrpSpPr>
          <p:grpSpPr>
            <a:xfrm>
              <a:off x="305395" y="2184386"/>
              <a:ext cx="10267355" cy="3643822"/>
              <a:chOff x="305395" y="2184386"/>
              <a:chExt cx="10267355" cy="3643822"/>
            </a:xfrm>
          </p:grpSpPr>
          <p:grpSp>
            <p:nvGrpSpPr>
              <p:cNvPr id="14" name="Group 13">
                <a:extLst>
                  <a:ext uri="{FF2B5EF4-FFF2-40B4-BE49-F238E27FC236}">
                    <a16:creationId xmlns:a16="http://schemas.microsoft.com/office/drawing/2014/main" id="{B6D8673F-3519-46A7-A03E-BCE871B2A221}"/>
                  </a:ext>
                </a:extLst>
              </p:cNvPr>
              <p:cNvGrpSpPr/>
              <p:nvPr/>
            </p:nvGrpSpPr>
            <p:grpSpPr>
              <a:xfrm>
                <a:off x="305395" y="3629694"/>
                <a:ext cx="6385937" cy="1908913"/>
                <a:chOff x="305395" y="3629694"/>
                <a:chExt cx="6385937" cy="1908913"/>
              </a:xfrm>
            </p:grpSpPr>
            <p:cxnSp>
              <p:nvCxnSpPr>
                <p:cNvPr id="50" name="Straight Connector 49">
                  <a:extLst>
                    <a:ext uri="{FF2B5EF4-FFF2-40B4-BE49-F238E27FC236}">
                      <a16:creationId xmlns:a16="http://schemas.microsoft.com/office/drawing/2014/main" id="{40E1B27F-8D46-49B2-81E1-3BA6FF73F3A6}"/>
                    </a:ext>
                  </a:extLst>
                </p:cNvPr>
                <p:cNvCxnSpPr>
                  <a:cxnSpLocks/>
                </p:cNvCxnSpPr>
                <p:nvPr/>
              </p:nvCxnSpPr>
              <p:spPr>
                <a:xfrm flipV="1">
                  <a:off x="3558359" y="3676650"/>
                  <a:ext cx="0" cy="830037"/>
                </a:xfrm>
                <a:prstGeom prst="line">
                  <a:avLst/>
                </a:prstGeom>
                <a:ln w="28575">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367D303-22E2-46B2-8E2D-A4B6375CF2A7}"/>
                    </a:ext>
                  </a:extLst>
                </p:cNvPr>
                <p:cNvCxnSpPr/>
                <p:nvPr/>
              </p:nvCxnSpPr>
              <p:spPr>
                <a:xfrm>
                  <a:off x="1661160" y="4034790"/>
                  <a:ext cx="25146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3AA2D73-8F29-4979-9707-D14699C58B0D}"/>
                    </a:ext>
                  </a:extLst>
                </p:cNvPr>
                <p:cNvSpPr txBox="1"/>
                <p:nvPr/>
              </p:nvSpPr>
              <p:spPr>
                <a:xfrm>
                  <a:off x="1864378" y="4459294"/>
                  <a:ext cx="520642" cy="338554"/>
                </a:xfrm>
                <a:prstGeom prst="rect">
                  <a:avLst/>
                </a:prstGeom>
                <a:noFill/>
                <a:ln>
                  <a:noFill/>
                </a:ln>
              </p:spPr>
              <p:txBody>
                <a:bodyPr wrap="square" rtlCol="0">
                  <a:spAutoFit/>
                </a:bodyPr>
                <a:lstStyle/>
                <a:p>
                  <a:r>
                    <a:rPr lang="en-US" sz="1600" dirty="0">
                      <a:solidFill>
                        <a:srgbClr val="0000FF"/>
                      </a:solidFill>
                      <a:latin typeface="Century Gothic" panose="020B0502020202020204" pitchFamily="34" charset="0"/>
                    </a:rPr>
                    <a:t>MF</a:t>
                  </a:r>
                </a:p>
              </p:txBody>
            </p:sp>
            <p:sp>
              <p:nvSpPr>
                <p:cNvPr id="53" name="TextBox 52">
                  <a:extLst>
                    <a:ext uri="{FF2B5EF4-FFF2-40B4-BE49-F238E27FC236}">
                      <a16:creationId xmlns:a16="http://schemas.microsoft.com/office/drawing/2014/main" id="{28592EA3-47AD-4162-A6B5-7EF1D9FDBA29}"/>
                    </a:ext>
                  </a:extLst>
                </p:cNvPr>
                <p:cNvSpPr txBox="1"/>
                <p:nvPr/>
              </p:nvSpPr>
              <p:spPr>
                <a:xfrm>
                  <a:off x="3317088" y="4459294"/>
                  <a:ext cx="520642" cy="338554"/>
                </a:xfrm>
                <a:prstGeom prst="rect">
                  <a:avLst/>
                </a:prstGeom>
                <a:noFill/>
              </p:spPr>
              <p:txBody>
                <a:bodyPr wrap="square" rtlCol="0">
                  <a:spAutoFit/>
                </a:bodyPr>
                <a:lstStyle/>
                <a:p>
                  <a:r>
                    <a:rPr lang="en-US" sz="1600" dirty="0">
                      <a:solidFill>
                        <a:srgbClr val="008000"/>
                      </a:solidFill>
                      <a:latin typeface="Century Gothic" panose="020B0502020202020204" pitchFamily="34" charset="0"/>
                    </a:rPr>
                    <a:t>CF</a:t>
                  </a:r>
                </a:p>
              </p:txBody>
            </p:sp>
            <p:sp>
              <p:nvSpPr>
                <p:cNvPr id="54" name="TextBox 53">
                  <a:extLst>
                    <a:ext uri="{FF2B5EF4-FFF2-40B4-BE49-F238E27FC236}">
                      <a16:creationId xmlns:a16="http://schemas.microsoft.com/office/drawing/2014/main" id="{26577984-46AF-46CE-9AC6-0A306D531C1A}"/>
                    </a:ext>
                  </a:extLst>
                </p:cNvPr>
                <p:cNvSpPr txBox="1"/>
                <p:nvPr/>
              </p:nvSpPr>
              <p:spPr>
                <a:xfrm>
                  <a:off x="3915438" y="3629694"/>
                  <a:ext cx="2775336" cy="338554"/>
                </a:xfrm>
                <a:prstGeom prst="rect">
                  <a:avLst/>
                </a:prstGeom>
                <a:noFill/>
              </p:spPr>
              <p:txBody>
                <a:bodyPr wrap="square" rtlCol="0">
                  <a:spAutoFit/>
                </a:bodyPr>
                <a:lstStyle/>
                <a:p>
                  <a:r>
                    <a:rPr lang="en-US" sz="1600" dirty="0">
                      <a:latin typeface="Century Gothic" panose="020B0502020202020204" pitchFamily="34" charset="0"/>
                    </a:rPr>
                    <a:t>Purkinje/Molecular Layer</a:t>
                  </a:r>
                </a:p>
              </p:txBody>
            </p:sp>
            <p:sp>
              <p:nvSpPr>
                <p:cNvPr id="55" name="TextBox 54">
                  <a:extLst>
                    <a:ext uri="{FF2B5EF4-FFF2-40B4-BE49-F238E27FC236}">
                      <a16:creationId xmlns:a16="http://schemas.microsoft.com/office/drawing/2014/main" id="{46A18566-D9C2-4A30-BF23-05FE7196F182}"/>
                    </a:ext>
                  </a:extLst>
                </p:cNvPr>
                <p:cNvSpPr txBox="1"/>
                <p:nvPr/>
              </p:nvSpPr>
              <p:spPr>
                <a:xfrm>
                  <a:off x="3915996" y="4064448"/>
                  <a:ext cx="2775336" cy="338554"/>
                </a:xfrm>
                <a:prstGeom prst="rect">
                  <a:avLst/>
                </a:prstGeom>
                <a:noFill/>
              </p:spPr>
              <p:txBody>
                <a:bodyPr wrap="square" rtlCol="0">
                  <a:spAutoFit/>
                </a:bodyPr>
                <a:lstStyle/>
                <a:p>
                  <a:r>
                    <a:rPr lang="en-US" sz="1600" dirty="0">
                      <a:latin typeface="Century Gothic" panose="020B0502020202020204" pitchFamily="34" charset="0"/>
                    </a:rPr>
                    <a:t>Granular Layer</a:t>
                  </a:r>
                </a:p>
              </p:txBody>
            </p:sp>
            <p:sp>
              <p:nvSpPr>
                <p:cNvPr id="57" name="TextBox 56">
                  <a:extLst>
                    <a:ext uri="{FF2B5EF4-FFF2-40B4-BE49-F238E27FC236}">
                      <a16:creationId xmlns:a16="http://schemas.microsoft.com/office/drawing/2014/main" id="{BC922C04-30F2-4D93-80BC-6E4023C3C05C}"/>
                    </a:ext>
                  </a:extLst>
                </p:cNvPr>
                <p:cNvSpPr txBox="1"/>
                <p:nvPr/>
              </p:nvSpPr>
              <p:spPr>
                <a:xfrm>
                  <a:off x="338017" y="4686818"/>
                  <a:ext cx="2972187" cy="461665"/>
                </a:xfrm>
                <a:prstGeom prst="rect">
                  <a:avLst/>
                </a:prstGeom>
                <a:noFill/>
              </p:spPr>
              <p:txBody>
                <a:bodyPr wrap="square" rtlCol="0">
                  <a:spAutoFit/>
                </a:bodyPr>
                <a:lstStyle/>
                <a:p>
                  <a:r>
                    <a:rPr lang="en-US" sz="1200" dirty="0">
                      <a:latin typeface="Century Gothic" panose="020B0502020202020204" pitchFamily="34" charset="0"/>
                    </a:rPr>
                    <a:t>Originates mostly from cortex. Also from spinal cord &amp; brain stem.</a:t>
                  </a:r>
                </a:p>
              </p:txBody>
            </p:sp>
            <p:sp>
              <p:nvSpPr>
                <p:cNvPr id="58" name="Oval 57">
                  <a:extLst>
                    <a:ext uri="{FF2B5EF4-FFF2-40B4-BE49-F238E27FC236}">
                      <a16:creationId xmlns:a16="http://schemas.microsoft.com/office/drawing/2014/main" id="{7ED3817F-FA49-4BDE-8A29-9805433CA1AA}"/>
                    </a:ext>
                  </a:extLst>
                </p:cNvPr>
                <p:cNvSpPr/>
                <p:nvPr/>
              </p:nvSpPr>
              <p:spPr>
                <a:xfrm>
                  <a:off x="305395" y="4773759"/>
                  <a:ext cx="91440" cy="91440"/>
                </a:xfrm>
                <a:prstGeom prst="ellipse">
                  <a:avLst/>
                </a:prstGeom>
                <a:solidFill>
                  <a:srgbClr val="0000FF"/>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46D2E08-E3F8-4A27-B5CE-D757CD70E168}"/>
                    </a:ext>
                  </a:extLst>
                </p:cNvPr>
                <p:cNvSpPr/>
                <p:nvPr/>
              </p:nvSpPr>
              <p:spPr>
                <a:xfrm>
                  <a:off x="305395" y="5173351"/>
                  <a:ext cx="91440" cy="91440"/>
                </a:xfrm>
                <a:prstGeom prst="ellipse">
                  <a:avLst/>
                </a:prstGeom>
                <a:solidFill>
                  <a:srgbClr val="0000FF"/>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A2174FCC-90F2-4955-9611-98F85223E495}"/>
                    </a:ext>
                  </a:extLst>
                </p:cNvPr>
                <p:cNvSpPr txBox="1"/>
                <p:nvPr/>
              </p:nvSpPr>
              <p:spPr>
                <a:xfrm>
                  <a:off x="338018" y="5076942"/>
                  <a:ext cx="2588124" cy="461665"/>
                </a:xfrm>
                <a:prstGeom prst="rect">
                  <a:avLst/>
                </a:prstGeom>
                <a:noFill/>
              </p:spPr>
              <p:txBody>
                <a:bodyPr wrap="square" rtlCol="0">
                  <a:spAutoFit/>
                </a:bodyPr>
                <a:lstStyle/>
                <a:p>
                  <a:r>
                    <a:rPr lang="en-US" sz="1200" dirty="0">
                      <a:latin typeface="Century Gothic" panose="020B0502020202020204" pitchFamily="34" charset="0"/>
                    </a:rPr>
                    <a:t>Form excitatory synapses onto granule cells.</a:t>
                  </a:r>
                </a:p>
              </p:txBody>
            </p:sp>
            <p:sp>
              <p:nvSpPr>
                <p:cNvPr id="63" name="TextBox 62">
                  <a:extLst>
                    <a:ext uri="{FF2B5EF4-FFF2-40B4-BE49-F238E27FC236}">
                      <a16:creationId xmlns:a16="http://schemas.microsoft.com/office/drawing/2014/main" id="{48E03BC2-B451-4A08-B374-A660052A6D0C}"/>
                    </a:ext>
                  </a:extLst>
                </p:cNvPr>
                <p:cNvSpPr txBox="1"/>
                <p:nvPr/>
              </p:nvSpPr>
              <p:spPr>
                <a:xfrm>
                  <a:off x="3531907" y="4686818"/>
                  <a:ext cx="2277471" cy="276999"/>
                </a:xfrm>
                <a:prstGeom prst="rect">
                  <a:avLst/>
                </a:prstGeom>
                <a:noFill/>
              </p:spPr>
              <p:txBody>
                <a:bodyPr wrap="square" rtlCol="0">
                  <a:spAutoFit/>
                </a:bodyPr>
                <a:lstStyle/>
                <a:p>
                  <a:r>
                    <a:rPr lang="en-US" sz="1200" dirty="0">
                      <a:latin typeface="Century Gothic" panose="020B0502020202020204" pitchFamily="34" charset="0"/>
                    </a:rPr>
                    <a:t>Originates in olivary nucleus.</a:t>
                  </a:r>
                </a:p>
              </p:txBody>
            </p:sp>
            <p:sp>
              <p:nvSpPr>
                <p:cNvPr id="64" name="Oval 63">
                  <a:extLst>
                    <a:ext uri="{FF2B5EF4-FFF2-40B4-BE49-F238E27FC236}">
                      <a16:creationId xmlns:a16="http://schemas.microsoft.com/office/drawing/2014/main" id="{29C2ED93-CD3C-40CA-8765-716FA386B558}"/>
                    </a:ext>
                  </a:extLst>
                </p:cNvPr>
                <p:cNvSpPr/>
                <p:nvPr/>
              </p:nvSpPr>
              <p:spPr>
                <a:xfrm>
                  <a:off x="3496565" y="4788055"/>
                  <a:ext cx="91440" cy="91440"/>
                </a:xfrm>
                <a:prstGeom prst="ellipse">
                  <a:avLst/>
                </a:prstGeom>
                <a:solidFill>
                  <a:srgbClr val="008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7E50967E-5ADD-4F2D-944C-6D3860E13C9C}"/>
                    </a:ext>
                  </a:extLst>
                </p:cNvPr>
                <p:cNvSpPr txBox="1"/>
                <p:nvPr/>
              </p:nvSpPr>
              <p:spPr>
                <a:xfrm>
                  <a:off x="3525022" y="4887469"/>
                  <a:ext cx="2277473" cy="461665"/>
                </a:xfrm>
                <a:prstGeom prst="rect">
                  <a:avLst/>
                </a:prstGeom>
                <a:noFill/>
              </p:spPr>
              <p:txBody>
                <a:bodyPr wrap="square" rtlCol="0">
                  <a:spAutoFit/>
                </a:bodyPr>
                <a:lstStyle/>
                <a:p>
                  <a:r>
                    <a:rPr lang="en-US" sz="1200" dirty="0">
                      <a:latin typeface="Century Gothic" panose="020B0502020202020204" pitchFamily="34" charset="0"/>
                    </a:rPr>
                    <a:t>Wraps around the Purkinje neuron like a vine.</a:t>
                  </a:r>
                </a:p>
              </p:txBody>
            </p:sp>
            <p:sp>
              <p:nvSpPr>
                <p:cNvPr id="67" name="Oval 66">
                  <a:extLst>
                    <a:ext uri="{FF2B5EF4-FFF2-40B4-BE49-F238E27FC236}">
                      <a16:creationId xmlns:a16="http://schemas.microsoft.com/office/drawing/2014/main" id="{799A901A-358E-4769-8643-6E993464B913}"/>
                    </a:ext>
                  </a:extLst>
                </p:cNvPr>
                <p:cNvSpPr/>
                <p:nvPr/>
              </p:nvSpPr>
              <p:spPr>
                <a:xfrm>
                  <a:off x="3496565" y="4984743"/>
                  <a:ext cx="91440" cy="91440"/>
                </a:xfrm>
                <a:prstGeom prst="ellipse">
                  <a:avLst/>
                </a:prstGeom>
                <a:solidFill>
                  <a:srgbClr val="008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6142004-ED98-42AA-8AD1-85B70D57031C}"/>
                    </a:ext>
                  </a:extLst>
                </p:cNvPr>
                <p:cNvSpPr/>
                <p:nvPr/>
              </p:nvSpPr>
              <p:spPr>
                <a:xfrm>
                  <a:off x="2107008" y="4262042"/>
                  <a:ext cx="188118" cy="195659"/>
                </a:xfrm>
                <a:custGeom>
                  <a:avLst/>
                  <a:gdLst>
                    <a:gd name="connsiteX0" fmla="*/ 17414 w 198389"/>
                    <a:gd name="connsiteY0" fmla="*/ 221411 h 221411"/>
                    <a:gd name="connsiteX1" fmla="*/ 17414 w 198389"/>
                    <a:gd name="connsiteY1" fmla="*/ 27736 h 221411"/>
                    <a:gd name="connsiteX2" fmla="*/ 198389 w 198389"/>
                    <a:gd name="connsiteY2" fmla="*/ 5511 h 221411"/>
                    <a:gd name="connsiteX0" fmla="*/ 17414 w 198389"/>
                    <a:gd name="connsiteY0" fmla="*/ 221411 h 221411"/>
                    <a:gd name="connsiteX1" fmla="*/ 17414 w 198389"/>
                    <a:gd name="connsiteY1" fmla="*/ 27736 h 221411"/>
                    <a:gd name="connsiteX2" fmla="*/ 198389 w 198389"/>
                    <a:gd name="connsiteY2" fmla="*/ 5511 h 221411"/>
                    <a:gd name="connsiteX0" fmla="*/ 17414 w 198389"/>
                    <a:gd name="connsiteY0" fmla="*/ 215900 h 215900"/>
                    <a:gd name="connsiteX1" fmla="*/ 17414 w 198389"/>
                    <a:gd name="connsiteY1" fmla="*/ 22225 h 215900"/>
                    <a:gd name="connsiteX2" fmla="*/ 198389 w 198389"/>
                    <a:gd name="connsiteY2" fmla="*/ 0 h 215900"/>
                    <a:gd name="connsiteX0" fmla="*/ 17918 w 206036"/>
                    <a:gd name="connsiteY0" fmla="*/ 208547 h 208547"/>
                    <a:gd name="connsiteX1" fmla="*/ 17918 w 206036"/>
                    <a:gd name="connsiteY1" fmla="*/ 14872 h 208547"/>
                    <a:gd name="connsiteX2" fmla="*/ 206036 w 206036"/>
                    <a:gd name="connsiteY2" fmla="*/ 12888 h 208547"/>
                    <a:gd name="connsiteX0" fmla="*/ 17918 w 206036"/>
                    <a:gd name="connsiteY0" fmla="*/ 195659 h 195659"/>
                    <a:gd name="connsiteX1" fmla="*/ 17918 w 206036"/>
                    <a:gd name="connsiteY1" fmla="*/ 1984 h 195659"/>
                    <a:gd name="connsiteX2" fmla="*/ 206036 w 206036"/>
                    <a:gd name="connsiteY2" fmla="*/ 0 h 195659"/>
                    <a:gd name="connsiteX0" fmla="*/ 0 w 188118"/>
                    <a:gd name="connsiteY0" fmla="*/ 195659 h 195659"/>
                    <a:gd name="connsiteX1" fmla="*/ 0 w 188118"/>
                    <a:gd name="connsiteY1" fmla="*/ 1984 h 195659"/>
                    <a:gd name="connsiteX2" fmla="*/ 188118 w 188118"/>
                    <a:gd name="connsiteY2" fmla="*/ 0 h 195659"/>
                  </a:gdLst>
                  <a:ahLst/>
                  <a:cxnLst>
                    <a:cxn ang="0">
                      <a:pos x="connsiteX0" y="connsiteY0"/>
                    </a:cxn>
                    <a:cxn ang="0">
                      <a:pos x="connsiteX1" y="connsiteY1"/>
                    </a:cxn>
                    <a:cxn ang="0">
                      <a:pos x="connsiteX2" y="connsiteY2"/>
                    </a:cxn>
                  </a:cxnLst>
                  <a:rect l="l" t="t" r="r" b="b"/>
                  <a:pathLst>
                    <a:path w="188118" h="195659">
                      <a:moveTo>
                        <a:pt x="0" y="195659"/>
                      </a:moveTo>
                      <a:lnTo>
                        <a:pt x="0" y="1984"/>
                      </a:lnTo>
                      <a:lnTo>
                        <a:pt x="188118" y="0"/>
                      </a:lnTo>
                    </a:path>
                  </a:pathLst>
                </a:custGeom>
                <a:noFill/>
                <a:ln w="28575">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504E739C-6C0F-4BD1-9F08-1B6F6547AAF9}"/>
                    </a:ext>
                  </a:extLst>
                </p:cNvPr>
                <p:cNvGrpSpPr/>
                <p:nvPr/>
              </p:nvGrpSpPr>
              <p:grpSpPr>
                <a:xfrm>
                  <a:off x="2343371" y="3896123"/>
                  <a:ext cx="1603154" cy="520762"/>
                  <a:chOff x="2343371" y="3896123"/>
                  <a:chExt cx="1603154" cy="520762"/>
                </a:xfrm>
              </p:grpSpPr>
              <p:sp>
                <p:nvSpPr>
                  <p:cNvPr id="70" name="Oval 69">
                    <a:extLst>
                      <a:ext uri="{FF2B5EF4-FFF2-40B4-BE49-F238E27FC236}">
                        <a16:creationId xmlns:a16="http://schemas.microsoft.com/office/drawing/2014/main" id="{CB38A5FB-3DD1-4AF0-855B-F1BE11123D20}"/>
                      </a:ext>
                    </a:extLst>
                  </p:cNvPr>
                  <p:cNvSpPr/>
                  <p:nvPr/>
                </p:nvSpPr>
                <p:spPr>
                  <a:xfrm>
                    <a:off x="2343371" y="4161382"/>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C0F95459-7CBE-46A0-BA11-CBC2FFF1C413}"/>
                      </a:ext>
                    </a:extLst>
                  </p:cNvPr>
                  <p:cNvSpPr txBox="1"/>
                  <p:nvPr/>
                </p:nvSpPr>
                <p:spPr>
                  <a:xfrm>
                    <a:off x="2460329" y="4078331"/>
                    <a:ext cx="588833" cy="338554"/>
                  </a:xfrm>
                  <a:prstGeom prst="rect">
                    <a:avLst/>
                  </a:prstGeom>
                  <a:noFill/>
                  <a:ln>
                    <a:noFill/>
                  </a:ln>
                </p:spPr>
                <p:txBody>
                  <a:bodyPr wrap="square" rtlCol="0">
                    <a:spAutoFit/>
                  </a:bodyPr>
                  <a:lstStyle/>
                  <a:p>
                    <a:r>
                      <a:rPr lang="en-US" sz="1600" dirty="0">
                        <a:solidFill>
                          <a:srgbClr val="FF0000"/>
                        </a:solidFill>
                        <a:latin typeface="Century Gothic" panose="020B0502020202020204" pitchFamily="34" charset="0"/>
                      </a:rPr>
                      <a:t>GC</a:t>
                    </a:r>
                  </a:p>
                </p:txBody>
              </p:sp>
              <p:cxnSp>
                <p:nvCxnSpPr>
                  <p:cNvPr id="72" name="Straight Connector 71">
                    <a:extLst>
                      <a:ext uri="{FF2B5EF4-FFF2-40B4-BE49-F238E27FC236}">
                        <a16:creationId xmlns:a16="http://schemas.microsoft.com/office/drawing/2014/main" id="{C063DAF0-FD55-4E3B-B5DB-F2FE08C854CB}"/>
                      </a:ext>
                    </a:extLst>
                  </p:cNvPr>
                  <p:cNvCxnSpPr/>
                  <p:nvPr/>
                </p:nvCxnSpPr>
                <p:spPr>
                  <a:xfrm>
                    <a:off x="2435225" y="3896123"/>
                    <a:ext cx="1511300" cy="0"/>
                  </a:xfrm>
                  <a:prstGeom prst="line">
                    <a:avLst/>
                  </a:prstGeom>
                  <a:noFill/>
                  <a:ln w="28575">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grpSp>
            <p:cxnSp>
              <p:nvCxnSpPr>
                <p:cNvPr id="73" name="Straight Connector 72">
                  <a:extLst>
                    <a:ext uri="{FF2B5EF4-FFF2-40B4-BE49-F238E27FC236}">
                      <a16:creationId xmlns:a16="http://schemas.microsoft.com/office/drawing/2014/main" id="{B2812283-F463-4D9F-AB87-BBB61526E944}"/>
                    </a:ext>
                  </a:extLst>
                </p:cNvPr>
                <p:cNvCxnSpPr>
                  <a:cxnSpLocks/>
                  <a:endCxn id="70" idx="0"/>
                </p:cNvCxnSpPr>
                <p:nvPr/>
              </p:nvCxnSpPr>
              <p:spPr>
                <a:xfrm flipH="1">
                  <a:off x="2434811" y="3883022"/>
                  <a:ext cx="414" cy="278360"/>
                </a:xfrm>
                <a:prstGeom prst="line">
                  <a:avLst/>
                </a:prstGeom>
                <a:noFill/>
                <a:ln w="28575">
                  <a:solidFill>
                    <a:srgbClr val="FF0000"/>
                  </a:solidFill>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29" name="Group 28">
                <a:extLst>
                  <a:ext uri="{FF2B5EF4-FFF2-40B4-BE49-F238E27FC236}">
                    <a16:creationId xmlns:a16="http://schemas.microsoft.com/office/drawing/2014/main" id="{ADCCC7FE-68BF-48DE-971E-C595224974CE}"/>
                  </a:ext>
                </a:extLst>
              </p:cNvPr>
              <p:cNvGrpSpPr/>
              <p:nvPr/>
            </p:nvGrpSpPr>
            <p:grpSpPr>
              <a:xfrm>
                <a:off x="5809378" y="2184386"/>
                <a:ext cx="4763372" cy="3643822"/>
                <a:chOff x="5809378" y="2184386"/>
                <a:chExt cx="4763372" cy="3643822"/>
              </a:xfrm>
            </p:grpSpPr>
            <p:sp>
              <p:nvSpPr>
                <p:cNvPr id="76" name="Rectangle 75">
                  <a:extLst>
                    <a:ext uri="{FF2B5EF4-FFF2-40B4-BE49-F238E27FC236}">
                      <a16:creationId xmlns:a16="http://schemas.microsoft.com/office/drawing/2014/main" id="{20876464-6CE5-4098-83CD-D85A628C29E6}"/>
                    </a:ext>
                  </a:extLst>
                </p:cNvPr>
                <p:cNvSpPr/>
                <p:nvPr/>
              </p:nvSpPr>
              <p:spPr>
                <a:xfrm>
                  <a:off x="5809378" y="5500103"/>
                  <a:ext cx="2007487" cy="328105"/>
                </a:xfrm>
                <a:prstGeom prst="rect">
                  <a:avLst/>
                </a:prstGeom>
                <a:solidFill>
                  <a:srgbClr val="00D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5F3BC69-D5FB-4956-9664-5C0F3396497D}"/>
                    </a:ext>
                  </a:extLst>
                </p:cNvPr>
                <p:cNvSpPr/>
                <p:nvPr/>
              </p:nvSpPr>
              <p:spPr>
                <a:xfrm>
                  <a:off x="8841385" y="2184386"/>
                  <a:ext cx="1731365" cy="1190823"/>
                </a:xfrm>
                <a:prstGeom prst="rect">
                  <a:avLst/>
                </a:prstGeom>
                <a:solidFill>
                  <a:srgbClr val="00D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1FCCCE9F-0DB2-4F2D-83F0-7566ADF1A59D}"/>
                  </a:ext>
                </a:extLst>
              </p:cNvPr>
              <p:cNvSpPr/>
              <p:nvPr/>
            </p:nvSpPr>
            <p:spPr>
              <a:xfrm>
                <a:off x="4168503" y="5500103"/>
                <a:ext cx="1412240" cy="32810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8AE4BE2-EDF8-408A-BB82-EFC5945652F0}"/>
                  </a:ext>
                </a:extLst>
              </p:cNvPr>
              <p:cNvSpPr/>
              <p:nvPr/>
            </p:nvSpPr>
            <p:spPr>
              <a:xfrm>
                <a:off x="9126637" y="4609706"/>
                <a:ext cx="1412240" cy="97829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8A31516D-367F-40AE-BFD2-DE5FB02F51E7}"/>
              </a:ext>
            </a:extLst>
          </p:cNvPr>
          <p:cNvSpPr txBox="1"/>
          <p:nvPr/>
        </p:nvSpPr>
        <p:spPr>
          <a:xfrm>
            <a:off x="3065362" y="265831"/>
            <a:ext cx="6061275" cy="707886"/>
          </a:xfrm>
          <a:prstGeom prst="rect">
            <a:avLst/>
          </a:prstGeom>
          <a:noFill/>
        </p:spPr>
        <p:txBody>
          <a:bodyPr wrap="none" rtlCol="0">
            <a:spAutoFit/>
          </a:bodyPr>
          <a:lstStyle/>
          <a:p>
            <a:r>
              <a:rPr lang="en-US" sz="4000" dirty="0">
                <a:latin typeface="Century Gothic" panose="020B0502020202020204" pitchFamily="34" charset="0"/>
              </a:rPr>
              <a:t>Cerebellar Microcircuits</a:t>
            </a:r>
          </a:p>
        </p:txBody>
      </p:sp>
      <p:sp>
        <p:nvSpPr>
          <p:cNvPr id="3" name="Oval 2">
            <a:extLst>
              <a:ext uri="{FF2B5EF4-FFF2-40B4-BE49-F238E27FC236}">
                <a16:creationId xmlns:a16="http://schemas.microsoft.com/office/drawing/2014/main" id="{0E9668D7-0B9F-4F97-AB2A-D4DD8F096A2B}"/>
              </a:ext>
            </a:extLst>
          </p:cNvPr>
          <p:cNvSpPr/>
          <p:nvPr/>
        </p:nvSpPr>
        <p:spPr>
          <a:xfrm>
            <a:off x="769586" y="1052253"/>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4DC050-DD17-4EA7-8262-687052EE143E}"/>
              </a:ext>
            </a:extLst>
          </p:cNvPr>
          <p:cNvSpPr txBox="1"/>
          <p:nvPr/>
        </p:nvSpPr>
        <p:spPr>
          <a:xfrm>
            <a:off x="962732" y="913575"/>
            <a:ext cx="10362493" cy="461665"/>
          </a:xfrm>
          <a:prstGeom prst="rect">
            <a:avLst/>
          </a:prstGeom>
          <a:noFill/>
        </p:spPr>
        <p:txBody>
          <a:bodyPr wrap="square" rtlCol="0">
            <a:spAutoFit/>
          </a:bodyPr>
          <a:lstStyle/>
          <a:p>
            <a:r>
              <a:rPr lang="en-US" sz="2400" dirty="0">
                <a:latin typeface="Century Gothic" panose="020B0502020202020204" pitchFamily="34" charset="0"/>
              </a:rPr>
              <a:t>Four organizing principles:</a:t>
            </a:r>
          </a:p>
        </p:txBody>
      </p:sp>
      <p:sp>
        <p:nvSpPr>
          <p:cNvPr id="5" name="Oval 4">
            <a:extLst>
              <a:ext uri="{FF2B5EF4-FFF2-40B4-BE49-F238E27FC236}">
                <a16:creationId xmlns:a16="http://schemas.microsoft.com/office/drawing/2014/main" id="{3BAA83DF-23A3-46A0-9E69-A2A738759A3F}"/>
              </a:ext>
            </a:extLst>
          </p:cNvPr>
          <p:cNvSpPr/>
          <p:nvPr/>
        </p:nvSpPr>
        <p:spPr>
          <a:xfrm>
            <a:off x="1146957" y="1429927"/>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804184-C62D-4D58-982B-B7442424F911}"/>
              </a:ext>
            </a:extLst>
          </p:cNvPr>
          <p:cNvSpPr txBox="1"/>
          <p:nvPr/>
        </p:nvSpPr>
        <p:spPr>
          <a:xfrm>
            <a:off x="1329837" y="1337416"/>
            <a:ext cx="10362493" cy="646331"/>
          </a:xfrm>
          <a:prstGeom prst="rect">
            <a:avLst/>
          </a:prstGeom>
          <a:noFill/>
        </p:spPr>
        <p:txBody>
          <a:bodyPr wrap="square" rtlCol="0">
            <a:spAutoFit/>
          </a:bodyPr>
          <a:lstStyle/>
          <a:p>
            <a:r>
              <a:rPr lang="en-US" b="1" dirty="0">
                <a:latin typeface="Century Gothic" panose="020B0502020202020204" pitchFamily="34" charset="0"/>
              </a:rPr>
              <a:t>Cerebellar Cortex</a:t>
            </a:r>
            <a:r>
              <a:rPr lang="en-US" dirty="0">
                <a:latin typeface="Century Gothic" panose="020B0502020202020204" pitchFamily="34" charset="0"/>
              </a:rPr>
              <a:t>: Five types of neurons organized into three layers. Each layer performs a different task.</a:t>
            </a:r>
          </a:p>
        </p:txBody>
      </p:sp>
      <p:grpSp>
        <p:nvGrpSpPr>
          <p:cNvPr id="31" name="Group 30">
            <a:extLst>
              <a:ext uri="{FF2B5EF4-FFF2-40B4-BE49-F238E27FC236}">
                <a16:creationId xmlns:a16="http://schemas.microsoft.com/office/drawing/2014/main" id="{980C4C37-C735-48C5-825E-2AA68065EE65}"/>
              </a:ext>
            </a:extLst>
          </p:cNvPr>
          <p:cNvGrpSpPr/>
          <p:nvPr/>
        </p:nvGrpSpPr>
        <p:grpSpPr>
          <a:xfrm>
            <a:off x="1146957" y="3167698"/>
            <a:ext cx="5545765" cy="646331"/>
            <a:chOff x="1146957" y="3167698"/>
            <a:chExt cx="5545765" cy="646331"/>
          </a:xfrm>
        </p:grpSpPr>
        <p:sp>
          <p:nvSpPr>
            <p:cNvPr id="24" name="Oval 23">
              <a:extLst>
                <a:ext uri="{FF2B5EF4-FFF2-40B4-BE49-F238E27FC236}">
                  <a16:creationId xmlns:a16="http://schemas.microsoft.com/office/drawing/2014/main" id="{694CAA5E-AE1B-48E2-AADF-6C925E7F08A4}"/>
                </a:ext>
              </a:extLst>
            </p:cNvPr>
            <p:cNvSpPr/>
            <p:nvPr/>
          </p:nvSpPr>
          <p:spPr>
            <a:xfrm>
              <a:off x="1146957" y="3260209"/>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9656681-FD60-4CFC-92D7-A4CFB757F9E7}"/>
                </a:ext>
              </a:extLst>
            </p:cNvPr>
            <p:cNvSpPr txBox="1"/>
            <p:nvPr/>
          </p:nvSpPr>
          <p:spPr>
            <a:xfrm>
              <a:off x="1329838" y="3167698"/>
              <a:ext cx="5362884" cy="646331"/>
            </a:xfrm>
            <a:prstGeom prst="rect">
              <a:avLst/>
            </a:prstGeom>
            <a:noFill/>
          </p:spPr>
          <p:txBody>
            <a:bodyPr wrap="square" rtlCol="0">
              <a:spAutoFit/>
            </a:bodyPr>
            <a:lstStyle/>
            <a:p>
              <a:r>
                <a:rPr lang="en-US" b="1" dirty="0">
                  <a:latin typeface="Century Gothic" panose="020B0502020202020204" pitchFamily="34" charset="0"/>
                </a:rPr>
                <a:t>Differential Afferent Codes</a:t>
              </a:r>
              <a:r>
                <a:rPr lang="en-US" dirty="0">
                  <a:latin typeface="Century Gothic" panose="020B0502020202020204" pitchFamily="34" charset="0"/>
                </a:rPr>
                <a:t>: Mossy fibers VS climbing fibers.</a:t>
              </a:r>
            </a:p>
          </p:txBody>
        </p:sp>
      </p:grpSp>
      <p:grpSp>
        <p:nvGrpSpPr>
          <p:cNvPr id="26" name="Group 25">
            <a:extLst>
              <a:ext uri="{FF2B5EF4-FFF2-40B4-BE49-F238E27FC236}">
                <a16:creationId xmlns:a16="http://schemas.microsoft.com/office/drawing/2014/main" id="{CE467E9B-2CBF-4BD3-A338-906A54D62C1A}"/>
              </a:ext>
            </a:extLst>
          </p:cNvPr>
          <p:cNvGrpSpPr/>
          <p:nvPr/>
        </p:nvGrpSpPr>
        <p:grpSpPr>
          <a:xfrm>
            <a:off x="1146957" y="5486570"/>
            <a:ext cx="7020499" cy="369332"/>
            <a:chOff x="1146957" y="5379476"/>
            <a:chExt cx="7020499" cy="369332"/>
          </a:xfrm>
        </p:grpSpPr>
        <p:sp>
          <p:nvSpPr>
            <p:cNvPr id="74" name="Oval 73">
              <a:extLst>
                <a:ext uri="{FF2B5EF4-FFF2-40B4-BE49-F238E27FC236}">
                  <a16:creationId xmlns:a16="http://schemas.microsoft.com/office/drawing/2014/main" id="{C5A397BF-B2B3-4FD7-AA75-C5A0EAE0D445}"/>
                </a:ext>
              </a:extLst>
            </p:cNvPr>
            <p:cNvSpPr/>
            <p:nvPr/>
          </p:nvSpPr>
          <p:spPr>
            <a:xfrm>
              <a:off x="1146957" y="5471987"/>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C7C6C98E-5F10-4702-826E-13815F2306E7}"/>
                </a:ext>
              </a:extLst>
            </p:cNvPr>
            <p:cNvSpPr txBox="1"/>
            <p:nvPr/>
          </p:nvSpPr>
          <p:spPr>
            <a:xfrm>
              <a:off x="1329838" y="5379476"/>
              <a:ext cx="6837618" cy="369332"/>
            </a:xfrm>
            <a:prstGeom prst="rect">
              <a:avLst/>
            </a:prstGeom>
            <a:noFill/>
          </p:spPr>
          <p:txBody>
            <a:bodyPr wrap="square" rtlCol="0">
              <a:spAutoFit/>
            </a:bodyPr>
            <a:lstStyle/>
            <a:p>
              <a:r>
                <a:rPr lang="en-US" b="1" dirty="0">
                  <a:latin typeface="Century Gothic" panose="020B0502020202020204" pitchFamily="34" charset="0"/>
                </a:rPr>
                <a:t>E/I Signals Compared</a:t>
              </a:r>
              <a:r>
                <a:rPr lang="en-US" dirty="0">
                  <a:latin typeface="Century Gothic" panose="020B0502020202020204" pitchFamily="34" charset="0"/>
                </a:rPr>
                <a:t>: In deep nuclei &amp; cerebellar cortex.</a:t>
              </a:r>
            </a:p>
          </p:txBody>
        </p:sp>
      </p:grpSp>
      <p:grpSp>
        <p:nvGrpSpPr>
          <p:cNvPr id="27" name="Group 26">
            <a:extLst>
              <a:ext uri="{FF2B5EF4-FFF2-40B4-BE49-F238E27FC236}">
                <a16:creationId xmlns:a16="http://schemas.microsoft.com/office/drawing/2014/main" id="{B7E4E0EE-F566-4353-B61E-817134167FF1}"/>
              </a:ext>
            </a:extLst>
          </p:cNvPr>
          <p:cNvGrpSpPr/>
          <p:nvPr/>
        </p:nvGrpSpPr>
        <p:grpSpPr>
          <a:xfrm>
            <a:off x="1146956" y="6028485"/>
            <a:ext cx="7020499" cy="369332"/>
            <a:chOff x="1146956" y="5921391"/>
            <a:chExt cx="7020499" cy="369332"/>
          </a:xfrm>
        </p:grpSpPr>
        <p:sp>
          <p:nvSpPr>
            <p:cNvPr id="79" name="Oval 78">
              <a:extLst>
                <a:ext uri="{FF2B5EF4-FFF2-40B4-BE49-F238E27FC236}">
                  <a16:creationId xmlns:a16="http://schemas.microsoft.com/office/drawing/2014/main" id="{12B80D86-CFF9-4582-8336-748901DBECC1}"/>
                </a:ext>
              </a:extLst>
            </p:cNvPr>
            <p:cNvSpPr/>
            <p:nvPr/>
          </p:nvSpPr>
          <p:spPr>
            <a:xfrm>
              <a:off x="1146956" y="6013902"/>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5BCE231A-5092-4199-958D-82745FE5A3D0}"/>
                </a:ext>
              </a:extLst>
            </p:cNvPr>
            <p:cNvSpPr txBox="1"/>
            <p:nvPr/>
          </p:nvSpPr>
          <p:spPr>
            <a:xfrm>
              <a:off x="1329837" y="5921391"/>
              <a:ext cx="6837618" cy="369332"/>
            </a:xfrm>
            <a:prstGeom prst="rect">
              <a:avLst/>
            </a:prstGeom>
            <a:noFill/>
          </p:spPr>
          <p:txBody>
            <a:bodyPr wrap="square" rtlCol="0">
              <a:spAutoFit/>
            </a:bodyPr>
            <a:lstStyle/>
            <a:p>
              <a:r>
                <a:rPr lang="en-US" b="1" dirty="0">
                  <a:latin typeface="Century Gothic" panose="020B0502020202020204" pitchFamily="34" charset="0"/>
                </a:rPr>
                <a:t>Recurrent loops</a:t>
              </a:r>
              <a:r>
                <a:rPr lang="en-US" dirty="0">
                  <a:latin typeface="Century Gothic" panose="020B0502020202020204" pitchFamily="34" charset="0"/>
                </a:rPr>
                <a:t>: In deep nuclei &amp; cerebellar cortex.</a:t>
              </a:r>
            </a:p>
          </p:txBody>
        </p:sp>
      </p:grpSp>
      <p:sp>
        <p:nvSpPr>
          <p:cNvPr id="32" name="TextBox 31">
            <a:extLst>
              <a:ext uri="{FF2B5EF4-FFF2-40B4-BE49-F238E27FC236}">
                <a16:creationId xmlns:a16="http://schemas.microsoft.com/office/drawing/2014/main" id="{D658CB5A-4333-4AB8-8996-676C1F51E8CB}"/>
              </a:ext>
            </a:extLst>
          </p:cNvPr>
          <p:cNvSpPr txBox="1"/>
          <p:nvPr/>
        </p:nvSpPr>
        <p:spPr>
          <a:xfrm>
            <a:off x="2445205" y="3842027"/>
            <a:ext cx="3626314" cy="584775"/>
          </a:xfrm>
          <a:prstGeom prst="rect">
            <a:avLst/>
          </a:prstGeom>
          <a:noFill/>
        </p:spPr>
        <p:txBody>
          <a:bodyPr wrap="none" rtlCol="0">
            <a:spAutoFit/>
          </a:bodyPr>
          <a:lstStyle/>
          <a:p>
            <a:pPr algn="ctr"/>
            <a:r>
              <a:rPr lang="en-US" sz="3200" dirty="0">
                <a:latin typeface="Century Gothic" panose="020B0502020202020204" pitchFamily="34" charset="0"/>
              </a:rPr>
              <a:t>How about now?</a:t>
            </a:r>
          </a:p>
        </p:txBody>
      </p:sp>
    </p:spTree>
    <p:extLst>
      <p:ext uri="{BB962C8B-B14F-4D97-AF65-F5344CB8AC3E}">
        <p14:creationId xmlns:p14="http://schemas.microsoft.com/office/powerpoint/2010/main" val="305648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4.375E-6 2.22222E-6 L -0.00039 -0.17847 " pathEditMode="relative" rAng="0" ptsTypes="AA">
                                      <p:cBhvr>
                                        <p:cTn id="11" dur="2000" fill="hold"/>
                                        <p:tgtEl>
                                          <p:spTgt spid="31"/>
                                        </p:tgtEl>
                                        <p:attrNameLst>
                                          <p:attrName>ppt_x</p:attrName>
                                          <p:attrName>ppt_y</p:attrName>
                                        </p:attrNameLst>
                                      </p:cBhvr>
                                      <p:rCtr x="-26" y="-8935"/>
                                    </p:animMotion>
                                  </p:childTnLst>
                                </p:cTn>
                              </p:par>
                              <p:par>
                                <p:cTn id="12" presetID="64" presetClass="path" presetSubtype="0" accel="50000" decel="50000" fill="hold" nodeType="withEffect">
                                  <p:stCondLst>
                                    <p:cond delay="0"/>
                                  </p:stCondLst>
                                  <p:childTnLst>
                                    <p:animMotion origin="layout" path="M -1.04167E-6 -2.59259E-6 L 0.00117 -0.40139 " pathEditMode="relative" rAng="0" ptsTypes="AA">
                                      <p:cBhvr>
                                        <p:cTn id="13" dur="2000" fill="hold"/>
                                        <p:tgtEl>
                                          <p:spTgt spid="26"/>
                                        </p:tgtEl>
                                        <p:attrNameLst>
                                          <p:attrName>ppt_x</p:attrName>
                                          <p:attrName>ppt_y</p:attrName>
                                        </p:attrNameLst>
                                      </p:cBhvr>
                                      <p:rCtr x="52" y="-20069"/>
                                    </p:animMotion>
                                  </p:childTnLst>
                                </p:cTn>
                              </p:par>
                              <p:par>
                                <p:cTn id="14" presetID="64" presetClass="path" presetSubtype="0" accel="50000" decel="50000" fill="hold" nodeType="withEffect">
                                  <p:stCondLst>
                                    <p:cond delay="0"/>
                                  </p:stCondLst>
                                  <p:childTnLst>
                                    <p:animMotion origin="layout" path="M -1.04167E-6 2.22222E-6 L 0.00065 -0.41945 " pathEditMode="relative" rAng="0" ptsTypes="AA">
                                      <p:cBhvr>
                                        <p:cTn id="15" dur="2000" fill="hold"/>
                                        <p:tgtEl>
                                          <p:spTgt spid="27"/>
                                        </p:tgtEl>
                                        <p:attrNameLst>
                                          <p:attrName>ppt_x</p:attrName>
                                          <p:attrName>ppt_y</p:attrName>
                                        </p:attrNameLst>
                                      </p:cBhvr>
                                      <p:rCtr x="26" y="-20972"/>
                                    </p:animMotion>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dissolve">
                                      <p:cBhvr>
                                        <p:cTn id="19" dur="3000"/>
                                        <p:tgtEl>
                                          <p:spTgt spid="121"/>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10000"/>
                                  </p:iterate>
                                  <p:childTnLst>
                                    <p:set>
                                      <p:cBhvr>
                                        <p:cTn id="23" dur="1" fill="hold">
                                          <p:stCondLst>
                                            <p:cond delay="0"/>
                                          </p:stCondLst>
                                        </p:cTn>
                                        <p:tgtEl>
                                          <p:spTgt spid="32"/>
                                        </p:tgtEl>
                                        <p:attrNameLst>
                                          <p:attrName>style.visibility</p:attrName>
                                        </p:attrNameLst>
                                      </p:cBhvr>
                                      <p:to>
                                        <p:strVal val="visible"/>
                                      </p:to>
                                    </p:set>
                                    <p:set>
                                      <p:cBhvr>
                                        <p:cTn id="24" dur="227" fill="hold">
                                          <p:stCondLst>
                                            <p:cond delay="0"/>
                                          </p:stCondLst>
                                        </p:cTn>
                                        <p:tgtEl>
                                          <p:spTgt spid="32"/>
                                        </p:tgtEl>
                                        <p:attrNameLst>
                                          <p:attrName>style.rotation</p:attrName>
                                        </p:attrNameLst>
                                      </p:cBhvr>
                                      <p:to>
                                        <p:strVal val="-45.0"/>
                                      </p:to>
                                    </p:set>
                                    <p:anim calcmode="lin" valueType="num">
                                      <p:cBhvr>
                                        <p:cTn id="25" dur="227" fill="hold">
                                          <p:stCondLst>
                                            <p:cond delay="227"/>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3408F9-C8F6-4573-82E2-68A7A40A17E5}"/>
              </a:ext>
            </a:extLst>
          </p:cNvPr>
          <p:cNvPicPr>
            <a:picLocks noChangeAspect="1"/>
          </p:cNvPicPr>
          <p:nvPr/>
        </p:nvPicPr>
        <p:blipFill>
          <a:blip r:embed="rId2"/>
          <a:stretch>
            <a:fillRect/>
          </a:stretch>
        </p:blipFill>
        <p:spPr>
          <a:xfrm>
            <a:off x="899886" y="2297864"/>
            <a:ext cx="9831927" cy="3692073"/>
          </a:xfrm>
          <a:prstGeom prst="rect">
            <a:avLst/>
          </a:prstGeom>
        </p:spPr>
      </p:pic>
      <p:pic>
        <p:nvPicPr>
          <p:cNvPr id="5" name="Picture 4">
            <a:extLst>
              <a:ext uri="{FF2B5EF4-FFF2-40B4-BE49-F238E27FC236}">
                <a16:creationId xmlns:a16="http://schemas.microsoft.com/office/drawing/2014/main" id="{BB35E140-D105-4B54-B982-EEA4C101B618}"/>
              </a:ext>
            </a:extLst>
          </p:cNvPr>
          <p:cNvPicPr>
            <a:picLocks noChangeAspect="1"/>
          </p:cNvPicPr>
          <p:nvPr/>
        </p:nvPicPr>
        <p:blipFill>
          <a:blip r:embed="rId3"/>
          <a:stretch>
            <a:fillRect/>
          </a:stretch>
        </p:blipFill>
        <p:spPr>
          <a:xfrm>
            <a:off x="217714" y="278487"/>
            <a:ext cx="5579420" cy="1477741"/>
          </a:xfrm>
          <a:prstGeom prst="rect">
            <a:avLst/>
          </a:prstGeom>
        </p:spPr>
      </p:pic>
      <p:sp>
        <p:nvSpPr>
          <p:cNvPr id="6" name="TextBox 5">
            <a:extLst>
              <a:ext uri="{FF2B5EF4-FFF2-40B4-BE49-F238E27FC236}">
                <a16:creationId xmlns:a16="http://schemas.microsoft.com/office/drawing/2014/main" id="{A742A514-BC67-45AD-A741-A4CE5ED6AAAD}"/>
              </a:ext>
            </a:extLst>
          </p:cNvPr>
          <p:cNvSpPr txBox="1"/>
          <p:nvPr/>
        </p:nvSpPr>
        <p:spPr>
          <a:xfrm>
            <a:off x="5962309" y="246664"/>
            <a:ext cx="5771132" cy="707886"/>
          </a:xfrm>
          <a:prstGeom prst="rect">
            <a:avLst/>
          </a:prstGeom>
          <a:noFill/>
        </p:spPr>
        <p:txBody>
          <a:bodyPr wrap="none" rtlCol="0">
            <a:spAutoFit/>
          </a:bodyPr>
          <a:lstStyle/>
          <a:p>
            <a:r>
              <a:rPr lang="en-US" sz="4000" dirty="0">
                <a:latin typeface="Century Gothic" panose="020B0502020202020204" pitchFamily="34" charset="0"/>
              </a:rPr>
              <a:t>Emerging Perspectives</a:t>
            </a:r>
          </a:p>
        </p:txBody>
      </p:sp>
      <p:grpSp>
        <p:nvGrpSpPr>
          <p:cNvPr id="9" name="Group 8"/>
          <p:cNvGrpSpPr/>
          <p:nvPr/>
        </p:nvGrpSpPr>
        <p:grpSpPr>
          <a:xfrm>
            <a:off x="3942364" y="1264847"/>
            <a:ext cx="1642181" cy="1585444"/>
            <a:chOff x="3942364" y="1264847"/>
            <a:chExt cx="1642181" cy="1585444"/>
          </a:xfrm>
        </p:grpSpPr>
        <p:sp>
          <p:nvSpPr>
            <p:cNvPr id="2" name="Freeform 1"/>
            <p:cNvSpPr/>
            <p:nvPr/>
          </p:nvSpPr>
          <p:spPr>
            <a:xfrm>
              <a:off x="4275438" y="1911178"/>
              <a:ext cx="428368" cy="939113"/>
            </a:xfrm>
            <a:custGeom>
              <a:avLst/>
              <a:gdLst>
                <a:gd name="connsiteX0" fmla="*/ 568411 w 568411"/>
                <a:gd name="connsiteY0" fmla="*/ 0 h 807308"/>
                <a:gd name="connsiteX1" fmla="*/ 107092 w 568411"/>
                <a:gd name="connsiteY1" fmla="*/ 469557 h 807308"/>
                <a:gd name="connsiteX2" fmla="*/ 0 w 568411"/>
                <a:gd name="connsiteY2" fmla="*/ 807308 h 807308"/>
                <a:gd name="connsiteX0" fmla="*/ 428368 w 428368"/>
                <a:gd name="connsiteY0" fmla="*/ 0 h 939113"/>
                <a:gd name="connsiteX1" fmla="*/ 107092 w 428368"/>
                <a:gd name="connsiteY1" fmla="*/ 601362 h 939113"/>
                <a:gd name="connsiteX2" fmla="*/ 0 w 428368"/>
                <a:gd name="connsiteY2" fmla="*/ 939113 h 939113"/>
                <a:gd name="connsiteX0" fmla="*/ 428368 w 428368"/>
                <a:gd name="connsiteY0" fmla="*/ 0 h 939113"/>
                <a:gd name="connsiteX1" fmla="*/ 107092 w 428368"/>
                <a:gd name="connsiteY1" fmla="*/ 601362 h 939113"/>
                <a:gd name="connsiteX2" fmla="*/ 0 w 428368"/>
                <a:gd name="connsiteY2" fmla="*/ 939113 h 939113"/>
                <a:gd name="connsiteX0" fmla="*/ 428368 w 428368"/>
                <a:gd name="connsiteY0" fmla="*/ 0 h 939113"/>
                <a:gd name="connsiteX1" fmla="*/ 0 w 428368"/>
                <a:gd name="connsiteY1" fmla="*/ 939113 h 939113"/>
                <a:gd name="connsiteX0" fmla="*/ 428368 w 428368"/>
                <a:gd name="connsiteY0" fmla="*/ 0 h 939113"/>
                <a:gd name="connsiteX1" fmla="*/ 0 w 428368"/>
                <a:gd name="connsiteY1" fmla="*/ 939113 h 939113"/>
                <a:gd name="connsiteX0" fmla="*/ 428368 w 428368"/>
                <a:gd name="connsiteY0" fmla="*/ 0 h 939113"/>
                <a:gd name="connsiteX1" fmla="*/ 0 w 428368"/>
                <a:gd name="connsiteY1" fmla="*/ 939113 h 939113"/>
              </a:gdLst>
              <a:ahLst/>
              <a:cxnLst>
                <a:cxn ang="0">
                  <a:pos x="connsiteX0" y="connsiteY0"/>
                </a:cxn>
                <a:cxn ang="0">
                  <a:pos x="connsiteX1" y="connsiteY1"/>
                </a:cxn>
              </a:cxnLst>
              <a:rect l="l" t="t" r="r" b="b"/>
              <a:pathLst>
                <a:path w="428368" h="939113">
                  <a:moveTo>
                    <a:pt x="428368" y="0"/>
                  </a:moveTo>
                  <a:cubicBezTo>
                    <a:pt x="376196" y="642551"/>
                    <a:pt x="10984" y="156518"/>
                    <a:pt x="0" y="939113"/>
                  </a:cubicBezTo>
                </a:path>
              </a:pathLst>
            </a:custGeom>
            <a:noFill/>
            <a:ln w="28575">
              <a:solidFill>
                <a:srgbClr val="008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42364" y="1264847"/>
              <a:ext cx="1642181" cy="646331"/>
            </a:xfrm>
            <a:prstGeom prst="rect">
              <a:avLst/>
            </a:prstGeom>
            <a:noFill/>
          </p:spPr>
          <p:txBody>
            <a:bodyPr wrap="none" rtlCol="0">
              <a:spAutoFit/>
            </a:bodyPr>
            <a:lstStyle/>
            <a:p>
              <a:pPr algn="ctr"/>
              <a:r>
                <a:rPr lang="en-US" b="1" dirty="0">
                  <a:solidFill>
                    <a:srgbClr val="008000"/>
                  </a:solidFill>
                </a:rPr>
                <a:t>Driven by</a:t>
              </a:r>
            </a:p>
            <a:p>
              <a:pPr algn="ctr"/>
              <a:r>
                <a:rPr lang="en-US" b="1" dirty="0">
                  <a:solidFill>
                    <a:srgbClr val="008000"/>
                  </a:solidFill>
                </a:rPr>
                <a:t>Climbing Fibers</a:t>
              </a:r>
            </a:p>
          </p:txBody>
        </p:sp>
      </p:grpSp>
      <p:grpSp>
        <p:nvGrpSpPr>
          <p:cNvPr id="10" name="Group 9"/>
          <p:cNvGrpSpPr/>
          <p:nvPr/>
        </p:nvGrpSpPr>
        <p:grpSpPr>
          <a:xfrm>
            <a:off x="5865779" y="1264846"/>
            <a:ext cx="2228687" cy="1585445"/>
            <a:chOff x="5865779" y="1264846"/>
            <a:chExt cx="2228687" cy="1585445"/>
          </a:xfrm>
        </p:grpSpPr>
        <p:sp>
          <p:nvSpPr>
            <p:cNvPr id="7" name="Freeform 6"/>
            <p:cNvSpPr/>
            <p:nvPr/>
          </p:nvSpPr>
          <p:spPr>
            <a:xfrm>
              <a:off x="6182498" y="1861751"/>
              <a:ext cx="716692" cy="988540"/>
            </a:xfrm>
            <a:custGeom>
              <a:avLst/>
              <a:gdLst>
                <a:gd name="connsiteX0" fmla="*/ 568411 w 568411"/>
                <a:gd name="connsiteY0" fmla="*/ 0 h 807308"/>
                <a:gd name="connsiteX1" fmla="*/ 107092 w 568411"/>
                <a:gd name="connsiteY1" fmla="*/ 469557 h 807308"/>
                <a:gd name="connsiteX2" fmla="*/ 0 w 568411"/>
                <a:gd name="connsiteY2" fmla="*/ 807308 h 807308"/>
                <a:gd name="connsiteX0" fmla="*/ 428368 w 428368"/>
                <a:gd name="connsiteY0" fmla="*/ 0 h 939113"/>
                <a:gd name="connsiteX1" fmla="*/ 107092 w 428368"/>
                <a:gd name="connsiteY1" fmla="*/ 601362 h 939113"/>
                <a:gd name="connsiteX2" fmla="*/ 0 w 428368"/>
                <a:gd name="connsiteY2" fmla="*/ 939113 h 939113"/>
                <a:gd name="connsiteX0" fmla="*/ 428368 w 428368"/>
                <a:gd name="connsiteY0" fmla="*/ 0 h 939113"/>
                <a:gd name="connsiteX1" fmla="*/ 107092 w 428368"/>
                <a:gd name="connsiteY1" fmla="*/ 601362 h 939113"/>
                <a:gd name="connsiteX2" fmla="*/ 0 w 428368"/>
                <a:gd name="connsiteY2" fmla="*/ 939113 h 939113"/>
                <a:gd name="connsiteX0" fmla="*/ 428368 w 428368"/>
                <a:gd name="connsiteY0" fmla="*/ 0 h 939113"/>
                <a:gd name="connsiteX1" fmla="*/ 0 w 428368"/>
                <a:gd name="connsiteY1" fmla="*/ 939113 h 939113"/>
                <a:gd name="connsiteX0" fmla="*/ 428368 w 428368"/>
                <a:gd name="connsiteY0" fmla="*/ 0 h 939113"/>
                <a:gd name="connsiteX1" fmla="*/ 0 w 428368"/>
                <a:gd name="connsiteY1" fmla="*/ 939113 h 939113"/>
                <a:gd name="connsiteX0" fmla="*/ 428368 w 428368"/>
                <a:gd name="connsiteY0" fmla="*/ 0 h 939113"/>
                <a:gd name="connsiteX1" fmla="*/ 0 w 428368"/>
                <a:gd name="connsiteY1" fmla="*/ 939113 h 939113"/>
                <a:gd name="connsiteX0" fmla="*/ 716692 w 716692"/>
                <a:gd name="connsiteY0" fmla="*/ 0 h 988540"/>
                <a:gd name="connsiteX1" fmla="*/ 0 w 716692"/>
                <a:gd name="connsiteY1" fmla="*/ 988540 h 988540"/>
              </a:gdLst>
              <a:ahLst/>
              <a:cxnLst>
                <a:cxn ang="0">
                  <a:pos x="connsiteX0" y="connsiteY0"/>
                </a:cxn>
                <a:cxn ang="0">
                  <a:pos x="connsiteX1" y="connsiteY1"/>
                </a:cxn>
              </a:cxnLst>
              <a:rect l="l" t="t" r="r" b="b"/>
              <a:pathLst>
                <a:path w="716692" h="988540">
                  <a:moveTo>
                    <a:pt x="716692" y="0"/>
                  </a:moveTo>
                  <a:cubicBezTo>
                    <a:pt x="664520" y="642551"/>
                    <a:pt x="10984" y="205945"/>
                    <a:pt x="0" y="988540"/>
                  </a:cubicBezTo>
                </a:path>
              </a:pathLst>
            </a:custGeom>
            <a:noFill/>
            <a:ln w="285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65779" y="1264846"/>
              <a:ext cx="2228687" cy="646331"/>
            </a:xfrm>
            <a:prstGeom prst="rect">
              <a:avLst/>
            </a:prstGeom>
            <a:noFill/>
          </p:spPr>
          <p:txBody>
            <a:bodyPr wrap="none" rtlCol="0">
              <a:spAutoFit/>
            </a:bodyPr>
            <a:lstStyle/>
            <a:p>
              <a:pPr algn="ctr"/>
              <a:r>
                <a:rPr lang="en-US" b="1" dirty="0">
                  <a:solidFill>
                    <a:srgbClr val="0070C0"/>
                  </a:solidFill>
                </a:rPr>
                <a:t>Driven by</a:t>
              </a:r>
            </a:p>
            <a:p>
              <a:pPr algn="ctr"/>
              <a:r>
                <a:rPr lang="en-US" b="1" dirty="0">
                  <a:solidFill>
                    <a:srgbClr val="0070C0"/>
                  </a:solidFill>
                </a:rPr>
                <a:t>Mossy/Parallel Fibers</a:t>
              </a:r>
            </a:p>
          </p:txBody>
        </p:sp>
      </p:grpSp>
      <p:grpSp>
        <p:nvGrpSpPr>
          <p:cNvPr id="17" name="Group 16"/>
          <p:cNvGrpSpPr/>
          <p:nvPr/>
        </p:nvGrpSpPr>
        <p:grpSpPr>
          <a:xfrm>
            <a:off x="315049" y="3186909"/>
            <a:ext cx="7336069" cy="3512879"/>
            <a:chOff x="315049" y="3186909"/>
            <a:chExt cx="7336069" cy="3512879"/>
          </a:xfrm>
        </p:grpSpPr>
        <p:sp>
          <p:nvSpPr>
            <p:cNvPr id="12" name="Freeform 11"/>
            <p:cNvSpPr/>
            <p:nvPr/>
          </p:nvSpPr>
          <p:spPr>
            <a:xfrm>
              <a:off x="315049" y="3186909"/>
              <a:ext cx="712717" cy="3045777"/>
            </a:xfrm>
            <a:custGeom>
              <a:avLst/>
              <a:gdLst>
                <a:gd name="connsiteX0" fmla="*/ 568411 w 568411"/>
                <a:gd name="connsiteY0" fmla="*/ 0 h 807308"/>
                <a:gd name="connsiteX1" fmla="*/ 107092 w 568411"/>
                <a:gd name="connsiteY1" fmla="*/ 469557 h 807308"/>
                <a:gd name="connsiteX2" fmla="*/ 0 w 568411"/>
                <a:gd name="connsiteY2" fmla="*/ 807308 h 807308"/>
                <a:gd name="connsiteX0" fmla="*/ 428368 w 428368"/>
                <a:gd name="connsiteY0" fmla="*/ 0 h 939113"/>
                <a:gd name="connsiteX1" fmla="*/ 107092 w 428368"/>
                <a:gd name="connsiteY1" fmla="*/ 601362 h 939113"/>
                <a:gd name="connsiteX2" fmla="*/ 0 w 428368"/>
                <a:gd name="connsiteY2" fmla="*/ 939113 h 939113"/>
                <a:gd name="connsiteX0" fmla="*/ 428368 w 428368"/>
                <a:gd name="connsiteY0" fmla="*/ 0 h 939113"/>
                <a:gd name="connsiteX1" fmla="*/ 107092 w 428368"/>
                <a:gd name="connsiteY1" fmla="*/ 601362 h 939113"/>
                <a:gd name="connsiteX2" fmla="*/ 0 w 428368"/>
                <a:gd name="connsiteY2" fmla="*/ 939113 h 939113"/>
                <a:gd name="connsiteX0" fmla="*/ 428368 w 428368"/>
                <a:gd name="connsiteY0" fmla="*/ 0 h 939113"/>
                <a:gd name="connsiteX1" fmla="*/ 0 w 428368"/>
                <a:gd name="connsiteY1" fmla="*/ 939113 h 939113"/>
                <a:gd name="connsiteX0" fmla="*/ 428368 w 428368"/>
                <a:gd name="connsiteY0" fmla="*/ 0 h 939113"/>
                <a:gd name="connsiteX1" fmla="*/ 0 w 428368"/>
                <a:gd name="connsiteY1" fmla="*/ 939113 h 939113"/>
                <a:gd name="connsiteX0" fmla="*/ 428368 w 428368"/>
                <a:gd name="connsiteY0" fmla="*/ 0 h 939113"/>
                <a:gd name="connsiteX1" fmla="*/ 0 w 428368"/>
                <a:gd name="connsiteY1" fmla="*/ 939113 h 939113"/>
                <a:gd name="connsiteX0" fmla="*/ 716692 w 716692"/>
                <a:gd name="connsiteY0" fmla="*/ 0 h 988540"/>
                <a:gd name="connsiteX1" fmla="*/ 0 w 716692"/>
                <a:gd name="connsiteY1" fmla="*/ 988540 h 988540"/>
                <a:gd name="connsiteX0" fmla="*/ 716692 w 716692"/>
                <a:gd name="connsiteY0" fmla="*/ 71509 h 1060049"/>
                <a:gd name="connsiteX1" fmla="*/ 102532 w 716692"/>
                <a:gd name="connsiteY1" fmla="*/ 63889 h 1060049"/>
                <a:gd name="connsiteX2" fmla="*/ 0 w 716692"/>
                <a:gd name="connsiteY2" fmla="*/ 1060049 h 1060049"/>
                <a:gd name="connsiteX0" fmla="*/ 746243 w 746243"/>
                <a:gd name="connsiteY0" fmla="*/ 63791 h 1052331"/>
                <a:gd name="connsiteX1" fmla="*/ 132083 w 746243"/>
                <a:gd name="connsiteY1" fmla="*/ 56171 h 1052331"/>
                <a:gd name="connsiteX2" fmla="*/ 29551 w 746243"/>
                <a:gd name="connsiteY2" fmla="*/ 1052331 h 1052331"/>
                <a:gd name="connsiteX0" fmla="*/ 716692 w 716692"/>
                <a:gd name="connsiteY0" fmla="*/ 0 h 988540"/>
                <a:gd name="connsiteX1" fmla="*/ 0 w 716692"/>
                <a:gd name="connsiteY1" fmla="*/ 988540 h 988540"/>
                <a:gd name="connsiteX0" fmla="*/ 392842 w 392842"/>
                <a:gd name="connsiteY0" fmla="*/ 262410 h 262410"/>
                <a:gd name="connsiteX1" fmla="*/ 0 w 392842"/>
                <a:gd name="connsiteY1" fmla="*/ 0 h 262410"/>
                <a:gd name="connsiteX0" fmla="*/ 404480 w 404480"/>
                <a:gd name="connsiteY0" fmla="*/ 262410 h 264563"/>
                <a:gd name="connsiteX1" fmla="*/ 11638 w 404480"/>
                <a:gd name="connsiteY1" fmla="*/ 0 h 264563"/>
                <a:gd name="connsiteX0" fmla="*/ 435381 w 435381"/>
                <a:gd name="connsiteY0" fmla="*/ 313210 h 313210"/>
                <a:gd name="connsiteX1" fmla="*/ 10789 w 435381"/>
                <a:gd name="connsiteY1" fmla="*/ 0 h 313210"/>
                <a:gd name="connsiteX0" fmla="*/ 1881207 w 1881207"/>
                <a:gd name="connsiteY0" fmla="*/ 2472210 h 2472210"/>
                <a:gd name="connsiteX1" fmla="*/ 2465 w 1881207"/>
                <a:gd name="connsiteY1" fmla="*/ 0 h 2472210"/>
                <a:gd name="connsiteX0" fmla="*/ 1710005 w 1710005"/>
                <a:gd name="connsiteY0" fmla="*/ 3107210 h 3107210"/>
                <a:gd name="connsiteX1" fmla="*/ 2713 w 1710005"/>
                <a:gd name="connsiteY1" fmla="*/ 0 h 3107210"/>
                <a:gd name="connsiteX0" fmla="*/ 2012980 w 2012980"/>
                <a:gd name="connsiteY0" fmla="*/ 3107210 h 3107210"/>
                <a:gd name="connsiteX1" fmla="*/ 305688 w 2012980"/>
                <a:gd name="connsiteY1" fmla="*/ 0 h 3107210"/>
                <a:gd name="connsiteX0" fmla="*/ 2073651 w 2073651"/>
                <a:gd name="connsiteY0" fmla="*/ 3107210 h 3118559"/>
                <a:gd name="connsiteX1" fmla="*/ 366359 w 2073651"/>
                <a:gd name="connsiteY1" fmla="*/ 0 h 3118559"/>
                <a:gd name="connsiteX0" fmla="*/ 745674 w 771932"/>
                <a:gd name="connsiteY0" fmla="*/ 3040535 h 3052118"/>
                <a:gd name="connsiteX1" fmla="*/ 771932 w 771932"/>
                <a:gd name="connsiteY1" fmla="*/ 0 h 3052118"/>
                <a:gd name="connsiteX0" fmla="*/ 686459 w 712717"/>
                <a:gd name="connsiteY0" fmla="*/ 3040535 h 3045777"/>
                <a:gd name="connsiteX1" fmla="*/ 712717 w 712717"/>
                <a:gd name="connsiteY1" fmla="*/ 0 h 3045777"/>
              </a:gdLst>
              <a:ahLst/>
              <a:cxnLst>
                <a:cxn ang="0">
                  <a:pos x="connsiteX0" y="connsiteY0"/>
                </a:cxn>
                <a:cxn ang="0">
                  <a:pos x="connsiteX1" y="connsiteY1"/>
                </a:cxn>
              </a:cxnLst>
              <a:rect l="l" t="t" r="r" b="b"/>
              <a:pathLst>
                <a:path w="712717" h="3045777">
                  <a:moveTo>
                    <a:pt x="686459" y="3040535"/>
                  </a:moveTo>
                  <a:cubicBezTo>
                    <a:pt x="76087" y="3188015"/>
                    <a:pt x="-502536" y="176370"/>
                    <a:pt x="712717" y="0"/>
                  </a:cubicBezTo>
                </a:path>
              </a:pathLst>
            </a:custGeom>
            <a:noFill/>
            <a:ln w="28575">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144334" y="6053457"/>
              <a:ext cx="6506784" cy="646331"/>
              <a:chOff x="2954084" y="6053457"/>
              <a:chExt cx="6506784" cy="646331"/>
            </a:xfrm>
          </p:grpSpPr>
          <p:sp>
            <p:nvSpPr>
              <p:cNvPr id="13" name="TextBox 12"/>
              <p:cNvSpPr txBox="1"/>
              <p:nvPr/>
            </p:nvSpPr>
            <p:spPr>
              <a:xfrm>
                <a:off x="3007424" y="6053457"/>
                <a:ext cx="6453444" cy="646331"/>
              </a:xfrm>
              <a:prstGeom prst="rect">
                <a:avLst/>
              </a:prstGeom>
              <a:noFill/>
            </p:spPr>
            <p:txBody>
              <a:bodyPr wrap="square" rtlCol="0">
                <a:spAutoFit/>
              </a:bodyPr>
              <a:lstStyle/>
              <a:p>
                <a:r>
                  <a:rPr lang="en-US" b="1" dirty="0"/>
                  <a:t>Co-Activation Promotes LTD.</a:t>
                </a:r>
              </a:p>
              <a:p>
                <a:r>
                  <a:rPr lang="en-US" b="1" dirty="0"/>
                  <a:t>LTD at parallel fiber-PC synapse is important for motor learning</a:t>
                </a:r>
              </a:p>
            </p:txBody>
          </p:sp>
          <p:sp>
            <p:nvSpPr>
              <p:cNvPr id="14" name="Oval 13"/>
              <p:cNvSpPr/>
              <p:nvPr/>
            </p:nvSpPr>
            <p:spPr>
              <a:xfrm>
                <a:off x="2954084" y="620268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54084" y="644398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2886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FE6E91-2B5E-48EA-8094-558EA27310AA}"/>
              </a:ext>
            </a:extLst>
          </p:cNvPr>
          <p:cNvPicPr>
            <a:picLocks noChangeAspect="1"/>
          </p:cNvPicPr>
          <p:nvPr/>
        </p:nvPicPr>
        <p:blipFill>
          <a:blip r:embed="rId3"/>
          <a:stretch>
            <a:fillRect/>
          </a:stretch>
        </p:blipFill>
        <p:spPr>
          <a:xfrm>
            <a:off x="667657" y="3130995"/>
            <a:ext cx="10856686" cy="3366046"/>
          </a:xfrm>
          <a:prstGeom prst="rect">
            <a:avLst/>
          </a:prstGeom>
        </p:spPr>
      </p:pic>
      <p:sp>
        <p:nvSpPr>
          <p:cNvPr id="6" name="TextBox 5">
            <a:extLst>
              <a:ext uri="{FF2B5EF4-FFF2-40B4-BE49-F238E27FC236}">
                <a16:creationId xmlns:a16="http://schemas.microsoft.com/office/drawing/2014/main" id="{3F4DFC47-FA02-4739-B973-61D62257B73B}"/>
              </a:ext>
            </a:extLst>
          </p:cNvPr>
          <p:cNvSpPr txBox="1"/>
          <p:nvPr/>
        </p:nvSpPr>
        <p:spPr>
          <a:xfrm>
            <a:off x="6644478" y="246664"/>
            <a:ext cx="4033476" cy="707886"/>
          </a:xfrm>
          <a:prstGeom prst="rect">
            <a:avLst/>
          </a:prstGeom>
          <a:noFill/>
        </p:spPr>
        <p:txBody>
          <a:bodyPr wrap="none" rtlCol="0">
            <a:spAutoFit/>
          </a:bodyPr>
          <a:lstStyle/>
          <a:p>
            <a:r>
              <a:rPr lang="en-US" sz="4000" dirty="0">
                <a:latin typeface="Century Gothic" panose="020B0502020202020204" pitchFamily="34" charset="0"/>
              </a:rPr>
              <a:t>Error Hypothesis</a:t>
            </a:r>
          </a:p>
        </p:txBody>
      </p:sp>
      <p:pic>
        <p:nvPicPr>
          <p:cNvPr id="7" name="Picture 6">
            <a:extLst>
              <a:ext uri="{FF2B5EF4-FFF2-40B4-BE49-F238E27FC236}">
                <a16:creationId xmlns:a16="http://schemas.microsoft.com/office/drawing/2014/main" id="{FD0A5F85-1CA2-4D21-9A8D-F29EEECD4B9F}"/>
              </a:ext>
            </a:extLst>
          </p:cNvPr>
          <p:cNvPicPr>
            <a:picLocks noChangeAspect="1"/>
          </p:cNvPicPr>
          <p:nvPr/>
        </p:nvPicPr>
        <p:blipFill>
          <a:blip r:embed="rId4"/>
          <a:stretch>
            <a:fillRect/>
          </a:stretch>
        </p:blipFill>
        <p:spPr>
          <a:xfrm>
            <a:off x="217714" y="278487"/>
            <a:ext cx="5579420" cy="1477741"/>
          </a:xfrm>
          <a:prstGeom prst="rect">
            <a:avLst/>
          </a:prstGeom>
        </p:spPr>
      </p:pic>
      <p:grpSp>
        <p:nvGrpSpPr>
          <p:cNvPr id="3" name="Group 2"/>
          <p:cNvGrpSpPr/>
          <p:nvPr/>
        </p:nvGrpSpPr>
        <p:grpSpPr>
          <a:xfrm>
            <a:off x="1135607" y="2364876"/>
            <a:ext cx="2690389" cy="766119"/>
            <a:chOff x="979088" y="2364876"/>
            <a:chExt cx="2690389" cy="766119"/>
          </a:xfrm>
        </p:grpSpPr>
        <p:pic>
          <p:nvPicPr>
            <p:cNvPr id="8" name="Picture 7">
              <a:extLst>
                <a:ext uri="{FF2B5EF4-FFF2-40B4-BE49-F238E27FC236}">
                  <a16:creationId xmlns:a16="http://schemas.microsoft.com/office/drawing/2014/main" id="{323408F9-C8F6-4573-82E2-68A7A40A17E5}"/>
                </a:ext>
              </a:extLst>
            </p:cNvPr>
            <p:cNvPicPr>
              <a:picLocks noChangeAspect="1"/>
            </p:cNvPicPr>
            <p:nvPr/>
          </p:nvPicPr>
          <p:blipFill rotWithShape="1">
            <a:blip r:embed="rId5"/>
            <a:srcRect l="28216" t="16524" r="54943" b="42645"/>
            <a:stretch/>
          </p:blipFill>
          <p:spPr>
            <a:xfrm>
              <a:off x="979088" y="2364876"/>
              <a:ext cx="841475" cy="766119"/>
            </a:xfrm>
            <a:prstGeom prst="rect">
              <a:avLst/>
            </a:prstGeom>
          </p:spPr>
        </p:pic>
        <p:sp>
          <p:nvSpPr>
            <p:cNvPr id="9" name="TextBox 8"/>
            <p:cNvSpPr txBox="1"/>
            <p:nvPr/>
          </p:nvSpPr>
          <p:spPr>
            <a:xfrm>
              <a:off x="1507860" y="2486325"/>
              <a:ext cx="2161617" cy="523220"/>
            </a:xfrm>
            <a:prstGeom prst="rect">
              <a:avLst/>
            </a:prstGeom>
            <a:noFill/>
          </p:spPr>
          <p:txBody>
            <a:bodyPr wrap="none" rtlCol="0">
              <a:spAutoFit/>
            </a:bodyPr>
            <a:lstStyle/>
            <a:p>
              <a:pPr algn="ctr"/>
              <a:r>
                <a:rPr lang="en-US" sz="2800" dirty="0">
                  <a:solidFill>
                    <a:srgbClr val="FF0000"/>
                  </a:solidFill>
                </a:rPr>
                <a:t>= Error Signal</a:t>
              </a:r>
            </a:p>
          </p:txBody>
        </p:sp>
      </p:grpSp>
      <p:grpSp>
        <p:nvGrpSpPr>
          <p:cNvPr id="10" name="Group 9"/>
          <p:cNvGrpSpPr/>
          <p:nvPr/>
        </p:nvGrpSpPr>
        <p:grpSpPr>
          <a:xfrm>
            <a:off x="6173043" y="2329317"/>
            <a:ext cx="4336618" cy="766119"/>
            <a:chOff x="979088" y="2364876"/>
            <a:chExt cx="4336618" cy="766119"/>
          </a:xfrm>
        </p:grpSpPr>
        <p:pic>
          <p:nvPicPr>
            <p:cNvPr id="11" name="Picture 10">
              <a:extLst>
                <a:ext uri="{FF2B5EF4-FFF2-40B4-BE49-F238E27FC236}">
                  <a16:creationId xmlns:a16="http://schemas.microsoft.com/office/drawing/2014/main" id="{323408F9-C8F6-4573-82E2-68A7A40A17E5}"/>
                </a:ext>
              </a:extLst>
            </p:cNvPr>
            <p:cNvPicPr>
              <a:picLocks noChangeAspect="1"/>
            </p:cNvPicPr>
            <p:nvPr/>
          </p:nvPicPr>
          <p:blipFill rotWithShape="1">
            <a:blip r:embed="rId5"/>
            <a:srcRect l="28216" t="16524" r="54943" b="42645"/>
            <a:stretch/>
          </p:blipFill>
          <p:spPr>
            <a:xfrm>
              <a:off x="979088" y="2364876"/>
              <a:ext cx="841475" cy="766119"/>
            </a:xfrm>
            <a:prstGeom prst="rect">
              <a:avLst/>
            </a:prstGeom>
          </p:spPr>
        </p:pic>
        <p:sp>
          <p:nvSpPr>
            <p:cNvPr id="12" name="TextBox 11"/>
            <p:cNvSpPr txBox="1"/>
            <p:nvPr/>
          </p:nvSpPr>
          <p:spPr>
            <a:xfrm>
              <a:off x="1805771" y="2486325"/>
              <a:ext cx="3509935" cy="523220"/>
            </a:xfrm>
            <a:prstGeom prst="rect">
              <a:avLst/>
            </a:prstGeom>
            <a:noFill/>
          </p:spPr>
          <p:txBody>
            <a:bodyPr wrap="none" rtlCol="0">
              <a:spAutoFit/>
            </a:bodyPr>
            <a:lstStyle/>
            <a:p>
              <a:pPr algn="ctr"/>
              <a:r>
                <a:rPr lang="en-US" sz="2800" dirty="0">
                  <a:solidFill>
                    <a:srgbClr val="FF0000"/>
                  </a:solidFill>
                </a:rPr>
                <a:t>Does not = Error Signal</a:t>
              </a:r>
            </a:p>
          </p:txBody>
        </p:sp>
      </p:grpSp>
      <p:sp>
        <p:nvSpPr>
          <p:cNvPr id="4" name="Rectangle 3"/>
          <p:cNvSpPr/>
          <p:nvPr/>
        </p:nvSpPr>
        <p:spPr>
          <a:xfrm>
            <a:off x="4036541" y="1861751"/>
            <a:ext cx="7834183" cy="490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64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4DFC47-FA02-4739-B973-61D62257B73B}"/>
              </a:ext>
            </a:extLst>
          </p:cNvPr>
          <p:cNvSpPr txBox="1"/>
          <p:nvPr/>
        </p:nvSpPr>
        <p:spPr>
          <a:xfrm>
            <a:off x="6644478" y="246664"/>
            <a:ext cx="4033476" cy="707886"/>
          </a:xfrm>
          <a:prstGeom prst="rect">
            <a:avLst/>
          </a:prstGeom>
          <a:noFill/>
        </p:spPr>
        <p:txBody>
          <a:bodyPr wrap="none" rtlCol="0">
            <a:spAutoFit/>
          </a:bodyPr>
          <a:lstStyle/>
          <a:p>
            <a:r>
              <a:rPr lang="en-US" sz="4000" dirty="0">
                <a:latin typeface="Century Gothic" panose="020B0502020202020204" pitchFamily="34" charset="0"/>
              </a:rPr>
              <a:t>Error Hypothesis</a:t>
            </a:r>
          </a:p>
        </p:txBody>
      </p:sp>
      <p:pic>
        <p:nvPicPr>
          <p:cNvPr id="7" name="Picture 6">
            <a:extLst>
              <a:ext uri="{FF2B5EF4-FFF2-40B4-BE49-F238E27FC236}">
                <a16:creationId xmlns:a16="http://schemas.microsoft.com/office/drawing/2014/main" id="{FD0A5F85-1CA2-4D21-9A8D-F29EEECD4B9F}"/>
              </a:ext>
            </a:extLst>
          </p:cNvPr>
          <p:cNvPicPr>
            <a:picLocks noChangeAspect="1"/>
          </p:cNvPicPr>
          <p:nvPr/>
        </p:nvPicPr>
        <p:blipFill>
          <a:blip r:embed="rId3"/>
          <a:stretch>
            <a:fillRect/>
          </a:stretch>
        </p:blipFill>
        <p:spPr>
          <a:xfrm>
            <a:off x="217714" y="278487"/>
            <a:ext cx="5579420" cy="1477741"/>
          </a:xfrm>
          <a:prstGeom prst="rect">
            <a:avLst/>
          </a:prstGeom>
        </p:spPr>
      </p:pic>
      <p:grpSp>
        <p:nvGrpSpPr>
          <p:cNvPr id="5" name="Group 4"/>
          <p:cNvGrpSpPr/>
          <p:nvPr/>
        </p:nvGrpSpPr>
        <p:grpSpPr>
          <a:xfrm>
            <a:off x="667657" y="2329317"/>
            <a:ext cx="10856686" cy="4167724"/>
            <a:chOff x="667657" y="2329317"/>
            <a:chExt cx="10856686" cy="4167724"/>
          </a:xfrm>
        </p:grpSpPr>
        <p:pic>
          <p:nvPicPr>
            <p:cNvPr id="2" name="Picture 1">
              <a:extLst>
                <a:ext uri="{FF2B5EF4-FFF2-40B4-BE49-F238E27FC236}">
                  <a16:creationId xmlns:a16="http://schemas.microsoft.com/office/drawing/2014/main" id="{2CFE6E91-2B5E-48EA-8094-558EA27310AA}"/>
                </a:ext>
              </a:extLst>
            </p:cNvPr>
            <p:cNvPicPr>
              <a:picLocks noChangeAspect="1"/>
            </p:cNvPicPr>
            <p:nvPr/>
          </p:nvPicPr>
          <p:blipFill>
            <a:blip r:embed="rId4"/>
            <a:stretch>
              <a:fillRect/>
            </a:stretch>
          </p:blipFill>
          <p:spPr>
            <a:xfrm>
              <a:off x="667657" y="3130995"/>
              <a:ext cx="10856686" cy="3366046"/>
            </a:xfrm>
            <a:prstGeom prst="rect">
              <a:avLst/>
            </a:prstGeom>
          </p:spPr>
        </p:pic>
        <p:grpSp>
          <p:nvGrpSpPr>
            <p:cNvPr id="3" name="Group 2"/>
            <p:cNvGrpSpPr/>
            <p:nvPr/>
          </p:nvGrpSpPr>
          <p:grpSpPr>
            <a:xfrm>
              <a:off x="1135607" y="2364876"/>
              <a:ext cx="2690389" cy="766119"/>
              <a:chOff x="979088" y="2364876"/>
              <a:chExt cx="2690389" cy="766119"/>
            </a:xfrm>
          </p:grpSpPr>
          <p:pic>
            <p:nvPicPr>
              <p:cNvPr id="8" name="Picture 7">
                <a:extLst>
                  <a:ext uri="{FF2B5EF4-FFF2-40B4-BE49-F238E27FC236}">
                    <a16:creationId xmlns:a16="http://schemas.microsoft.com/office/drawing/2014/main" id="{323408F9-C8F6-4573-82E2-68A7A40A17E5}"/>
                  </a:ext>
                </a:extLst>
              </p:cNvPr>
              <p:cNvPicPr>
                <a:picLocks noChangeAspect="1"/>
              </p:cNvPicPr>
              <p:nvPr/>
            </p:nvPicPr>
            <p:blipFill rotWithShape="1">
              <a:blip r:embed="rId5"/>
              <a:srcRect l="28216" t="16524" r="54943" b="42645"/>
              <a:stretch/>
            </p:blipFill>
            <p:spPr>
              <a:xfrm>
                <a:off x="979088" y="2364876"/>
                <a:ext cx="841475" cy="766119"/>
              </a:xfrm>
              <a:prstGeom prst="rect">
                <a:avLst/>
              </a:prstGeom>
            </p:spPr>
          </p:pic>
          <p:sp>
            <p:nvSpPr>
              <p:cNvPr id="9" name="TextBox 8"/>
              <p:cNvSpPr txBox="1"/>
              <p:nvPr/>
            </p:nvSpPr>
            <p:spPr>
              <a:xfrm>
                <a:off x="1507860" y="2486325"/>
                <a:ext cx="2161617" cy="523220"/>
              </a:xfrm>
              <a:prstGeom prst="rect">
                <a:avLst/>
              </a:prstGeom>
              <a:noFill/>
            </p:spPr>
            <p:txBody>
              <a:bodyPr wrap="none" rtlCol="0">
                <a:spAutoFit/>
              </a:bodyPr>
              <a:lstStyle/>
              <a:p>
                <a:pPr algn="ctr"/>
                <a:r>
                  <a:rPr lang="en-US" sz="2800" dirty="0">
                    <a:solidFill>
                      <a:srgbClr val="FF0000"/>
                    </a:solidFill>
                  </a:rPr>
                  <a:t>= Error Signal</a:t>
                </a:r>
              </a:p>
            </p:txBody>
          </p:sp>
        </p:grpSp>
        <p:grpSp>
          <p:nvGrpSpPr>
            <p:cNvPr id="10" name="Group 9"/>
            <p:cNvGrpSpPr/>
            <p:nvPr/>
          </p:nvGrpSpPr>
          <p:grpSpPr>
            <a:xfrm>
              <a:off x="6173043" y="2329317"/>
              <a:ext cx="4336618" cy="766119"/>
              <a:chOff x="979088" y="2364876"/>
              <a:chExt cx="4336618" cy="766119"/>
            </a:xfrm>
          </p:grpSpPr>
          <p:pic>
            <p:nvPicPr>
              <p:cNvPr id="11" name="Picture 10">
                <a:extLst>
                  <a:ext uri="{FF2B5EF4-FFF2-40B4-BE49-F238E27FC236}">
                    <a16:creationId xmlns:a16="http://schemas.microsoft.com/office/drawing/2014/main" id="{323408F9-C8F6-4573-82E2-68A7A40A17E5}"/>
                  </a:ext>
                </a:extLst>
              </p:cNvPr>
              <p:cNvPicPr>
                <a:picLocks noChangeAspect="1"/>
              </p:cNvPicPr>
              <p:nvPr/>
            </p:nvPicPr>
            <p:blipFill rotWithShape="1">
              <a:blip r:embed="rId5"/>
              <a:srcRect l="28216" t="16524" r="54943" b="42645"/>
              <a:stretch/>
            </p:blipFill>
            <p:spPr>
              <a:xfrm>
                <a:off x="979088" y="2364876"/>
                <a:ext cx="841475" cy="766119"/>
              </a:xfrm>
              <a:prstGeom prst="rect">
                <a:avLst/>
              </a:prstGeom>
            </p:spPr>
          </p:pic>
          <p:sp>
            <p:nvSpPr>
              <p:cNvPr id="12" name="TextBox 11"/>
              <p:cNvSpPr txBox="1"/>
              <p:nvPr/>
            </p:nvSpPr>
            <p:spPr>
              <a:xfrm>
                <a:off x="1805771" y="2486325"/>
                <a:ext cx="3509935" cy="523220"/>
              </a:xfrm>
              <a:prstGeom prst="rect">
                <a:avLst/>
              </a:prstGeom>
              <a:noFill/>
            </p:spPr>
            <p:txBody>
              <a:bodyPr wrap="none" rtlCol="0">
                <a:spAutoFit/>
              </a:bodyPr>
              <a:lstStyle/>
              <a:p>
                <a:pPr algn="ctr"/>
                <a:r>
                  <a:rPr lang="en-US" sz="2800" dirty="0">
                    <a:solidFill>
                      <a:srgbClr val="FF0000"/>
                    </a:solidFill>
                  </a:rPr>
                  <a:t>Does not = Error Signal</a:t>
                </a:r>
              </a:p>
            </p:txBody>
          </p:sp>
        </p:grpSp>
      </p:grpSp>
      <p:pic>
        <p:nvPicPr>
          <p:cNvPr id="13" name="Picture 12"/>
          <p:cNvPicPr>
            <a:picLocks noChangeAspect="1"/>
          </p:cNvPicPr>
          <p:nvPr/>
        </p:nvPicPr>
        <p:blipFill>
          <a:blip r:embed="rId6"/>
          <a:stretch>
            <a:fillRect/>
          </a:stretch>
        </p:blipFill>
        <p:spPr>
          <a:xfrm>
            <a:off x="813054" y="2326968"/>
            <a:ext cx="10248900" cy="3190875"/>
          </a:xfrm>
          <a:prstGeom prst="rect">
            <a:avLst/>
          </a:prstGeom>
        </p:spPr>
      </p:pic>
      <p:pic>
        <p:nvPicPr>
          <p:cNvPr id="14" name="Picture 13"/>
          <p:cNvPicPr>
            <a:picLocks noChangeAspect="1"/>
          </p:cNvPicPr>
          <p:nvPr/>
        </p:nvPicPr>
        <p:blipFill>
          <a:blip r:embed="rId7"/>
          <a:stretch>
            <a:fillRect/>
          </a:stretch>
        </p:blipFill>
        <p:spPr>
          <a:xfrm>
            <a:off x="667657" y="2832417"/>
            <a:ext cx="10582275" cy="2228850"/>
          </a:xfrm>
          <a:prstGeom prst="rect">
            <a:avLst/>
          </a:prstGeom>
        </p:spPr>
      </p:pic>
    </p:spTree>
    <p:extLst>
      <p:ext uri="{BB962C8B-B14F-4D97-AF65-F5344CB8AC3E}">
        <p14:creationId xmlns:p14="http://schemas.microsoft.com/office/powerpoint/2010/main" val="316833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xit" presetSubtype="0" fill="hold" nodeType="with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par>
                          <p:cTn id="23" fill="hold">
                            <p:stCondLst>
                              <p:cond delay="2000"/>
                            </p:stCondLst>
                            <p:childTnLst>
                              <p:par>
                                <p:cTn id="24" presetID="26"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9B7746-2612-4BE2-AD09-40169264DC49}"/>
              </a:ext>
            </a:extLst>
          </p:cNvPr>
          <p:cNvPicPr>
            <a:picLocks noChangeAspect="1"/>
          </p:cNvPicPr>
          <p:nvPr/>
        </p:nvPicPr>
        <p:blipFill>
          <a:blip r:embed="rId2"/>
          <a:stretch>
            <a:fillRect/>
          </a:stretch>
        </p:blipFill>
        <p:spPr>
          <a:xfrm>
            <a:off x="4194628" y="2147080"/>
            <a:ext cx="7460343" cy="3993760"/>
          </a:xfrm>
          <a:prstGeom prst="rect">
            <a:avLst/>
          </a:prstGeom>
        </p:spPr>
      </p:pic>
      <p:pic>
        <p:nvPicPr>
          <p:cNvPr id="6" name="Picture 5">
            <a:extLst>
              <a:ext uri="{FF2B5EF4-FFF2-40B4-BE49-F238E27FC236}">
                <a16:creationId xmlns:a16="http://schemas.microsoft.com/office/drawing/2014/main" id="{183DF5F0-0A21-478F-BA91-2741D24BE7BC}"/>
              </a:ext>
            </a:extLst>
          </p:cNvPr>
          <p:cNvPicPr>
            <a:picLocks noChangeAspect="1"/>
          </p:cNvPicPr>
          <p:nvPr/>
        </p:nvPicPr>
        <p:blipFill>
          <a:blip r:embed="rId3"/>
          <a:stretch>
            <a:fillRect/>
          </a:stretch>
        </p:blipFill>
        <p:spPr>
          <a:xfrm>
            <a:off x="217714" y="278487"/>
            <a:ext cx="5579420" cy="1477741"/>
          </a:xfrm>
          <a:prstGeom prst="rect">
            <a:avLst/>
          </a:prstGeom>
        </p:spPr>
      </p:pic>
      <p:sp>
        <p:nvSpPr>
          <p:cNvPr id="7" name="TextBox 6">
            <a:extLst>
              <a:ext uri="{FF2B5EF4-FFF2-40B4-BE49-F238E27FC236}">
                <a16:creationId xmlns:a16="http://schemas.microsoft.com/office/drawing/2014/main" id="{C5F14E0D-998E-403C-A591-DD293816C3A1}"/>
              </a:ext>
            </a:extLst>
          </p:cNvPr>
          <p:cNvSpPr txBox="1"/>
          <p:nvPr/>
        </p:nvSpPr>
        <p:spPr>
          <a:xfrm>
            <a:off x="6397735" y="246664"/>
            <a:ext cx="4931158" cy="707886"/>
          </a:xfrm>
          <a:prstGeom prst="rect">
            <a:avLst/>
          </a:prstGeom>
          <a:noFill/>
        </p:spPr>
        <p:txBody>
          <a:bodyPr wrap="none" rtlCol="0">
            <a:spAutoFit/>
          </a:bodyPr>
          <a:lstStyle/>
          <a:p>
            <a:r>
              <a:rPr lang="en-US" sz="4000" dirty="0">
                <a:latin typeface="Century Gothic" panose="020B0502020202020204" pitchFamily="34" charset="0"/>
              </a:rPr>
              <a:t>Dynamic Encoding</a:t>
            </a:r>
          </a:p>
        </p:txBody>
      </p:sp>
      <p:pic>
        <p:nvPicPr>
          <p:cNvPr id="2" name="Picture 1"/>
          <p:cNvPicPr>
            <a:picLocks noChangeAspect="1"/>
          </p:cNvPicPr>
          <p:nvPr/>
        </p:nvPicPr>
        <p:blipFill>
          <a:blip r:embed="rId4"/>
          <a:stretch>
            <a:fillRect/>
          </a:stretch>
        </p:blipFill>
        <p:spPr>
          <a:xfrm>
            <a:off x="692518" y="1833744"/>
            <a:ext cx="2735348" cy="4620432"/>
          </a:xfrm>
          <a:prstGeom prst="rect">
            <a:avLst/>
          </a:prstGeom>
        </p:spPr>
      </p:pic>
    </p:spTree>
    <p:extLst>
      <p:ext uri="{BB962C8B-B14F-4D97-AF65-F5344CB8AC3E}">
        <p14:creationId xmlns:p14="http://schemas.microsoft.com/office/powerpoint/2010/main" val="16009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BC3E1A-FBE4-4774-967F-7D415E54C80E}"/>
              </a:ext>
            </a:extLst>
          </p:cNvPr>
          <p:cNvPicPr>
            <a:picLocks noChangeAspect="1"/>
          </p:cNvPicPr>
          <p:nvPr/>
        </p:nvPicPr>
        <p:blipFill>
          <a:blip r:embed="rId2"/>
          <a:stretch>
            <a:fillRect/>
          </a:stretch>
        </p:blipFill>
        <p:spPr>
          <a:xfrm>
            <a:off x="2786743" y="2412369"/>
            <a:ext cx="5277076" cy="4257711"/>
          </a:xfrm>
          <a:prstGeom prst="rect">
            <a:avLst/>
          </a:prstGeom>
        </p:spPr>
      </p:pic>
      <p:pic>
        <p:nvPicPr>
          <p:cNvPr id="6" name="Picture 5">
            <a:extLst>
              <a:ext uri="{FF2B5EF4-FFF2-40B4-BE49-F238E27FC236}">
                <a16:creationId xmlns:a16="http://schemas.microsoft.com/office/drawing/2014/main" id="{03C4CA64-3216-4176-90CB-1B85A3AE206A}"/>
              </a:ext>
            </a:extLst>
          </p:cNvPr>
          <p:cNvPicPr>
            <a:picLocks noChangeAspect="1"/>
          </p:cNvPicPr>
          <p:nvPr/>
        </p:nvPicPr>
        <p:blipFill>
          <a:blip r:embed="rId3"/>
          <a:stretch>
            <a:fillRect/>
          </a:stretch>
        </p:blipFill>
        <p:spPr>
          <a:xfrm>
            <a:off x="217714" y="278487"/>
            <a:ext cx="5579420" cy="1477741"/>
          </a:xfrm>
          <a:prstGeom prst="rect">
            <a:avLst/>
          </a:prstGeom>
        </p:spPr>
      </p:pic>
      <p:sp>
        <p:nvSpPr>
          <p:cNvPr id="7" name="TextBox 6">
            <a:extLst>
              <a:ext uri="{FF2B5EF4-FFF2-40B4-BE49-F238E27FC236}">
                <a16:creationId xmlns:a16="http://schemas.microsoft.com/office/drawing/2014/main" id="{58B9D353-B4E2-4DE2-BBF0-78763D9878A5}"/>
              </a:ext>
            </a:extLst>
          </p:cNvPr>
          <p:cNvSpPr txBox="1"/>
          <p:nvPr/>
        </p:nvSpPr>
        <p:spPr>
          <a:xfrm>
            <a:off x="6397735" y="246664"/>
            <a:ext cx="4931158" cy="707886"/>
          </a:xfrm>
          <a:prstGeom prst="rect">
            <a:avLst/>
          </a:prstGeom>
          <a:noFill/>
        </p:spPr>
        <p:txBody>
          <a:bodyPr wrap="none" rtlCol="0">
            <a:spAutoFit/>
          </a:bodyPr>
          <a:lstStyle/>
          <a:p>
            <a:r>
              <a:rPr lang="en-US" sz="4000" dirty="0">
                <a:latin typeface="Century Gothic" panose="020B0502020202020204" pitchFamily="34" charset="0"/>
              </a:rPr>
              <a:t>Dynamic Encoding</a:t>
            </a:r>
          </a:p>
        </p:txBody>
      </p:sp>
    </p:spTree>
    <p:extLst>
      <p:ext uri="{BB962C8B-B14F-4D97-AF65-F5344CB8AC3E}">
        <p14:creationId xmlns:p14="http://schemas.microsoft.com/office/powerpoint/2010/main" val="292122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D6D58-2C7B-883C-844E-5F42791981BE}"/>
            </a:ext>
          </a:extLst>
        </p:cNvPr>
        <p:cNvGrpSpPr/>
        <p:nvPr/>
      </p:nvGrpSpPr>
      <p:grpSpPr>
        <a:xfrm>
          <a:off x="0" y="0"/>
          <a:ext cx="0" cy="0"/>
          <a:chOff x="0" y="0"/>
          <a:chExt cx="0" cy="0"/>
        </a:xfrm>
      </p:grpSpPr>
      <p:pic>
        <p:nvPicPr>
          <p:cNvPr id="2052" name="Picture 4" descr="cajal">
            <a:extLst>
              <a:ext uri="{FF2B5EF4-FFF2-40B4-BE49-F238E27FC236}">
                <a16:creationId xmlns:a16="http://schemas.microsoft.com/office/drawing/2014/main" id="{25B9E1DB-BBBA-45C5-5C4C-2390A92CC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791" y="1887792"/>
            <a:ext cx="2690281" cy="35111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erebellum cajal">
            <a:extLst>
              <a:ext uri="{FF2B5EF4-FFF2-40B4-BE49-F238E27FC236}">
                <a16:creationId xmlns:a16="http://schemas.microsoft.com/office/drawing/2014/main" id="{14D08836-F0AE-DF5B-91C4-27FDAE933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513" y="1887792"/>
            <a:ext cx="2839515" cy="33228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E23C9FE-4C60-8BA6-C552-2EC67EB1C0D7}"/>
              </a:ext>
            </a:extLst>
          </p:cNvPr>
          <p:cNvSpPr txBox="1"/>
          <p:nvPr/>
        </p:nvSpPr>
        <p:spPr>
          <a:xfrm>
            <a:off x="3044571" y="1404746"/>
            <a:ext cx="1643399" cy="400110"/>
          </a:xfrm>
          <a:prstGeom prst="rect">
            <a:avLst/>
          </a:prstGeom>
          <a:noFill/>
        </p:spPr>
        <p:txBody>
          <a:bodyPr wrap="none" rtlCol="0">
            <a:spAutoFit/>
          </a:bodyPr>
          <a:lstStyle/>
          <a:p>
            <a:r>
              <a:rPr lang="en-US" sz="2000" dirty="0">
                <a:latin typeface="Century Gothic" panose="020B0502020202020204" pitchFamily="34" charset="0"/>
              </a:rPr>
              <a:t>Cerebellum</a:t>
            </a:r>
          </a:p>
        </p:txBody>
      </p:sp>
      <p:sp>
        <p:nvSpPr>
          <p:cNvPr id="15" name="TextBox 14">
            <a:extLst>
              <a:ext uri="{FF2B5EF4-FFF2-40B4-BE49-F238E27FC236}">
                <a16:creationId xmlns:a16="http://schemas.microsoft.com/office/drawing/2014/main" id="{AF308A1E-95A5-7E5E-908F-6E396C19F418}"/>
              </a:ext>
            </a:extLst>
          </p:cNvPr>
          <p:cNvSpPr txBox="1"/>
          <p:nvPr/>
        </p:nvSpPr>
        <p:spPr>
          <a:xfrm>
            <a:off x="6773463" y="1404746"/>
            <a:ext cx="1909497" cy="400110"/>
          </a:xfrm>
          <a:prstGeom prst="rect">
            <a:avLst/>
          </a:prstGeom>
          <a:noFill/>
        </p:spPr>
        <p:txBody>
          <a:bodyPr wrap="none" rtlCol="0">
            <a:spAutoFit/>
          </a:bodyPr>
          <a:lstStyle/>
          <a:p>
            <a:r>
              <a:rPr lang="en-US" sz="2000" dirty="0">
                <a:latin typeface="Century Gothic" panose="020B0502020202020204" pitchFamily="34" charset="0"/>
              </a:rPr>
              <a:t>Basal Ganglia</a:t>
            </a:r>
          </a:p>
        </p:txBody>
      </p:sp>
      <p:sp>
        <p:nvSpPr>
          <p:cNvPr id="3" name="TextBox 2">
            <a:extLst>
              <a:ext uri="{FF2B5EF4-FFF2-40B4-BE49-F238E27FC236}">
                <a16:creationId xmlns:a16="http://schemas.microsoft.com/office/drawing/2014/main" id="{409954EF-F1CA-0DD9-76DE-21CE0A61F41D}"/>
              </a:ext>
            </a:extLst>
          </p:cNvPr>
          <p:cNvSpPr txBox="1"/>
          <p:nvPr/>
        </p:nvSpPr>
        <p:spPr>
          <a:xfrm>
            <a:off x="2481068" y="426882"/>
            <a:ext cx="7229864" cy="707886"/>
          </a:xfrm>
          <a:prstGeom prst="rect">
            <a:avLst/>
          </a:prstGeom>
          <a:noFill/>
        </p:spPr>
        <p:txBody>
          <a:bodyPr wrap="none" rtlCol="0">
            <a:spAutoFit/>
          </a:bodyPr>
          <a:lstStyle/>
          <a:p>
            <a:r>
              <a:rPr lang="en-US" sz="4000" dirty="0">
                <a:latin typeface="Century Gothic" panose="020B0502020202020204" pitchFamily="34" charset="0"/>
              </a:rPr>
              <a:t>Cerebellum &amp; Basal Ganglia</a:t>
            </a:r>
          </a:p>
        </p:txBody>
      </p:sp>
    </p:spTree>
    <p:extLst>
      <p:ext uri="{BB962C8B-B14F-4D97-AF65-F5344CB8AC3E}">
        <p14:creationId xmlns:p14="http://schemas.microsoft.com/office/powerpoint/2010/main" val="44106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8C73EB1-91DB-4478-8D2C-242140393794}"/>
              </a:ext>
            </a:extLst>
          </p:cNvPr>
          <p:cNvPicPr>
            <a:picLocks noChangeAspect="1"/>
          </p:cNvPicPr>
          <p:nvPr/>
        </p:nvPicPr>
        <p:blipFill>
          <a:blip r:embed="rId3"/>
          <a:stretch>
            <a:fillRect/>
          </a:stretch>
        </p:blipFill>
        <p:spPr>
          <a:xfrm>
            <a:off x="6244711" y="2671460"/>
            <a:ext cx="5921589" cy="3930542"/>
          </a:xfrm>
          <a:prstGeom prst="rect">
            <a:avLst/>
          </a:prstGeom>
        </p:spPr>
      </p:pic>
      <p:sp>
        <p:nvSpPr>
          <p:cNvPr id="2" name="TextBox 1">
            <a:extLst>
              <a:ext uri="{FF2B5EF4-FFF2-40B4-BE49-F238E27FC236}">
                <a16:creationId xmlns:a16="http://schemas.microsoft.com/office/drawing/2014/main" id="{619E879E-5833-4959-8A14-7584937B7D4A}"/>
              </a:ext>
            </a:extLst>
          </p:cNvPr>
          <p:cNvSpPr txBox="1"/>
          <p:nvPr/>
        </p:nvSpPr>
        <p:spPr>
          <a:xfrm>
            <a:off x="3773890" y="255999"/>
            <a:ext cx="4644220" cy="707886"/>
          </a:xfrm>
          <a:prstGeom prst="rect">
            <a:avLst/>
          </a:prstGeom>
          <a:noFill/>
        </p:spPr>
        <p:txBody>
          <a:bodyPr wrap="none" rtlCol="0">
            <a:spAutoFit/>
          </a:bodyPr>
          <a:lstStyle/>
          <a:p>
            <a:r>
              <a:rPr lang="en-US" sz="4000" dirty="0">
                <a:latin typeface="Century Gothic" panose="020B0502020202020204" pitchFamily="34" charset="0"/>
              </a:rPr>
              <a:t>The Basal Ganglia</a:t>
            </a:r>
          </a:p>
        </p:txBody>
      </p:sp>
      <p:grpSp>
        <p:nvGrpSpPr>
          <p:cNvPr id="29" name="Group 28">
            <a:extLst>
              <a:ext uri="{FF2B5EF4-FFF2-40B4-BE49-F238E27FC236}">
                <a16:creationId xmlns:a16="http://schemas.microsoft.com/office/drawing/2014/main" id="{8FEC76E2-DE68-41C8-82B6-76C19332D30E}"/>
              </a:ext>
            </a:extLst>
          </p:cNvPr>
          <p:cNvGrpSpPr/>
          <p:nvPr/>
        </p:nvGrpSpPr>
        <p:grpSpPr>
          <a:xfrm>
            <a:off x="769586" y="715863"/>
            <a:ext cx="10555639" cy="461665"/>
            <a:chOff x="769586" y="715863"/>
            <a:chExt cx="10555639" cy="461665"/>
          </a:xfrm>
        </p:grpSpPr>
        <p:sp>
          <p:nvSpPr>
            <p:cNvPr id="7" name="Oval 6">
              <a:extLst>
                <a:ext uri="{FF2B5EF4-FFF2-40B4-BE49-F238E27FC236}">
                  <a16:creationId xmlns:a16="http://schemas.microsoft.com/office/drawing/2014/main" id="{C751A7D8-950B-4E3D-81EF-9D9AE3B7B67C}"/>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F50CE-A879-4F7D-8EBC-3856D56309F4}"/>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General Function:</a:t>
              </a:r>
            </a:p>
          </p:txBody>
        </p:sp>
      </p:grpSp>
      <p:grpSp>
        <p:nvGrpSpPr>
          <p:cNvPr id="30" name="Group 29">
            <a:extLst>
              <a:ext uri="{FF2B5EF4-FFF2-40B4-BE49-F238E27FC236}">
                <a16:creationId xmlns:a16="http://schemas.microsoft.com/office/drawing/2014/main" id="{F9328071-4584-4EAA-A037-4014E9B2FA78}"/>
              </a:ext>
            </a:extLst>
          </p:cNvPr>
          <p:cNvGrpSpPr/>
          <p:nvPr/>
        </p:nvGrpSpPr>
        <p:grpSpPr>
          <a:xfrm>
            <a:off x="1122240" y="1139704"/>
            <a:ext cx="7387443" cy="646331"/>
            <a:chOff x="1122240" y="1139704"/>
            <a:chExt cx="7387443" cy="646331"/>
          </a:xfrm>
        </p:grpSpPr>
        <p:sp>
          <p:nvSpPr>
            <p:cNvPr id="9" name="Oval 8">
              <a:extLst>
                <a:ext uri="{FF2B5EF4-FFF2-40B4-BE49-F238E27FC236}">
                  <a16:creationId xmlns:a16="http://schemas.microsoft.com/office/drawing/2014/main" id="{759E0B6F-5601-4FBE-B7F0-A175E4438C49}"/>
                </a:ext>
              </a:extLst>
            </p:cNvPr>
            <p:cNvSpPr/>
            <p:nvPr/>
          </p:nvSpPr>
          <p:spPr>
            <a:xfrm>
              <a:off x="1122240" y="1232215"/>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7C0B71-7DAF-4A19-A58F-CC5C561A2951}"/>
                </a:ext>
              </a:extLst>
            </p:cNvPr>
            <p:cNvSpPr txBox="1"/>
            <p:nvPr/>
          </p:nvSpPr>
          <p:spPr>
            <a:xfrm>
              <a:off x="1305120" y="1139704"/>
              <a:ext cx="7204563" cy="646331"/>
            </a:xfrm>
            <a:prstGeom prst="rect">
              <a:avLst/>
            </a:prstGeom>
            <a:noFill/>
          </p:spPr>
          <p:txBody>
            <a:bodyPr wrap="square" rtlCol="0">
              <a:spAutoFit/>
            </a:bodyPr>
            <a:lstStyle/>
            <a:p>
              <a:r>
                <a:rPr lang="en-US" b="1" dirty="0">
                  <a:latin typeface="Century Gothic" panose="020B0502020202020204" pitchFamily="34" charset="0"/>
                </a:rPr>
                <a:t>Movement</a:t>
              </a:r>
              <a:r>
                <a:rPr lang="en-US" dirty="0">
                  <a:latin typeface="Century Gothic" panose="020B0502020202020204" pitchFamily="34" charset="0"/>
                </a:rPr>
                <a:t>: Traditional view biased by prominent movement-based disorders (Parkinson &amp; Huntington).</a:t>
              </a:r>
            </a:p>
          </p:txBody>
        </p:sp>
      </p:grpSp>
      <p:grpSp>
        <p:nvGrpSpPr>
          <p:cNvPr id="31" name="Group 30">
            <a:extLst>
              <a:ext uri="{FF2B5EF4-FFF2-40B4-BE49-F238E27FC236}">
                <a16:creationId xmlns:a16="http://schemas.microsoft.com/office/drawing/2014/main" id="{05476C0A-8B70-4DBB-872C-5B535FB6E6C0}"/>
              </a:ext>
            </a:extLst>
          </p:cNvPr>
          <p:cNvGrpSpPr/>
          <p:nvPr/>
        </p:nvGrpSpPr>
        <p:grpSpPr>
          <a:xfrm>
            <a:off x="1122240" y="1769900"/>
            <a:ext cx="10604321" cy="646331"/>
            <a:chOff x="1122240" y="1769900"/>
            <a:chExt cx="10604321" cy="646331"/>
          </a:xfrm>
        </p:grpSpPr>
        <p:sp>
          <p:nvSpPr>
            <p:cNvPr id="11" name="Oval 10">
              <a:extLst>
                <a:ext uri="{FF2B5EF4-FFF2-40B4-BE49-F238E27FC236}">
                  <a16:creationId xmlns:a16="http://schemas.microsoft.com/office/drawing/2014/main" id="{8AAD93ED-A44C-4BC2-80CC-B67149AB3E78}"/>
                </a:ext>
              </a:extLst>
            </p:cNvPr>
            <p:cNvSpPr/>
            <p:nvPr/>
          </p:nvSpPr>
          <p:spPr>
            <a:xfrm>
              <a:off x="1122240" y="186241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C833AC-E617-488E-AB77-127DE37812BC}"/>
                </a:ext>
              </a:extLst>
            </p:cNvPr>
            <p:cNvSpPr txBox="1"/>
            <p:nvPr/>
          </p:nvSpPr>
          <p:spPr>
            <a:xfrm>
              <a:off x="1305120" y="1769900"/>
              <a:ext cx="10421441" cy="646331"/>
            </a:xfrm>
            <a:prstGeom prst="rect">
              <a:avLst/>
            </a:prstGeom>
            <a:noFill/>
          </p:spPr>
          <p:txBody>
            <a:bodyPr wrap="square" rtlCol="0">
              <a:spAutoFit/>
            </a:bodyPr>
            <a:lstStyle/>
            <a:p>
              <a:r>
                <a:rPr lang="en-US" b="1" dirty="0">
                  <a:latin typeface="Century Gothic" panose="020B0502020202020204" pitchFamily="34" charset="0"/>
                </a:rPr>
                <a:t>Nonmotor</a:t>
              </a:r>
              <a:r>
                <a:rPr lang="en-US" dirty="0">
                  <a:latin typeface="Century Gothic" panose="020B0502020202020204" pitchFamily="34" charset="0"/>
                </a:rPr>
                <a:t>: Basal ganglia dysfunction also associated with complex behavioral and neuropsychiatric disorders.</a:t>
              </a:r>
            </a:p>
          </p:txBody>
        </p:sp>
      </p:grpSp>
      <p:grpSp>
        <p:nvGrpSpPr>
          <p:cNvPr id="28" name="Group 27">
            <a:extLst>
              <a:ext uri="{FF2B5EF4-FFF2-40B4-BE49-F238E27FC236}">
                <a16:creationId xmlns:a16="http://schemas.microsoft.com/office/drawing/2014/main" id="{FB4D03B7-39C2-4099-B9A1-F237E52E977A}"/>
              </a:ext>
            </a:extLst>
          </p:cNvPr>
          <p:cNvGrpSpPr/>
          <p:nvPr/>
        </p:nvGrpSpPr>
        <p:grpSpPr>
          <a:xfrm>
            <a:off x="769586" y="2396938"/>
            <a:ext cx="10555639" cy="461665"/>
            <a:chOff x="769586" y="2396938"/>
            <a:chExt cx="10555639" cy="461665"/>
          </a:xfrm>
        </p:grpSpPr>
        <p:sp>
          <p:nvSpPr>
            <p:cNvPr id="13" name="Oval 12">
              <a:extLst>
                <a:ext uri="{FF2B5EF4-FFF2-40B4-BE49-F238E27FC236}">
                  <a16:creationId xmlns:a16="http://schemas.microsoft.com/office/drawing/2014/main" id="{43077170-9886-4E46-8BAE-A26A2F6A75C8}"/>
                </a:ext>
              </a:extLst>
            </p:cNvPr>
            <p:cNvSpPr/>
            <p:nvPr/>
          </p:nvSpPr>
          <p:spPr>
            <a:xfrm>
              <a:off x="769586" y="2535616"/>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CD5540-3148-40C3-908B-EDF2400222FA}"/>
                </a:ext>
              </a:extLst>
            </p:cNvPr>
            <p:cNvSpPr txBox="1"/>
            <p:nvPr/>
          </p:nvSpPr>
          <p:spPr>
            <a:xfrm>
              <a:off x="962732" y="2396938"/>
              <a:ext cx="10362493" cy="461665"/>
            </a:xfrm>
            <a:prstGeom prst="rect">
              <a:avLst/>
            </a:prstGeom>
            <a:noFill/>
          </p:spPr>
          <p:txBody>
            <a:bodyPr wrap="square" rtlCol="0">
              <a:spAutoFit/>
            </a:bodyPr>
            <a:lstStyle/>
            <a:p>
              <a:r>
                <a:rPr lang="en-US" sz="2400" dirty="0">
                  <a:latin typeface="Century Gothic" panose="020B0502020202020204" pitchFamily="34" charset="0"/>
                </a:rPr>
                <a:t>Consist of several interconnected nuclei.</a:t>
              </a:r>
            </a:p>
          </p:txBody>
        </p:sp>
      </p:grpSp>
      <p:grpSp>
        <p:nvGrpSpPr>
          <p:cNvPr id="27" name="Group 26">
            <a:extLst>
              <a:ext uri="{FF2B5EF4-FFF2-40B4-BE49-F238E27FC236}">
                <a16:creationId xmlns:a16="http://schemas.microsoft.com/office/drawing/2014/main" id="{1F7DF8CD-AF3B-4362-A996-9271ED0834C4}"/>
              </a:ext>
            </a:extLst>
          </p:cNvPr>
          <p:cNvGrpSpPr/>
          <p:nvPr/>
        </p:nvGrpSpPr>
        <p:grpSpPr>
          <a:xfrm>
            <a:off x="1122240" y="2816694"/>
            <a:ext cx="5122472" cy="923330"/>
            <a:chOff x="1122240" y="2816694"/>
            <a:chExt cx="5122472" cy="923330"/>
          </a:xfrm>
        </p:grpSpPr>
        <p:sp>
          <p:nvSpPr>
            <p:cNvPr id="15" name="Oval 14">
              <a:extLst>
                <a:ext uri="{FF2B5EF4-FFF2-40B4-BE49-F238E27FC236}">
                  <a16:creationId xmlns:a16="http://schemas.microsoft.com/office/drawing/2014/main" id="{417B6936-C57F-4F19-BCB9-336F97FC5FA1}"/>
                </a:ext>
              </a:extLst>
            </p:cNvPr>
            <p:cNvSpPr/>
            <p:nvPr/>
          </p:nvSpPr>
          <p:spPr>
            <a:xfrm>
              <a:off x="1122240" y="2909205"/>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02C2FE0-039D-47A0-AB66-231E800A9586}"/>
                </a:ext>
              </a:extLst>
            </p:cNvPr>
            <p:cNvSpPr txBox="1"/>
            <p:nvPr/>
          </p:nvSpPr>
          <p:spPr>
            <a:xfrm>
              <a:off x="1305120" y="2816694"/>
              <a:ext cx="4939592" cy="923330"/>
            </a:xfrm>
            <a:prstGeom prst="rect">
              <a:avLst/>
            </a:prstGeom>
            <a:noFill/>
          </p:spPr>
          <p:txBody>
            <a:bodyPr wrap="square" rtlCol="0">
              <a:spAutoFit/>
            </a:bodyPr>
            <a:lstStyle/>
            <a:p>
              <a:r>
                <a:rPr lang="en-US" b="1" dirty="0">
                  <a:latin typeface="Century Gothic" panose="020B0502020202020204" pitchFamily="34" charset="0"/>
                </a:rPr>
                <a:t>Striatum</a:t>
              </a:r>
              <a:r>
                <a:rPr lang="en-US" dirty="0">
                  <a:latin typeface="Century Gothic" panose="020B0502020202020204" pitchFamily="34" charset="0"/>
                </a:rPr>
                <a:t>: major input structure of basal ganglia. Includes </a:t>
              </a:r>
              <a:r>
                <a:rPr lang="en-US" b="1" i="1" dirty="0">
                  <a:latin typeface="Century Gothic" panose="020B0502020202020204" pitchFamily="34" charset="0"/>
                </a:rPr>
                <a:t>caudate nucleus </a:t>
              </a:r>
              <a:r>
                <a:rPr lang="en-US" dirty="0">
                  <a:latin typeface="Century Gothic" panose="020B0502020202020204" pitchFamily="34" charset="0"/>
                </a:rPr>
                <a:t>&amp; </a:t>
              </a:r>
              <a:r>
                <a:rPr lang="en-US" b="1" i="1" dirty="0">
                  <a:latin typeface="Century Gothic" panose="020B0502020202020204" pitchFamily="34" charset="0"/>
                </a:rPr>
                <a:t>putamen</a:t>
              </a:r>
              <a:r>
                <a:rPr lang="en-US" dirty="0">
                  <a:latin typeface="Century Gothic" panose="020B0502020202020204" pitchFamily="34" charset="0"/>
                </a:rPr>
                <a:t> (separated by internal capsule).</a:t>
              </a:r>
            </a:p>
          </p:txBody>
        </p:sp>
      </p:grpSp>
      <p:grpSp>
        <p:nvGrpSpPr>
          <p:cNvPr id="26" name="Group 25">
            <a:extLst>
              <a:ext uri="{FF2B5EF4-FFF2-40B4-BE49-F238E27FC236}">
                <a16:creationId xmlns:a16="http://schemas.microsoft.com/office/drawing/2014/main" id="{79DE510E-67C2-4674-B75D-7DE1331921DF}"/>
              </a:ext>
            </a:extLst>
          </p:cNvPr>
          <p:cNvGrpSpPr/>
          <p:nvPr/>
        </p:nvGrpSpPr>
        <p:grpSpPr>
          <a:xfrm>
            <a:off x="1122240" y="3775705"/>
            <a:ext cx="5288392" cy="1477328"/>
            <a:chOff x="1122240" y="3788897"/>
            <a:chExt cx="5288392" cy="1477328"/>
          </a:xfrm>
        </p:grpSpPr>
        <p:sp>
          <p:nvSpPr>
            <p:cNvPr id="17" name="Oval 16">
              <a:extLst>
                <a:ext uri="{FF2B5EF4-FFF2-40B4-BE49-F238E27FC236}">
                  <a16:creationId xmlns:a16="http://schemas.microsoft.com/office/drawing/2014/main" id="{B4D92C4A-C403-4A6D-B3B2-51303FB5F59E}"/>
                </a:ext>
              </a:extLst>
            </p:cNvPr>
            <p:cNvSpPr/>
            <p:nvPr/>
          </p:nvSpPr>
          <p:spPr>
            <a:xfrm>
              <a:off x="1122240" y="3881408"/>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0070034-AEA6-4ED2-AA3C-7F2A13B12366}"/>
                </a:ext>
              </a:extLst>
            </p:cNvPr>
            <p:cNvSpPr txBox="1"/>
            <p:nvPr/>
          </p:nvSpPr>
          <p:spPr>
            <a:xfrm>
              <a:off x="1305120" y="3788897"/>
              <a:ext cx="5105512" cy="1477328"/>
            </a:xfrm>
            <a:prstGeom prst="rect">
              <a:avLst/>
            </a:prstGeom>
            <a:noFill/>
          </p:spPr>
          <p:txBody>
            <a:bodyPr wrap="square" rtlCol="0">
              <a:spAutoFit/>
            </a:bodyPr>
            <a:lstStyle/>
            <a:p>
              <a:r>
                <a:rPr lang="en-US" b="1" dirty="0">
                  <a:latin typeface="Century Gothic" panose="020B0502020202020204" pitchFamily="34" charset="0"/>
                </a:rPr>
                <a:t>Globus pallidus</a:t>
              </a:r>
              <a:r>
                <a:rPr lang="en-US" dirty="0">
                  <a:latin typeface="Century Gothic" panose="020B0502020202020204" pitchFamily="34" charset="0"/>
                </a:rPr>
                <a:t>: contains 2 separate nuclei (</a:t>
              </a:r>
              <a:r>
                <a:rPr lang="en-US" b="1" i="1" dirty="0">
                  <a:latin typeface="Century Gothic" panose="020B0502020202020204" pitchFamily="34" charset="0"/>
                </a:rPr>
                <a:t>external</a:t>
              </a:r>
              <a:r>
                <a:rPr lang="en-US" dirty="0">
                  <a:latin typeface="Century Gothic" panose="020B0502020202020204" pitchFamily="34" charset="0"/>
                </a:rPr>
                <a:t> &amp; </a:t>
              </a:r>
              <a:r>
                <a:rPr lang="en-US" b="1" i="1" dirty="0">
                  <a:latin typeface="Century Gothic" panose="020B0502020202020204" pitchFamily="34" charset="0"/>
                </a:rPr>
                <a:t>internal</a:t>
              </a:r>
              <a:r>
                <a:rPr lang="en-US" dirty="0">
                  <a:latin typeface="Century Gothic" panose="020B0502020202020204" pitchFamily="34" charset="0"/>
                </a:rPr>
                <a:t>). Internal structure is major output structure of basal ganglia. External contains circuits intrinsic to basal ganglia.</a:t>
              </a:r>
            </a:p>
          </p:txBody>
        </p:sp>
      </p:grpSp>
      <p:grpSp>
        <p:nvGrpSpPr>
          <p:cNvPr id="25" name="Group 24">
            <a:extLst>
              <a:ext uri="{FF2B5EF4-FFF2-40B4-BE49-F238E27FC236}">
                <a16:creationId xmlns:a16="http://schemas.microsoft.com/office/drawing/2014/main" id="{82ABBC0F-B1FF-4B26-A13B-4382ED756FAE}"/>
              </a:ext>
            </a:extLst>
          </p:cNvPr>
          <p:cNvGrpSpPr/>
          <p:nvPr/>
        </p:nvGrpSpPr>
        <p:grpSpPr>
          <a:xfrm>
            <a:off x="1122240" y="5288714"/>
            <a:ext cx="5760341" cy="646331"/>
            <a:chOff x="1122240" y="5258408"/>
            <a:chExt cx="5760341" cy="646331"/>
          </a:xfrm>
        </p:grpSpPr>
        <p:sp>
          <p:nvSpPr>
            <p:cNvPr id="19" name="Oval 18">
              <a:extLst>
                <a:ext uri="{FF2B5EF4-FFF2-40B4-BE49-F238E27FC236}">
                  <a16:creationId xmlns:a16="http://schemas.microsoft.com/office/drawing/2014/main" id="{BC15BA97-941D-45BD-87C4-3583E0887079}"/>
                </a:ext>
              </a:extLst>
            </p:cNvPr>
            <p:cNvSpPr/>
            <p:nvPr/>
          </p:nvSpPr>
          <p:spPr>
            <a:xfrm>
              <a:off x="1122240" y="5350919"/>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2267527-311B-4FCF-8E70-39833AD36047}"/>
                </a:ext>
              </a:extLst>
            </p:cNvPr>
            <p:cNvSpPr txBox="1"/>
            <p:nvPr/>
          </p:nvSpPr>
          <p:spPr>
            <a:xfrm>
              <a:off x="1305120" y="5258408"/>
              <a:ext cx="5577461" cy="646331"/>
            </a:xfrm>
            <a:prstGeom prst="rect">
              <a:avLst/>
            </a:prstGeom>
            <a:noFill/>
          </p:spPr>
          <p:txBody>
            <a:bodyPr wrap="square" rtlCol="0">
              <a:spAutoFit/>
            </a:bodyPr>
            <a:lstStyle/>
            <a:p>
              <a:r>
                <a:rPr lang="en-US" b="1" dirty="0">
                  <a:latin typeface="Century Gothic" panose="020B0502020202020204" pitchFamily="34" charset="0"/>
                </a:rPr>
                <a:t>Substantia </a:t>
              </a:r>
              <a:r>
                <a:rPr lang="en-US" b="1" dirty="0" err="1">
                  <a:latin typeface="Century Gothic" panose="020B0502020202020204" pitchFamily="34" charset="0"/>
                </a:rPr>
                <a:t>nigra</a:t>
              </a:r>
              <a:r>
                <a:rPr lang="en-US" dirty="0">
                  <a:latin typeface="Century Gothic" panose="020B0502020202020204" pitchFamily="34" charset="0"/>
                </a:rPr>
                <a:t>: contains pars compacta and pars reticulata (another major output).</a:t>
              </a:r>
            </a:p>
          </p:txBody>
        </p:sp>
      </p:grpSp>
      <p:grpSp>
        <p:nvGrpSpPr>
          <p:cNvPr id="24" name="Group 23">
            <a:extLst>
              <a:ext uri="{FF2B5EF4-FFF2-40B4-BE49-F238E27FC236}">
                <a16:creationId xmlns:a16="http://schemas.microsoft.com/office/drawing/2014/main" id="{FFE16B76-B17D-48B3-9AB1-7FAECD999E6F}"/>
              </a:ext>
            </a:extLst>
          </p:cNvPr>
          <p:cNvGrpSpPr/>
          <p:nvPr/>
        </p:nvGrpSpPr>
        <p:grpSpPr>
          <a:xfrm>
            <a:off x="1122240" y="5970725"/>
            <a:ext cx="6104470" cy="646331"/>
            <a:chOff x="1122240" y="6029717"/>
            <a:chExt cx="6104470" cy="646331"/>
          </a:xfrm>
        </p:grpSpPr>
        <p:sp>
          <p:nvSpPr>
            <p:cNvPr id="21" name="Oval 20">
              <a:extLst>
                <a:ext uri="{FF2B5EF4-FFF2-40B4-BE49-F238E27FC236}">
                  <a16:creationId xmlns:a16="http://schemas.microsoft.com/office/drawing/2014/main" id="{1870064F-CFCB-4F8E-AED9-38308E9AAE4F}"/>
                </a:ext>
              </a:extLst>
            </p:cNvPr>
            <p:cNvSpPr/>
            <p:nvPr/>
          </p:nvSpPr>
          <p:spPr>
            <a:xfrm>
              <a:off x="1122240" y="6122228"/>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D86D699-E1C0-418E-836C-6EC7D7A03191}"/>
                </a:ext>
              </a:extLst>
            </p:cNvPr>
            <p:cNvSpPr txBox="1"/>
            <p:nvPr/>
          </p:nvSpPr>
          <p:spPr>
            <a:xfrm>
              <a:off x="1305120" y="6029717"/>
              <a:ext cx="5921590" cy="646331"/>
            </a:xfrm>
            <a:prstGeom prst="rect">
              <a:avLst/>
            </a:prstGeom>
            <a:noFill/>
          </p:spPr>
          <p:txBody>
            <a:bodyPr wrap="square" rtlCol="0">
              <a:spAutoFit/>
            </a:bodyPr>
            <a:lstStyle/>
            <a:p>
              <a:r>
                <a:rPr lang="en-US" b="1" dirty="0">
                  <a:latin typeface="Century Gothic" panose="020B0502020202020204" pitchFamily="34" charset="0"/>
                </a:rPr>
                <a:t>Subthalamic nucleus</a:t>
              </a:r>
              <a:r>
                <a:rPr lang="en-US" dirty="0">
                  <a:latin typeface="Century Gothic" panose="020B0502020202020204" pitchFamily="34" charset="0"/>
                </a:rPr>
                <a:t>: small nucleus between the thalamus &amp; substantia </a:t>
              </a:r>
              <a:r>
                <a:rPr lang="en-US" dirty="0" err="1">
                  <a:latin typeface="Century Gothic" panose="020B0502020202020204" pitchFamily="34" charset="0"/>
                </a:rPr>
                <a:t>nigra</a:t>
              </a:r>
              <a:r>
                <a:rPr lang="en-US" dirty="0">
                  <a:latin typeface="Century Gothic" panose="020B0502020202020204" pitchFamily="34" charset="0"/>
                </a:rPr>
                <a:t>.</a:t>
              </a:r>
            </a:p>
          </p:txBody>
        </p:sp>
      </p:grpSp>
    </p:spTree>
    <p:extLst>
      <p:ext uri="{BB962C8B-B14F-4D97-AF65-F5344CB8AC3E}">
        <p14:creationId xmlns:p14="http://schemas.microsoft.com/office/powerpoint/2010/main" val="399207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1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1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ssolve">
                                      <p:cBhvr>
                                        <p:cTn id="37" dur="1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jal">
            <a:extLst>
              <a:ext uri="{FF2B5EF4-FFF2-40B4-BE49-F238E27FC236}">
                <a16:creationId xmlns:a16="http://schemas.microsoft.com/office/drawing/2014/main" id="{70060E24-9586-488A-9CFA-C0C9D727C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791" y="1887792"/>
            <a:ext cx="2690281" cy="35111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erebellum cajal">
            <a:extLst>
              <a:ext uri="{FF2B5EF4-FFF2-40B4-BE49-F238E27FC236}">
                <a16:creationId xmlns:a16="http://schemas.microsoft.com/office/drawing/2014/main" id="{557AF10C-A940-481F-997F-36FE7EB40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513" y="1887792"/>
            <a:ext cx="2839515" cy="33228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4470683-118D-480C-90CF-6E8841713FEC}"/>
              </a:ext>
            </a:extLst>
          </p:cNvPr>
          <p:cNvSpPr txBox="1"/>
          <p:nvPr/>
        </p:nvSpPr>
        <p:spPr>
          <a:xfrm>
            <a:off x="3044571" y="1404746"/>
            <a:ext cx="1643399" cy="400110"/>
          </a:xfrm>
          <a:prstGeom prst="rect">
            <a:avLst/>
          </a:prstGeom>
          <a:noFill/>
        </p:spPr>
        <p:txBody>
          <a:bodyPr wrap="none" rtlCol="0">
            <a:spAutoFit/>
          </a:bodyPr>
          <a:lstStyle/>
          <a:p>
            <a:r>
              <a:rPr lang="en-US" sz="2000" dirty="0">
                <a:latin typeface="Century Gothic" panose="020B0502020202020204" pitchFamily="34" charset="0"/>
              </a:rPr>
              <a:t>Cerebellum</a:t>
            </a:r>
          </a:p>
        </p:txBody>
      </p:sp>
      <p:sp>
        <p:nvSpPr>
          <p:cNvPr id="15" name="TextBox 14">
            <a:extLst>
              <a:ext uri="{FF2B5EF4-FFF2-40B4-BE49-F238E27FC236}">
                <a16:creationId xmlns:a16="http://schemas.microsoft.com/office/drawing/2014/main" id="{04E1C9C3-34E2-481E-932E-0AD39327D7DA}"/>
              </a:ext>
            </a:extLst>
          </p:cNvPr>
          <p:cNvSpPr txBox="1"/>
          <p:nvPr/>
        </p:nvSpPr>
        <p:spPr>
          <a:xfrm>
            <a:off x="6773463" y="1404746"/>
            <a:ext cx="1909497" cy="400110"/>
          </a:xfrm>
          <a:prstGeom prst="rect">
            <a:avLst/>
          </a:prstGeom>
          <a:noFill/>
        </p:spPr>
        <p:txBody>
          <a:bodyPr wrap="none" rtlCol="0">
            <a:spAutoFit/>
          </a:bodyPr>
          <a:lstStyle/>
          <a:p>
            <a:r>
              <a:rPr lang="en-US" sz="2000" dirty="0">
                <a:latin typeface="Century Gothic" panose="020B0502020202020204" pitchFamily="34" charset="0"/>
              </a:rPr>
              <a:t>Basal Ganglia</a:t>
            </a:r>
          </a:p>
        </p:txBody>
      </p:sp>
      <p:sp>
        <p:nvSpPr>
          <p:cNvPr id="2" name="TextBox 1">
            <a:extLst>
              <a:ext uri="{FF2B5EF4-FFF2-40B4-BE49-F238E27FC236}">
                <a16:creationId xmlns:a16="http://schemas.microsoft.com/office/drawing/2014/main" id="{3C888829-B8F9-0E03-136F-B4A6DBED8FE2}"/>
              </a:ext>
            </a:extLst>
          </p:cNvPr>
          <p:cNvSpPr txBox="1"/>
          <p:nvPr/>
        </p:nvSpPr>
        <p:spPr>
          <a:xfrm>
            <a:off x="2481068" y="426882"/>
            <a:ext cx="7229864" cy="707886"/>
          </a:xfrm>
          <a:prstGeom prst="rect">
            <a:avLst/>
          </a:prstGeom>
          <a:noFill/>
        </p:spPr>
        <p:txBody>
          <a:bodyPr wrap="none" rtlCol="0">
            <a:spAutoFit/>
          </a:bodyPr>
          <a:lstStyle/>
          <a:p>
            <a:r>
              <a:rPr lang="en-US" sz="4000" dirty="0">
                <a:latin typeface="Century Gothic" panose="020B0502020202020204" pitchFamily="34" charset="0"/>
              </a:rPr>
              <a:t>Cerebellum &amp; Basal Ganglia</a:t>
            </a:r>
          </a:p>
        </p:txBody>
      </p:sp>
    </p:spTree>
    <p:extLst>
      <p:ext uri="{BB962C8B-B14F-4D97-AF65-F5344CB8AC3E}">
        <p14:creationId xmlns:p14="http://schemas.microsoft.com/office/powerpoint/2010/main" val="125009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F91A7-69F3-45AF-BE75-44BDC786655C}"/>
              </a:ext>
            </a:extLst>
          </p:cNvPr>
          <p:cNvPicPr>
            <a:picLocks noChangeAspect="1"/>
          </p:cNvPicPr>
          <p:nvPr/>
        </p:nvPicPr>
        <p:blipFill>
          <a:blip r:embed="rId3"/>
          <a:stretch>
            <a:fillRect/>
          </a:stretch>
        </p:blipFill>
        <p:spPr>
          <a:xfrm>
            <a:off x="1082018" y="855698"/>
            <a:ext cx="4061530" cy="5875417"/>
          </a:xfrm>
          <a:prstGeom prst="rect">
            <a:avLst/>
          </a:prstGeom>
        </p:spPr>
      </p:pic>
      <p:sp>
        <p:nvSpPr>
          <p:cNvPr id="2" name="TextBox 1">
            <a:extLst>
              <a:ext uri="{FF2B5EF4-FFF2-40B4-BE49-F238E27FC236}">
                <a16:creationId xmlns:a16="http://schemas.microsoft.com/office/drawing/2014/main" id="{207D5599-95D7-485E-B77D-904953B4425D}"/>
              </a:ext>
            </a:extLst>
          </p:cNvPr>
          <p:cNvSpPr txBox="1"/>
          <p:nvPr/>
        </p:nvSpPr>
        <p:spPr>
          <a:xfrm>
            <a:off x="3010059" y="295328"/>
            <a:ext cx="6171882" cy="707886"/>
          </a:xfrm>
          <a:prstGeom prst="rect">
            <a:avLst/>
          </a:prstGeom>
          <a:noFill/>
        </p:spPr>
        <p:txBody>
          <a:bodyPr wrap="none" rtlCol="0">
            <a:spAutoFit/>
          </a:bodyPr>
          <a:lstStyle/>
          <a:p>
            <a:r>
              <a:rPr lang="en-US" sz="4000" dirty="0">
                <a:latin typeface="Century Gothic" panose="020B0502020202020204" pitchFamily="34" charset="0"/>
              </a:rPr>
              <a:t>Basal Ganglia Pathways</a:t>
            </a:r>
          </a:p>
        </p:txBody>
      </p:sp>
    </p:spTree>
    <p:extLst>
      <p:ext uri="{BB962C8B-B14F-4D97-AF65-F5344CB8AC3E}">
        <p14:creationId xmlns:p14="http://schemas.microsoft.com/office/powerpoint/2010/main" val="243845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F85EAD-92E2-48F5-93ED-DCFAF98E378D}"/>
              </a:ext>
            </a:extLst>
          </p:cNvPr>
          <p:cNvPicPr>
            <a:picLocks noChangeAspect="1"/>
          </p:cNvPicPr>
          <p:nvPr/>
        </p:nvPicPr>
        <p:blipFill>
          <a:blip r:embed="rId3"/>
          <a:stretch>
            <a:fillRect/>
          </a:stretch>
        </p:blipFill>
        <p:spPr>
          <a:xfrm>
            <a:off x="1082018" y="855698"/>
            <a:ext cx="4061530" cy="5875417"/>
          </a:xfrm>
          <a:prstGeom prst="rect">
            <a:avLst/>
          </a:prstGeom>
        </p:spPr>
      </p:pic>
      <p:sp>
        <p:nvSpPr>
          <p:cNvPr id="3" name="TextBox 2">
            <a:extLst>
              <a:ext uri="{FF2B5EF4-FFF2-40B4-BE49-F238E27FC236}">
                <a16:creationId xmlns:a16="http://schemas.microsoft.com/office/drawing/2014/main" id="{1B625894-D1CD-472C-BB1B-029A90262951}"/>
              </a:ext>
            </a:extLst>
          </p:cNvPr>
          <p:cNvSpPr txBox="1"/>
          <p:nvPr/>
        </p:nvSpPr>
        <p:spPr>
          <a:xfrm>
            <a:off x="3010059" y="295328"/>
            <a:ext cx="6171882" cy="707886"/>
          </a:xfrm>
          <a:prstGeom prst="rect">
            <a:avLst/>
          </a:prstGeom>
          <a:noFill/>
        </p:spPr>
        <p:txBody>
          <a:bodyPr wrap="none" rtlCol="0">
            <a:spAutoFit/>
          </a:bodyPr>
          <a:lstStyle/>
          <a:p>
            <a:r>
              <a:rPr lang="en-US" sz="4000" dirty="0">
                <a:latin typeface="Century Gothic" panose="020B0502020202020204" pitchFamily="34" charset="0"/>
              </a:rPr>
              <a:t>Basal Ganglia Pathways</a:t>
            </a:r>
          </a:p>
        </p:txBody>
      </p:sp>
      <p:grpSp>
        <p:nvGrpSpPr>
          <p:cNvPr id="10" name="Group 9">
            <a:extLst>
              <a:ext uri="{FF2B5EF4-FFF2-40B4-BE49-F238E27FC236}">
                <a16:creationId xmlns:a16="http://schemas.microsoft.com/office/drawing/2014/main" id="{89E8252C-A890-48AA-8668-0C16B1471F2A}"/>
              </a:ext>
            </a:extLst>
          </p:cNvPr>
          <p:cNvGrpSpPr/>
          <p:nvPr/>
        </p:nvGrpSpPr>
        <p:grpSpPr>
          <a:xfrm>
            <a:off x="4457700" y="1022290"/>
            <a:ext cx="6201943" cy="5835710"/>
            <a:chOff x="4457700" y="1022290"/>
            <a:chExt cx="6201943" cy="5835710"/>
          </a:xfrm>
        </p:grpSpPr>
        <p:sp>
          <p:nvSpPr>
            <p:cNvPr id="4" name="TextBox 3">
              <a:extLst>
                <a:ext uri="{FF2B5EF4-FFF2-40B4-BE49-F238E27FC236}">
                  <a16:creationId xmlns:a16="http://schemas.microsoft.com/office/drawing/2014/main" id="{320282CA-B91E-4E87-94EE-838B3F469E2D}"/>
                </a:ext>
              </a:extLst>
            </p:cNvPr>
            <p:cNvSpPr txBox="1"/>
            <p:nvPr/>
          </p:nvSpPr>
          <p:spPr>
            <a:xfrm>
              <a:off x="6932341" y="1022290"/>
              <a:ext cx="3727302" cy="400110"/>
            </a:xfrm>
            <a:prstGeom prst="rect">
              <a:avLst/>
            </a:prstGeom>
            <a:noFill/>
          </p:spPr>
          <p:txBody>
            <a:bodyPr wrap="none" rtlCol="0">
              <a:spAutoFit/>
            </a:bodyPr>
            <a:lstStyle/>
            <a:p>
              <a:r>
                <a:rPr lang="en-US" sz="2000" dirty="0">
                  <a:latin typeface="Century Gothic" panose="020B0502020202020204" pitchFamily="34" charset="0"/>
                </a:rPr>
                <a:t>Medium Spiny Neuron (MSN)</a:t>
              </a:r>
            </a:p>
          </p:txBody>
        </p:sp>
        <p:grpSp>
          <p:nvGrpSpPr>
            <p:cNvPr id="5" name="Group 4">
              <a:extLst>
                <a:ext uri="{FF2B5EF4-FFF2-40B4-BE49-F238E27FC236}">
                  <a16:creationId xmlns:a16="http://schemas.microsoft.com/office/drawing/2014/main" id="{95A46CC2-4606-4C64-94DC-8BDAA8706859}"/>
                </a:ext>
              </a:extLst>
            </p:cNvPr>
            <p:cNvGrpSpPr/>
            <p:nvPr/>
          </p:nvGrpSpPr>
          <p:grpSpPr>
            <a:xfrm>
              <a:off x="4457700" y="1422400"/>
              <a:ext cx="5671412" cy="5435600"/>
              <a:chOff x="4457700" y="1422400"/>
              <a:chExt cx="5671412" cy="5435600"/>
            </a:xfrm>
          </p:grpSpPr>
          <p:pic>
            <p:nvPicPr>
              <p:cNvPr id="6" name="Picture 5">
                <a:extLst>
                  <a:ext uri="{FF2B5EF4-FFF2-40B4-BE49-F238E27FC236}">
                    <a16:creationId xmlns:a16="http://schemas.microsoft.com/office/drawing/2014/main" id="{F595B861-FEFF-4A65-A861-999E20F1AED5}"/>
                  </a:ext>
                </a:extLst>
              </p:cNvPr>
              <p:cNvPicPr>
                <a:picLocks noChangeAspect="1"/>
              </p:cNvPicPr>
              <p:nvPr/>
            </p:nvPicPr>
            <p:blipFill>
              <a:blip r:embed="rId4"/>
              <a:stretch>
                <a:fillRect/>
              </a:stretch>
            </p:blipFill>
            <p:spPr>
              <a:xfrm>
                <a:off x="6621206" y="1422400"/>
                <a:ext cx="3507906" cy="5435600"/>
              </a:xfrm>
              <a:prstGeom prst="rect">
                <a:avLst/>
              </a:prstGeom>
            </p:spPr>
          </p:pic>
          <p:grpSp>
            <p:nvGrpSpPr>
              <p:cNvPr id="7" name="Group 6">
                <a:extLst>
                  <a:ext uri="{FF2B5EF4-FFF2-40B4-BE49-F238E27FC236}">
                    <a16:creationId xmlns:a16="http://schemas.microsoft.com/office/drawing/2014/main" id="{CCD509AD-E2D6-420F-B88D-375B98B63441}"/>
                  </a:ext>
                </a:extLst>
              </p:cNvPr>
              <p:cNvGrpSpPr/>
              <p:nvPr/>
            </p:nvGrpSpPr>
            <p:grpSpPr>
              <a:xfrm>
                <a:off x="4457700" y="2119086"/>
                <a:ext cx="1892300" cy="3716624"/>
                <a:chOff x="4457700" y="2119086"/>
                <a:chExt cx="1892300" cy="3716624"/>
              </a:xfrm>
            </p:grpSpPr>
            <p:cxnSp>
              <p:nvCxnSpPr>
                <p:cNvPr id="8" name="Straight Connector 7">
                  <a:extLst>
                    <a:ext uri="{FF2B5EF4-FFF2-40B4-BE49-F238E27FC236}">
                      <a16:creationId xmlns:a16="http://schemas.microsoft.com/office/drawing/2014/main" id="{40804B60-3C0A-4496-AD3F-183012D35B15}"/>
                    </a:ext>
                  </a:extLst>
                </p:cNvPr>
                <p:cNvCxnSpPr>
                  <a:cxnSpLocks/>
                </p:cNvCxnSpPr>
                <p:nvPr/>
              </p:nvCxnSpPr>
              <p:spPr>
                <a:xfrm flipV="1">
                  <a:off x="4457700" y="2119086"/>
                  <a:ext cx="1892300" cy="16743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E647DC-C161-4CED-B44F-CA88C14FCFAD}"/>
                    </a:ext>
                  </a:extLst>
                </p:cNvPr>
                <p:cNvCxnSpPr>
                  <a:cxnSpLocks/>
                </p:cNvCxnSpPr>
                <p:nvPr/>
              </p:nvCxnSpPr>
              <p:spPr>
                <a:xfrm>
                  <a:off x="4457700" y="3870960"/>
                  <a:ext cx="1892300" cy="1964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74913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BD04575-7AD2-42EB-9F5D-93521454A7D4}"/>
              </a:ext>
            </a:extLst>
          </p:cNvPr>
          <p:cNvPicPr>
            <a:picLocks noChangeAspect="1"/>
          </p:cNvPicPr>
          <p:nvPr/>
        </p:nvPicPr>
        <p:blipFill>
          <a:blip r:embed="rId3"/>
          <a:stretch>
            <a:fillRect/>
          </a:stretch>
        </p:blipFill>
        <p:spPr>
          <a:xfrm>
            <a:off x="5322684" y="2783833"/>
            <a:ext cx="6561005" cy="3715968"/>
          </a:xfrm>
          <a:prstGeom prst="rect">
            <a:avLst/>
          </a:prstGeom>
        </p:spPr>
      </p:pic>
      <p:pic>
        <p:nvPicPr>
          <p:cNvPr id="38" name="Picture 37">
            <a:extLst>
              <a:ext uri="{FF2B5EF4-FFF2-40B4-BE49-F238E27FC236}">
                <a16:creationId xmlns:a16="http://schemas.microsoft.com/office/drawing/2014/main" id="{2A9765F2-669E-4A48-AB37-D00986A5141F}"/>
              </a:ext>
            </a:extLst>
          </p:cNvPr>
          <p:cNvPicPr>
            <a:picLocks noChangeAspect="1"/>
          </p:cNvPicPr>
          <p:nvPr/>
        </p:nvPicPr>
        <p:blipFill>
          <a:blip r:embed="rId4"/>
          <a:stretch>
            <a:fillRect/>
          </a:stretch>
        </p:blipFill>
        <p:spPr>
          <a:xfrm>
            <a:off x="1800849" y="3293962"/>
            <a:ext cx="3521835" cy="3444674"/>
          </a:xfrm>
          <a:prstGeom prst="rect">
            <a:avLst/>
          </a:prstGeom>
        </p:spPr>
      </p:pic>
      <p:sp>
        <p:nvSpPr>
          <p:cNvPr id="2" name="TextBox 1">
            <a:extLst>
              <a:ext uri="{FF2B5EF4-FFF2-40B4-BE49-F238E27FC236}">
                <a16:creationId xmlns:a16="http://schemas.microsoft.com/office/drawing/2014/main" id="{3C6260EB-2106-42A4-8E63-DEEA93B9DABF}"/>
              </a:ext>
            </a:extLst>
          </p:cNvPr>
          <p:cNvSpPr txBox="1"/>
          <p:nvPr/>
        </p:nvSpPr>
        <p:spPr>
          <a:xfrm>
            <a:off x="2967579" y="266300"/>
            <a:ext cx="6256841" cy="707886"/>
          </a:xfrm>
          <a:prstGeom prst="rect">
            <a:avLst/>
          </a:prstGeom>
          <a:noFill/>
        </p:spPr>
        <p:txBody>
          <a:bodyPr wrap="none" rtlCol="0">
            <a:spAutoFit/>
          </a:bodyPr>
          <a:lstStyle/>
          <a:p>
            <a:r>
              <a:rPr lang="en-US" sz="4000" dirty="0">
                <a:latin typeface="Century Gothic" panose="020B0502020202020204" pitchFamily="34" charset="0"/>
              </a:rPr>
              <a:t>4 Cortico-BG-TC Circuits </a:t>
            </a:r>
          </a:p>
        </p:txBody>
      </p:sp>
      <p:grpSp>
        <p:nvGrpSpPr>
          <p:cNvPr id="3" name="Group 2">
            <a:extLst>
              <a:ext uri="{FF2B5EF4-FFF2-40B4-BE49-F238E27FC236}">
                <a16:creationId xmlns:a16="http://schemas.microsoft.com/office/drawing/2014/main" id="{58C8B4FE-42AE-41A6-AE4F-DFECE6AA74F9}"/>
              </a:ext>
            </a:extLst>
          </p:cNvPr>
          <p:cNvGrpSpPr/>
          <p:nvPr/>
        </p:nvGrpSpPr>
        <p:grpSpPr>
          <a:xfrm>
            <a:off x="769586" y="2087462"/>
            <a:ext cx="10555639" cy="461665"/>
            <a:chOff x="769586" y="715863"/>
            <a:chExt cx="10555639" cy="461665"/>
          </a:xfrm>
        </p:grpSpPr>
        <p:sp>
          <p:nvSpPr>
            <p:cNvPr id="4" name="Oval 3">
              <a:extLst>
                <a:ext uri="{FF2B5EF4-FFF2-40B4-BE49-F238E27FC236}">
                  <a16:creationId xmlns:a16="http://schemas.microsoft.com/office/drawing/2014/main" id="{CEAD9C30-43A2-471D-89C2-B10378FD7BFA}"/>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5804DC-CE40-4D8A-8138-15B58EE68DFB}"/>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4 functions, 4 circuits (highly topographic):</a:t>
              </a:r>
            </a:p>
          </p:txBody>
        </p:sp>
      </p:grpSp>
      <p:grpSp>
        <p:nvGrpSpPr>
          <p:cNvPr id="6" name="Group 5">
            <a:extLst>
              <a:ext uri="{FF2B5EF4-FFF2-40B4-BE49-F238E27FC236}">
                <a16:creationId xmlns:a16="http://schemas.microsoft.com/office/drawing/2014/main" id="{928E806F-C27C-4F5E-BA0A-EB7AE0DDCA1F}"/>
              </a:ext>
            </a:extLst>
          </p:cNvPr>
          <p:cNvGrpSpPr/>
          <p:nvPr/>
        </p:nvGrpSpPr>
        <p:grpSpPr>
          <a:xfrm>
            <a:off x="1122240" y="2455424"/>
            <a:ext cx="1947985" cy="369332"/>
            <a:chOff x="1122240" y="1139704"/>
            <a:chExt cx="1947985" cy="369332"/>
          </a:xfrm>
        </p:grpSpPr>
        <p:sp>
          <p:nvSpPr>
            <p:cNvPr id="7" name="Oval 6">
              <a:extLst>
                <a:ext uri="{FF2B5EF4-FFF2-40B4-BE49-F238E27FC236}">
                  <a16:creationId xmlns:a16="http://schemas.microsoft.com/office/drawing/2014/main" id="{087096FD-4DE8-4B20-BC00-2462A0390C2F}"/>
                </a:ext>
              </a:extLst>
            </p:cNvPr>
            <p:cNvSpPr/>
            <p:nvPr/>
          </p:nvSpPr>
          <p:spPr>
            <a:xfrm>
              <a:off x="1122240" y="1232215"/>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E15540-2791-4D89-B76A-185CE2ED8FD0}"/>
                </a:ext>
              </a:extLst>
            </p:cNvPr>
            <p:cNvSpPr txBox="1"/>
            <p:nvPr/>
          </p:nvSpPr>
          <p:spPr>
            <a:xfrm>
              <a:off x="1305120" y="1139704"/>
              <a:ext cx="1765105" cy="369332"/>
            </a:xfrm>
            <a:prstGeom prst="rect">
              <a:avLst/>
            </a:prstGeom>
            <a:noFill/>
          </p:spPr>
          <p:txBody>
            <a:bodyPr wrap="square" rtlCol="0">
              <a:spAutoFit/>
            </a:bodyPr>
            <a:lstStyle/>
            <a:p>
              <a:r>
                <a:rPr lang="en-US" dirty="0" err="1">
                  <a:latin typeface="Century Gothic" panose="020B0502020202020204" pitchFamily="34" charset="0"/>
                </a:rPr>
                <a:t>Skeletomotor</a:t>
              </a:r>
              <a:r>
                <a:rPr lang="en-US" dirty="0">
                  <a:latin typeface="Century Gothic" panose="020B0502020202020204" pitchFamily="34" charset="0"/>
                </a:rPr>
                <a:t>.</a:t>
              </a:r>
            </a:p>
          </p:txBody>
        </p:sp>
      </p:grpSp>
      <p:grpSp>
        <p:nvGrpSpPr>
          <p:cNvPr id="9" name="Group 8">
            <a:extLst>
              <a:ext uri="{FF2B5EF4-FFF2-40B4-BE49-F238E27FC236}">
                <a16:creationId xmlns:a16="http://schemas.microsoft.com/office/drawing/2014/main" id="{D3948C7E-534F-4F03-A861-A7CA613A1045}"/>
              </a:ext>
            </a:extLst>
          </p:cNvPr>
          <p:cNvGrpSpPr/>
          <p:nvPr/>
        </p:nvGrpSpPr>
        <p:grpSpPr>
          <a:xfrm>
            <a:off x="1122240" y="2808768"/>
            <a:ext cx="1807239" cy="369332"/>
            <a:chOff x="1122240" y="1139704"/>
            <a:chExt cx="1807239" cy="369332"/>
          </a:xfrm>
        </p:grpSpPr>
        <p:sp>
          <p:nvSpPr>
            <p:cNvPr id="10" name="Oval 9">
              <a:extLst>
                <a:ext uri="{FF2B5EF4-FFF2-40B4-BE49-F238E27FC236}">
                  <a16:creationId xmlns:a16="http://schemas.microsoft.com/office/drawing/2014/main" id="{A27BEC2C-7A20-4D32-A5B7-E44FA9E02C91}"/>
                </a:ext>
              </a:extLst>
            </p:cNvPr>
            <p:cNvSpPr/>
            <p:nvPr/>
          </p:nvSpPr>
          <p:spPr>
            <a:xfrm>
              <a:off x="1122240" y="1232215"/>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E0381CF-5C70-4106-9FDA-60E5D6278F9C}"/>
                </a:ext>
              </a:extLst>
            </p:cNvPr>
            <p:cNvSpPr txBox="1"/>
            <p:nvPr/>
          </p:nvSpPr>
          <p:spPr>
            <a:xfrm>
              <a:off x="1305120" y="1139704"/>
              <a:ext cx="1624359" cy="369332"/>
            </a:xfrm>
            <a:prstGeom prst="rect">
              <a:avLst/>
            </a:prstGeom>
            <a:noFill/>
          </p:spPr>
          <p:txBody>
            <a:bodyPr wrap="square" rtlCol="0">
              <a:spAutoFit/>
            </a:bodyPr>
            <a:lstStyle/>
            <a:p>
              <a:r>
                <a:rPr lang="en-US" dirty="0">
                  <a:latin typeface="Century Gothic" panose="020B0502020202020204" pitchFamily="34" charset="0"/>
                </a:rPr>
                <a:t>Oculomotor.</a:t>
              </a:r>
            </a:p>
          </p:txBody>
        </p:sp>
      </p:grpSp>
      <p:grpSp>
        <p:nvGrpSpPr>
          <p:cNvPr id="12" name="Group 11">
            <a:extLst>
              <a:ext uri="{FF2B5EF4-FFF2-40B4-BE49-F238E27FC236}">
                <a16:creationId xmlns:a16="http://schemas.microsoft.com/office/drawing/2014/main" id="{776117AB-1F45-4CC3-937E-EA882D6A907D}"/>
              </a:ext>
            </a:extLst>
          </p:cNvPr>
          <p:cNvGrpSpPr/>
          <p:nvPr/>
        </p:nvGrpSpPr>
        <p:grpSpPr>
          <a:xfrm>
            <a:off x="1122240" y="3162112"/>
            <a:ext cx="1807239" cy="369332"/>
            <a:chOff x="1122240" y="1139704"/>
            <a:chExt cx="1807239" cy="369332"/>
          </a:xfrm>
        </p:grpSpPr>
        <p:sp>
          <p:nvSpPr>
            <p:cNvPr id="13" name="Oval 12">
              <a:extLst>
                <a:ext uri="{FF2B5EF4-FFF2-40B4-BE49-F238E27FC236}">
                  <a16:creationId xmlns:a16="http://schemas.microsoft.com/office/drawing/2014/main" id="{6AA17C90-9F66-4253-B807-C04B8CFAB845}"/>
                </a:ext>
              </a:extLst>
            </p:cNvPr>
            <p:cNvSpPr/>
            <p:nvPr/>
          </p:nvSpPr>
          <p:spPr>
            <a:xfrm>
              <a:off x="1122240" y="1232215"/>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4E144CD-41E6-4915-B513-EA61783F1543}"/>
                </a:ext>
              </a:extLst>
            </p:cNvPr>
            <p:cNvSpPr txBox="1"/>
            <p:nvPr/>
          </p:nvSpPr>
          <p:spPr>
            <a:xfrm>
              <a:off x="1305120" y="1139704"/>
              <a:ext cx="1624359" cy="369332"/>
            </a:xfrm>
            <a:prstGeom prst="rect">
              <a:avLst/>
            </a:prstGeom>
            <a:noFill/>
          </p:spPr>
          <p:txBody>
            <a:bodyPr wrap="square" rtlCol="0">
              <a:spAutoFit/>
            </a:bodyPr>
            <a:lstStyle/>
            <a:p>
              <a:r>
                <a:rPr lang="en-US" dirty="0">
                  <a:latin typeface="Century Gothic" panose="020B0502020202020204" pitchFamily="34" charset="0"/>
                </a:rPr>
                <a:t>Associative.</a:t>
              </a:r>
            </a:p>
          </p:txBody>
        </p:sp>
      </p:grpSp>
      <p:grpSp>
        <p:nvGrpSpPr>
          <p:cNvPr id="15" name="Group 14">
            <a:extLst>
              <a:ext uri="{FF2B5EF4-FFF2-40B4-BE49-F238E27FC236}">
                <a16:creationId xmlns:a16="http://schemas.microsoft.com/office/drawing/2014/main" id="{1FB12E39-9218-4A9B-BB65-A5B0E2C60734}"/>
              </a:ext>
            </a:extLst>
          </p:cNvPr>
          <p:cNvGrpSpPr/>
          <p:nvPr/>
        </p:nvGrpSpPr>
        <p:grpSpPr>
          <a:xfrm>
            <a:off x="1122240" y="3515457"/>
            <a:ext cx="1807239" cy="369332"/>
            <a:chOff x="1122240" y="1139704"/>
            <a:chExt cx="1807239" cy="369332"/>
          </a:xfrm>
        </p:grpSpPr>
        <p:sp>
          <p:nvSpPr>
            <p:cNvPr id="16" name="Oval 15">
              <a:extLst>
                <a:ext uri="{FF2B5EF4-FFF2-40B4-BE49-F238E27FC236}">
                  <a16:creationId xmlns:a16="http://schemas.microsoft.com/office/drawing/2014/main" id="{DCEE7E34-13FD-484A-85A3-C0C412C51589}"/>
                </a:ext>
              </a:extLst>
            </p:cNvPr>
            <p:cNvSpPr/>
            <p:nvPr/>
          </p:nvSpPr>
          <p:spPr>
            <a:xfrm>
              <a:off x="1122240" y="1232215"/>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EF494CF-905F-48FE-8FEC-252E8457C7DB}"/>
                </a:ext>
              </a:extLst>
            </p:cNvPr>
            <p:cNvSpPr txBox="1"/>
            <p:nvPr/>
          </p:nvSpPr>
          <p:spPr>
            <a:xfrm>
              <a:off x="1305120" y="1139704"/>
              <a:ext cx="1624359" cy="369332"/>
            </a:xfrm>
            <a:prstGeom prst="rect">
              <a:avLst/>
            </a:prstGeom>
            <a:noFill/>
          </p:spPr>
          <p:txBody>
            <a:bodyPr wrap="square" rtlCol="0">
              <a:spAutoFit/>
            </a:bodyPr>
            <a:lstStyle/>
            <a:p>
              <a:r>
                <a:rPr lang="en-US" dirty="0">
                  <a:latin typeface="Century Gothic" panose="020B0502020202020204" pitchFamily="34" charset="0"/>
                </a:rPr>
                <a:t>Limbic.</a:t>
              </a:r>
            </a:p>
          </p:txBody>
        </p:sp>
      </p:grpSp>
      <p:grpSp>
        <p:nvGrpSpPr>
          <p:cNvPr id="18" name="Group 17">
            <a:extLst>
              <a:ext uri="{FF2B5EF4-FFF2-40B4-BE49-F238E27FC236}">
                <a16:creationId xmlns:a16="http://schemas.microsoft.com/office/drawing/2014/main" id="{C21B2133-A917-490A-A2F0-4640C6094403}"/>
              </a:ext>
            </a:extLst>
          </p:cNvPr>
          <p:cNvGrpSpPr/>
          <p:nvPr/>
        </p:nvGrpSpPr>
        <p:grpSpPr>
          <a:xfrm>
            <a:off x="794986" y="880962"/>
            <a:ext cx="10555639" cy="461665"/>
            <a:chOff x="769586" y="715863"/>
            <a:chExt cx="10555639" cy="461665"/>
          </a:xfrm>
        </p:grpSpPr>
        <p:sp>
          <p:nvSpPr>
            <p:cNvPr id="19" name="Oval 18">
              <a:extLst>
                <a:ext uri="{FF2B5EF4-FFF2-40B4-BE49-F238E27FC236}">
                  <a16:creationId xmlns:a16="http://schemas.microsoft.com/office/drawing/2014/main" id="{F9E7166B-D8E5-4D10-8D12-8C630E29707D}"/>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B02FDF-A99D-42FD-AA63-2453C25FDDB9}"/>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1 circuit template.</a:t>
              </a:r>
            </a:p>
          </p:txBody>
        </p:sp>
      </p:grpSp>
      <p:grpSp>
        <p:nvGrpSpPr>
          <p:cNvPr id="37" name="Group 36">
            <a:extLst>
              <a:ext uri="{FF2B5EF4-FFF2-40B4-BE49-F238E27FC236}">
                <a16:creationId xmlns:a16="http://schemas.microsoft.com/office/drawing/2014/main" id="{B77CAC40-1709-4343-9979-A5D29A8BA525}"/>
              </a:ext>
            </a:extLst>
          </p:cNvPr>
          <p:cNvGrpSpPr/>
          <p:nvPr/>
        </p:nvGrpSpPr>
        <p:grpSpPr>
          <a:xfrm>
            <a:off x="1781164" y="1428750"/>
            <a:ext cx="6762761" cy="633312"/>
            <a:chOff x="1781164" y="1428750"/>
            <a:chExt cx="6762761" cy="633312"/>
          </a:xfrm>
        </p:grpSpPr>
        <p:sp>
          <p:nvSpPr>
            <p:cNvPr id="21" name="Rectangle 20">
              <a:extLst>
                <a:ext uri="{FF2B5EF4-FFF2-40B4-BE49-F238E27FC236}">
                  <a16:creationId xmlns:a16="http://schemas.microsoft.com/office/drawing/2014/main" id="{9E8CED26-C229-425D-8875-1E7E35B6219C}"/>
                </a:ext>
              </a:extLst>
            </p:cNvPr>
            <p:cNvSpPr/>
            <p:nvPr/>
          </p:nvSpPr>
          <p:spPr>
            <a:xfrm>
              <a:off x="2276474" y="1428750"/>
              <a:ext cx="1638297"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Cortex</a:t>
              </a:r>
            </a:p>
          </p:txBody>
        </p:sp>
        <p:sp>
          <p:nvSpPr>
            <p:cNvPr id="22" name="Rectangle 21">
              <a:extLst>
                <a:ext uri="{FF2B5EF4-FFF2-40B4-BE49-F238E27FC236}">
                  <a16:creationId xmlns:a16="http://schemas.microsoft.com/office/drawing/2014/main" id="{2A6F3A2E-532C-4080-A2E8-B772526561F9}"/>
                </a:ext>
              </a:extLst>
            </p:cNvPr>
            <p:cNvSpPr/>
            <p:nvPr/>
          </p:nvSpPr>
          <p:spPr>
            <a:xfrm>
              <a:off x="4414838" y="1437795"/>
              <a:ext cx="1638298" cy="46166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BG</a:t>
              </a:r>
            </a:p>
          </p:txBody>
        </p:sp>
        <p:sp>
          <p:nvSpPr>
            <p:cNvPr id="23" name="Rectangle 22">
              <a:extLst>
                <a:ext uri="{FF2B5EF4-FFF2-40B4-BE49-F238E27FC236}">
                  <a16:creationId xmlns:a16="http://schemas.microsoft.com/office/drawing/2014/main" id="{0C691867-AD46-494B-8E97-C2E6D19A8B4D}"/>
                </a:ext>
              </a:extLst>
            </p:cNvPr>
            <p:cNvSpPr/>
            <p:nvPr/>
          </p:nvSpPr>
          <p:spPr>
            <a:xfrm>
              <a:off x="6743702" y="1437794"/>
              <a:ext cx="1638298"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Thalamus</a:t>
              </a:r>
            </a:p>
          </p:txBody>
        </p:sp>
        <p:cxnSp>
          <p:nvCxnSpPr>
            <p:cNvPr id="25" name="Straight Connector 24">
              <a:extLst>
                <a:ext uri="{FF2B5EF4-FFF2-40B4-BE49-F238E27FC236}">
                  <a16:creationId xmlns:a16="http://schemas.microsoft.com/office/drawing/2014/main" id="{CC82E511-FC36-4648-B291-814713783B90}"/>
                </a:ext>
              </a:extLst>
            </p:cNvPr>
            <p:cNvCxnSpPr>
              <a:cxnSpLocks/>
            </p:cNvCxnSpPr>
            <p:nvPr/>
          </p:nvCxnSpPr>
          <p:spPr>
            <a:xfrm>
              <a:off x="3890957" y="1659583"/>
              <a:ext cx="36671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88A396-0A66-4DE4-8897-7510BBF74467}"/>
                </a:ext>
              </a:extLst>
            </p:cNvPr>
            <p:cNvCxnSpPr>
              <a:cxnSpLocks/>
            </p:cNvCxnSpPr>
            <p:nvPr/>
          </p:nvCxnSpPr>
          <p:spPr>
            <a:xfrm>
              <a:off x="6000740" y="1666113"/>
              <a:ext cx="366717" cy="2530"/>
            </a:xfrm>
            <a:prstGeom prst="line">
              <a:avLst/>
            </a:prstGeom>
            <a:ln w="412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5E42B12-9CF6-401C-8FB5-42167EA6BAA8}"/>
                </a:ext>
              </a:extLst>
            </p:cNvPr>
            <p:cNvCxnSpPr>
              <a:cxnSpLocks/>
            </p:cNvCxnSpPr>
            <p:nvPr/>
          </p:nvCxnSpPr>
          <p:spPr>
            <a:xfrm>
              <a:off x="1781799" y="1678718"/>
              <a:ext cx="42005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6A1AC2-A3E0-4EF9-B7DD-7B611E744CE4}"/>
                </a:ext>
              </a:extLst>
            </p:cNvPr>
            <p:cNvCxnSpPr>
              <a:cxnSpLocks/>
            </p:cNvCxnSpPr>
            <p:nvPr/>
          </p:nvCxnSpPr>
          <p:spPr>
            <a:xfrm>
              <a:off x="1781164" y="2062062"/>
              <a:ext cx="6762761"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8F92BF-3F00-4A91-81CF-514DC8AEA38A}"/>
                </a:ext>
              </a:extLst>
            </p:cNvPr>
            <p:cNvCxnSpPr/>
            <p:nvPr/>
          </p:nvCxnSpPr>
          <p:spPr>
            <a:xfrm flipV="1">
              <a:off x="8524875"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0525B01-77E3-4A81-BA56-F80385552FC3}"/>
                </a:ext>
              </a:extLst>
            </p:cNvPr>
            <p:cNvCxnSpPr>
              <a:cxnSpLocks/>
            </p:cNvCxnSpPr>
            <p:nvPr/>
          </p:nvCxnSpPr>
          <p:spPr>
            <a:xfrm flipH="1" flipV="1">
              <a:off x="8366125" y="1668627"/>
              <a:ext cx="177800"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66D9E28-C414-499F-A4D9-A6DDFCFCB0A4}"/>
                </a:ext>
              </a:extLst>
            </p:cNvPr>
            <p:cNvCxnSpPr/>
            <p:nvPr/>
          </p:nvCxnSpPr>
          <p:spPr>
            <a:xfrm flipV="1">
              <a:off x="1800849"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FC6F91A7-69F3-45AF-BE75-44BDC786655C}"/>
              </a:ext>
            </a:extLst>
          </p:cNvPr>
          <p:cNvPicPr>
            <a:picLocks noChangeAspect="1"/>
          </p:cNvPicPr>
          <p:nvPr/>
        </p:nvPicPr>
        <p:blipFill>
          <a:blip r:embed="rId5"/>
          <a:stretch>
            <a:fillRect/>
          </a:stretch>
        </p:blipFill>
        <p:spPr>
          <a:xfrm>
            <a:off x="10528369" y="225838"/>
            <a:ext cx="1382759" cy="2000302"/>
          </a:xfrm>
          <a:prstGeom prst="rect">
            <a:avLst/>
          </a:prstGeom>
        </p:spPr>
      </p:pic>
    </p:spTree>
    <p:extLst>
      <p:ext uri="{BB962C8B-B14F-4D97-AF65-F5344CB8AC3E}">
        <p14:creationId xmlns:p14="http://schemas.microsoft.com/office/powerpoint/2010/main" val="338681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20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7"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7"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dissolv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dissolv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BD04575-7AD2-42EB-9F5D-93521454A7D4}"/>
              </a:ext>
            </a:extLst>
          </p:cNvPr>
          <p:cNvPicPr>
            <a:picLocks noChangeAspect="1"/>
          </p:cNvPicPr>
          <p:nvPr/>
        </p:nvPicPr>
        <p:blipFill>
          <a:blip r:embed="rId3"/>
          <a:stretch>
            <a:fillRect/>
          </a:stretch>
        </p:blipFill>
        <p:spPr>
          <a:xfrm>
            <a:off x="5322684" y="2783833"/>
            <a:ext cx="6561005" cy="3715968"/>
          </a:xfrm>
          <a:prstGeom prst="rect">
            <a:avLst/>
          </a:prstGeom>
        </p:spPr>
      </p:pic>
      <p:pic>
        <p:nvPicPr>
          <p:cNvPr id="38" name="Picture 37">
            <a:extLst>
              <a:ext uri="{FF2B5EF4-FFF2-40B4-BE49-F238E27FC236}">
                <a16:creationId xmlns:a16="http://schemas.microsoft.com/office/drawing/2014/main" id="{2A9765F2-669E-4A48-AB37-D00986A5141F}"/>
              </a:ext>
            </a:extLst>
          </p:cNvPr>
          <p:cNvPicPr>
            <a:picLocks noChangeAspect="1"/>
          </p:cNvPicPr>
          <p:nvPr/>
        </p:nvPicPr>
        <p:blipFill>
          <a:blip r:embed="rId4"/>
          <a:stretch>
            <a:fillRect/>
          </a:stretch>
        </p:blipFill>
        <p:spPr>
          <a:xfrm>
            <a:off x="1800849" y="3293962"/>
            <a:ext cx="3521835" cy="3444674"/>
          </a:xfrm>
          <a:prstGeom prst="rect">
            <a:avLst/>
          </a:prstGeom>
        </p:spPr>
      </p:pic>
      <p:sp>
        <p:nvSpPr>
          <p:cNvPr id="2" name="TextBox 1">
            <a:extLst>
              <a:ext uri="{FF2B5EF4-FFF2-40B4-BE49-F238E27FC236}">
                <a16:creationId xmlns:a16="http://schemas.microsoft.com/office/drawing/2014/main" id="{3C6260EB-2106-42A4-8E63-DEEA93B9DABF}"/>
              </a:ext>
            </a:extLst>
          </p:cNvPr>
          <p:cNvSpPr txBox="1"/>
          <p:nvPr/>
        </p:nvSpPr>
        <p:spPr>
          <a:xfrm>
            <a:off x="2967579" y="266300"/>
            <a:ext cx="6256841" cy="707886"/>
          </a:xfrm>
          <a:prstGeom prst="rect">
            <a:avLst/>
          </a:prstGeom>
          <a:noFill/>
        </p:spPr>
        <p:txBody>
          <a:bodyPr wrap="none" rtlCol="0">
            <a:spAutoFit/>
          </a:bodyPr>
          <a:lstStyle/>
          <a:p>
            <a:r>
              <a:rPr lang="en-US" sz="4000" dirty="0">
                <a:latin typeface="Century Gothic" panose="020B0502020202020204" pitchFamily="34" charset="0"/>
              </a:rPr>
              <a:t>4 Cortico-BG-TC Circuits </a:t>
            </a:r>
          </a:p>
        </p:txBody>
      </p:sp>
      <p:grpSp>
        <p:nvGrpSpPr>
          <p:cNvPr id="3" name="Group 2">
            <a:extLst>
              <a:ext uri="{FF2B5EF4-FFF2-40B4-BE49-F238E27FC236}">
                <a16:creationId xmlns:a16="http://schemas.microsoft.com/office/drawing/2014/main" id="{58C8B4FE-42AE-41A6-AE4F-DFECE6AA74F9}"/>
              </a:ext>
            </a:extLst>
          </p:cNvPr>
          <p:cNvGrpSpPr/>
          <p:nvPr/>
        </p:nvGrpSpPr>
        <p:grpSpPr>
          <a:xfrm>
            <a:off x="769586" y="2087462"/>
            <a:ext cx="10555639" cy="461665"/>
            <a:chOff x="769586" y="715863"/>
            <a:chExt cx="10555639" cy="461665"/>
          </a:xfrm>
        </p:grpSpPr>
        <p:sp>
          <p:nvSpPr>
            <p:cNvPr id="4" name="Oval 3">
              <a:extLst>
                <a:ext uri="{FF2B5EF4-FFF2-40B4-BE49-F238E27FC236}">
                  <a16:creationId xmlns:a16="http://schemas.microsoft.com/office/drawing/2014/main" id="{CEAD9C30-43A2-471D-89C2-B10378FD7BFA}"/>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5804DC-CE40-4D8A-8138-15B58EE68DFB}"/>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4 functions, 4 circuits (highly topographic):</a:t>
              </a:r>
            </a:p>
          </p:txBody>
        </p:sp>
      </p:grpSp>
      <p:grpSp>
        <p:nvGrpSpPr>
          <p:cNvPr id="6" name="Group 5">
            <a:extLst>
              <a:ext uri="{FF2B5EF4-FFF2-40B4-BE49-F238E27FC236}">
                <a16:creationId xmlns:a16="http://schemas.microsoft.com/office/drawing/2014/main" id="{928E806F-C27C-4F5E-BA0A-EB7AE0DDCA1F}"/>
              </a:ext>
            </a:extLst>
          </p:cNvPr>
          <p:cNvGrpSpPr/>
          <p:nvPr/>
        </p:nvGrpSpPr>
        <p:grpSpPr>
          <a:xfrm>
            <a:off x="1122240" y="2455424"/>
            <a:ext cx="1947985" cy="369332"/>
            <a:chOff x="1122240" y="1139704"/>
            <a:chExt cx="1947985" cy="369332"/>
          </a:xfrm>
        </p:grpSpPr>
        <p:sp>
          <p:nvSpPr>
            <p:cNvPr id="7" name="Oval 6">
              <a:extLst>
                <a:ext uri="{FF2B5EF4-FFF2-40B4-BE49-F238E27FC236}">
                  <a16:creationId xmlns:a16="http://schemas.microsoft.com/office/drawing/2014/main" id="{087096FD-4DE8-4B20-BC00-2462A0390C2F}"/>
                </a:ext>
              </a:extLst>
            </p:cNvPr>
            <p:cNvSpPr/>
            <p:nvPr/>
          </p:nvSpPr>
          <p:spPr>
            <a:xfrm>
              <a:off x="1122240" y="1232215"/>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E15540-2791-4D89-B76A-185CE2ED8FD0}"/>
                </a:ext>
              </a:extLst>
            </p:cNvPr>
            <p:cNvSpPr txBox="1"/>
            <p:nvPr/>
          </p:nvSpPr>
          <p:spPr>
            <a:xfrm>
              <a:off x="1305120" y="1139704"/>
              <a:ext cx="1765105" cy="369332"/>
            </a:xfrm>
            <a:prstGeom prst="rect">
              <a:avLst/>
            </a:prstGeom>
            <a:noFill/>
          </p:spPr>
          <p:txBody>
            <a:bodyPr wrap="square" rtlCol="0">
              <a:spAutoFit/>
            </a:bodyPr>
            <a:lstStyle/>
            <a:p>
              <a:r>
                <a:rPr lang="en-US" dirty="0" err="1">
                  <a:latin typeface="Century Gothic" panose="020B0502020202020204" pitchFamily="34" charset="0"/>
                </a:rPr>
                <a:t>Skeletomotor</a:t>
              </a:r>
              <a:r>
                <a:rPr lang="en-US" dirty="0">
                  <a:latin typeface="Century Gothic" panose="020B0502020202020204" pitchFamily="34" charset="0"/>
                </a:rPr>
                <a:t>.</a:t>
              </a:r>
            </a:p>
          </p:txBody>
        </p:sp>
      </p:grpSp>
      <p:grpSp>
        <p:nvGrpSpPr>
          <p:cNvPr id="9" name="Group 8">
            <a:extLst>
              <a:ext uri="{FF2B5EF4-FFF2-40B4-BE49-F238E27FC236}">
                <a16:creationId xmlns:a16="http://schemas.microsoft.com/office/drawing/2014/main" id="{D3948C7E-534F-4F03-A861-A7CA613A1045}"/>
              </a:ext>
            </a:extLst>
          </p:cNvPr>
          <p:cNvGrpSpPr/>
          <p:nvPr/>
        </p:nvGrpSpPr>
        <p:grpSpPr>
          <a:xfrm>
            <a:off x="1122240" y="2808768"/>
            <a:ext cx="1807239" cy="369332"/>
            <a:chOff x="1122240" y="1139704"/>
            <a:chExt cx="1807239" cy="369332"/>
          </a:xfrm>
        </p:grpSpPr>
        <p:sp>
          <p:nvSpPr>
            <p:cNvPr id="10" name="Oval 9">
              <a:extLst>
                <a:ext uri="{FF2B5EF4-FFF2-40B4-BE49-F238E27FC236}">
                  <a16:creationId xmlns:a16="http://schemas.microsoft.com/office/drawing/2014/main" id="{A27BEC2C-7A20-4D32-A5B7-E44FA9E02C91}"/>
                </a:ext>
              </a:extLst>
            </p:cNvPr>
            <p:cNvSpPr/>
            <p:nvPr/>
          </p:nvSpPr>
          <p:spPr>
            <a:xfrm>
              <a:off x="1122240" y="1232215"/>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E0381CF-5C70-4106-9FDA-60E5D6278F9C}"/>
                </a:ext>
              </a:extLst>
            </p:cNvPr>
            <p:cNvSpPr txBox="1"/>
            <p:nvPr/>
          </p:nvSpPr>
          <p:spPr>
            <a:xfrm>
              <a:off x="1305120" y="1139704"/>
              <a:ext cx="1624359" cy="369332"/>
            </a:xfrm>
            <a:prstGeom prst="rect">
              <a:avLst/>
            </a:prstGeom>
            <a:noFill/>
          </p:spPr>
          <p:txBody>
            <a:bodyPr wrap="square" rtlCol="0">
              <a:spAutoFit/>
            </a:bodyPr>
            <a:lstStyle/>
            <a:p>
              <a:r>
                <a:rPr lang="en-US" dirty="0">
                  <a:latin typeface="Century Gothic" panose="020B0502020202020204" pitchFamily="34" charset="0"/>
                </a:rPr>
                <a:t>Oculomotor.</a:t>
              </a:r>
            </a:p>
          </p:txBody>
        </p:sp>
      </p:grpSp>
      <p:grpSp>
        <p:nvGrpSpPr>
          <p:cNvPr id="12" name="Group 11">
            <a:extLst>
              <a:ext uri="{FF2B5EF4-FFF2-40B4-BE49-F238E27FC236}">
                <a16:creationId xmlns:a16="http://schemas.microsoft.com/office/drawing/2014/main" id="{776117AB-1F45-4CC3-937E-EA882D6A907D}"/>
              </a:ext>
            </a:extLst>
          </p:cNvPr>
          <p:cNvGrpSpPr/>
          <p:nvPr/>
        </p:nvGrpSpPr>
        <p:grpSpPr>
          <a:xfrm>
            <a:off x="1122240" y="3162112"/>
            <a:ext cx="1807239" cy="369332"/>
            <a:chOff x="1122240" y="1139704"/>
            <a:chExt cx="1807239" cy="369332"/>
          </a:xfrm>
        </p:grpSpPr>
        <p:sp>
          <p:nvSpPr>
            <p:cNvPr id="13" name="Oval 12">
              <a:extLst>
                <a:ext uri="{FF2B5EF4-FFF2-40B4-BE49-F238E27FC236}">
                  <a16:creationId xmlns:a16="http://schemas.microsoft.com/office/drawing/2014/main" id="{6AA17C90-9F66-4253-B807-C04B8CFAB845}"/>
                </a:ext>
              </a:extLst>
            </p:cNvPr>
            <p:cNvSpPr/>
            <p:nvPr/>
          </p:nvSpPr>
          <p:spPr>
            <a:xfrm>
              <a:off x="1122240" y="1232215"/>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4E144CD-41E6-4915-B513-EA61783F1543}"/>
                </a:ext>
              </a:extLst>
            </p:cNvPr>
            <p:cNvSpPr txBox="1"/>
            <p:nvPr/>
          </p:nvSpPr>
          <p:spPr>
            <a:xfrm>
              <a:off x="1305120" y="1139704"/>
              <a:ext cx="1624359" cy="369332"/>
            </a:xfrm>
            <a:prstGeom prst="rect">
              <a:avLst/>
            </a:prstGeom>
            <a:noFill/>
          </p:spPr>
          <p:txBody>
            <a:bodyPr wrap="square" rtlCol="0">
              <a:spAutoFit/>
            </a:bodyPr>
            <a:lstStyle/>
            <a:p>
              <a:r>
                <a:rPr lang="en-US" dirty="0">
                  <a:latin typeface="Century Gothic" panose="020B0502020202020204" pitchFamily="34" charset="0"/>
                </a:rPr>
                <a:t>Associative.</a:t>
              </a:r>
            </a:p>
          </p:txBody>
        </p:sp>
      </p:grpSp>
      <p:grpSp>
        <p:nvGrpSpPr>
          <p:cNvPr id="15" name="Group 14">
            <a:extLst>
              <a:ext uri="{FF2B5EF4-FFF2-40B4-BE49-F238E27FC236}">
                <a16:creationId xmlns:a16="http://schemas.microsoft.com/office/drawing/2014/main" id="{1FB12E39-9218-4A9B-BB65-A5B0E2C60734}"/>
              </a:ext>
            </a:extLst>
          </p:cNvPr>
          <p:cNvGrpSpPr/>
          <p:nvPr/>
        </p:nvGrpSpPr>
        <p:grpSpPr>
          <a:xfrm>
            <a:off x="1122240" y="3515457"/>
            <a:ext cx="1807239" cy="369332"/>
            <a:chOff x="1122240" y="1139704"/>
            <a:chExt cx="1807239" cy="369332"/>
          </a:xfrm>
        </p:grpSpPr>
        <p:sp>
          <p:nvSpPr>
            <p:cNvPr id="16" name="Oval 15">
              <a:extLst>
                <a:ext uri="{FF2B5EF4-FFF2-40B4-BE49-F238E27FC236}">
                  <a16:creationId xmlns:a16="http://schemas.microsoft.com/office/drawing/2014/main" id="{DCEE7E34-13FD-484A-85A3-C0C412C51589}"/>
                </a:ext>
              </a:extLst>
            </p:cNvPr>
            <p:cNvSpPr/>
            <p:nvPr/>
          </p:nvSpPr>
          <p:spPr>
            <a:xfrm>
              <a:off x="1122240" y="1232215"/>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EF494CF-905F-48FE-8FEC-252E8457C7DB}"/>
                </a:ext>
              </a:extLst>
            </p:cNvPr>
            <p:cNvSpPr txBox="1"/>
            <p:nvPr/>
          </p:nvSpPr>
          <p:spPr>
            <a:xfrm>
              <a:off x="1305120" y="1139704"/>
              <a:ext cx="1624359" cy="369332"/>
            </a:xfrm>
            <a:prstGeom prst="rect">
              <a:avLst/>
            </a:prstGeom>
            <a:noFill/>
          </p:spPr>
          <p:txBody>
            <a:bodyPr wrap="square" rtlCol="0">
              <a:spAutoFit/>
            </a:bodyPr>
            <a:lstStyle/>
            <a:p>
              <a:r>
                <a:rPr lang="en-US" dirty="0">
                  <a:latin typeface="Century Gothic" panose="020B0502020202020204" pitchFamily="34" charset="0"/>
                </a:rPr>
                <a:t>Limbic.</a:t>
              </a:r>
            </a:p>
          </p:txBody>
        </p:sp>
      </p:grpSp>
      <p:grpSp>
        <p:nvGrpSpPr>
          <p:cNvPr id="18" name="Group 17">
            <a:extLst>
              <a:ext uri="{FF2B5EF4-FFF2-40B4-BE49-F238E27FC236}">
                <a16:creationId xmlns:a16="http://schemas.microsoft.com/office/drawing/2014/main" id="{C21B2133-A917-490A-A2F0-4640C6094403}"/>
              </a:ext>
            </a:extLst>
          </p:cNvPr>
          <p:cNvGrpSpPr/>
          <p:nvPr/>
        </p:nvGrpSpPr>
        <p:grpSpPr>
          <a:xfrm>
            <a:off x="794986" y="880962"/>
            <a:ext cx="10555639" cy="461665"/>
            <a:chOff x="769586" y="715863"/>
            <a:chExt cx="10555639" cy="461665"/>
          </a:xfrm>
        </p:grpSpPr>
        <p:sp>
          <p:nvSpPr>
            <p:cNvPr id="19" name="Oval 18">
              <a:extLst>
                <a:ext uri="{FF2B5EF4-FFF2-40B4-BE49-F238E27FC236}">
                  <a16:creationId xmlns:a16="http://schemas.microsoft.com/office/drawing/2014/main" id="{F9E7166B-D8E5-4D10-8D12-8C630E29707D}"/>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B02FDF-A99D-42FD-AA63-2453C25FDDB9}"/>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1 circuit template.</a:t>
              </a:r>
            </a:p>
          </p:txBody>
        </p:sp>
      </p:grpSp>
      <p:grpSp>
        <p:nvGrpSpPr>
          <p:cNvPr id="37" name="Group 36">
            <a:extLst>
              <a:ext uri="{FF2B5EF4-FFF2-40B4-BE49-F238E27FC236}">
                <a16:creationId xmlns:a16="http://schemas.microsoft.com/office/drawing/2014/main" id="{B77CAC40-1709-4343-9979-A5D29A8BA525}"/>
              </a:ext>
            </a:extLst>
          </p:cNvPr>
          <p:cNvGrpSpPr/>
          <p:nvPr/>
        </p:nvGrpSpPr>
        <p:grpSpPr>
          <a:xfrm>
            <a:off x="1781164" y="1428750"/>
            <a:ext cx="6762761" cy="633312"/>
            <a:chOff x="1781164" y="1428750"/>
            <a:chExt cx="6762761" cy="633312"/>
          </a:xfrm>
        </p:grpSpPr>
        <p:sp>
          <p:nvSpPr>
            <p:cNvPr id="21" name="Rectangle 20">
              <a:extLst>
                <a:ext uri="{FF2B5EF4-FFF2-40B4-BE49-F238E27FC236}">
                  <a16:creationId xmlns:a16="http://schemas.microsoft.com/office/drawing/2014/main" id="{9E8CED26-C229-425D-8875-1E7E35B6219C}"/>
                </a:ext>
              </a:extLst>
            </p:cNvPr>
            <p:cNvSpPr/>
            <p:nvPr/>
          </p:nvSpPr>
          <p:spPr>
            <a:xfrm>
              <a:off x="2276474" y="1428750"/>
              <a:ext cx="1638297"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Cortex</a:t>
              </a:r>
            </a:p>
          </p:txBody>
        </p:sp>
        <p:sp>
          <p:nvSpPr>
            <p:cNvPr id="22" name="Rectangle 21">
              <a:extLst>
                <a:ext uri="{FF2B5EF4-FFF2-40B4-BE49-F238E27FC236}">
                  <a16:creationId xmlns:a16="http://schemas.microsoft.com/office/drawing/2014/main" id="{2A6F3A2E-532C-4080-A2E8-B772526561F9}"/>
                </a:ext>
              </a:extLst>
            </p:cNvPr>
            <p:cNvSpPr/>
            <p:nvPr/>
          </p:nvSpPr>
          <p:spPr>
            <a:xfrm>
              <a:off x="4414838" y="1437795"/>
              <a:ext cx="1638298" cy="46166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BG</a:t>
              </a:r>
            </a:p>
          </p:txBody>
        </p:sp>
        <p:sp>
          <p:nvSpPr>
            <p:cNvPr id="23" name="Rectangle 22">
              <a:extLst>
                <a:ext uri="{FF2B5EF4-FFF2-40B4-BE49-F238E27FC236}">
                  <a16:creationId xmlns:a16="http://schemas.microsoft.com/office/drawing/2014/main" id="{0C691867-AD46-494B-8E97-C2E6D19A8B4D}"/>
                </a:ext>
              </a:extLst>
            </p:cNvPr>
            <p:cNvSpPr/>
            <p:nvPr/>
          </p:nvSpPr>
          <p:spPr>
            <a:xfrm>
              <a:off x="6743702" y="1437794"/>
              <a:ext cx="1638298"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Thalamus</a:t>
              </a:r>
            </a:p>
          </p:txBody>
        </p:sp>
        <p:cxnSp>
          <p:nvCxnSpPr>
            <p:cNvPr id="25" name="Straight Connector 24">
              <a:extLst>
                <a:ext uri="{FF2B5EF4-FFF2-40B4-BE49-F238E27FC236}">
                  <a16:creationId xmlns:a16="http://schemas.microsoft.com/office/drawing/2014/main" id="{CC82E511-FC36-4648-B291-814713783B90}"/>
                </a:ext>
              </a:extLst>
            </p:cNvPr>
            <p:cNvCxnSpPr>
              <a:cxnSpLocks/>
            </p:cNvCxnSpPr>
            <p:nvPr/>
          </p:nvCxnSpPr>
          <p:spPr>
            <a:xfrm>
              <a:off x="3890957" y="1659583"/>
              <a:ext cx="36671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88A396-0A66-4DE4-8897-7510BBF74467}"/>
                </a:ext>
              </a:extLst>
            </p:cNvPr>
            <p:cNvCxnSpPr>
              <a:cxnSpLocks/>
            </p:cNvCxnSpPr>
            <p:nvPr/>
          </p:nvCxnSpPr>
          <p:spPr>
            <a:xfrm>
              <a:off x="6000740" y="1666113"/>
              <a:ext cx="366717" cy="2530"/>
            </a:xfrm>
            <a:prstGeom prst="line">
              <a:avLst/>
            </a:prstGeom>
            <a:ln w="412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5E42B12-9CF6-401C-8FB5-42167EA6BAA8}"/>
                </a:ext>
              </a:extLst>
            </p:cNvPr>
            <p:cNvCxnSpPr>
              <a:cxnSpLocks/>
            </p:cNvCxnSpPr>
            <p:nvPr/>
          </p:nvCxnSpPr>
          <p:spPr>
            <a:xfrm>
              <a:off x="1781799" y="1678718"/>
              <a:ext cx="42005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6A1AC2-A3E0-4EF9-B7DD-7B611E744CE4}"/>
                </a:ext>
              </a:extLst>
            </p:cNvPr>
            <p:cNvCxnSpPr>
              <a:cxnSpLocks/>
            </p:cNvCxnSpPr>
            <p:nvPr/>
          </p:nvCxnSpPr>
          <p:spPr>
            <a:xfrm>
              <a:off x="1781164" y="2062062"/>
              <a:ext cx="6762761"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8F92BF-3F00-4A91-81CF-514DC8AEA38A}"/>
                </a:ext>
              </a:extLst>
            </p:cNvPr>
            <p:cNvCxnSpPr/>
            <p:nvPr/>
          </p:nvCxnSpPr>
          <p:spPr>
            <a:xfrm flipV="1">
              <a:off x="8524875"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0525B01-77E3-4A81-BA56-F80385552FC3}"/>
                </a:ext>
              </a:extLst>
            </p:cNvPr>
            <p:cNvCxnSpPr>
              <a:cxnSpLocks/>
            </p:cNvCxnSpPr>
            <p:nvPr/>
          </p:nvCxnSpPr>
          <p:spPr>
            <a:xfrm flipH="1" flipV="1">
              <a:off x="8366125" y="1668627"/>
              <a:ext cx="177800"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66D9E28-C414-499F-A4D9-A6DDFCFCB0A4}"/>
                </a:ext>
              </a:extLst>
            </p:cNvPr>
            <p:cNvCxnSpPr/>
            <p:nvPr/>
          </p:nvCxnSpPr>
          <p:spPr>
            <a:xfrm flipV="1">
              <a:off x="1800849"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FC6F91A7-69F3-45AF-BE75-44BDC786655C}"/>
              </a:ext>
            </a:extLst>
          </p:cNvPr>
          <p:cNvPicPr>
            <a:picLocks noChangeAspect="1"/>
          </p:cNvPicPr>
          <p:nvPr/>
        </p:nvPicPr>
        <p:blipFill>
          <a:blip r:embed="rId5"/>
          <a:stretch>
            <a:fillRect/>
          </a:stretch>
        </p:blipFill>
        <p:spPr>
          <a:xfrm>
            <a:off x="10528369" y="225838"/>
            <a:ext cx="1382759" cy="2000302"/>
          </a:xfrm>
          <a:prstGeom prst="rect">
            <a:avLst/>
          </a:prstGeom>
        </p:spPr>
      </p:pic>
    </p:spTree>
    <p:extLst>
      <p:ext uri="{BB962C8B-B14F-4D97-AF65-F5344CB8AC3E}">
        <p14:creationId xmlns:p14="http://schemas.microsoft.com/office/powerpoint/2010/main" val="383891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2000"/>
                                        <p:tgtEl>
                                          <p:spTgt spid="39"/>
                                        </p:tgtEl>
                                      </p:cBhvr>
                                    </p:animEffect>
                                    <p:set>
                                      <p:cBhvr>
                                        <p:cTn id="7" dur="1" fill="hold">
                                          <p:stCondLst>
                                            <p:cond delay="1999"/>
                                          </p:stCondLst>
                                        </p:cTn>
                                        <p:tgtEl>
                                          <p:spTgt spid="39"/>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2000"/>
                                        <p:tgtEl>
                                          <p:spTgt spid="38"/>
                                        </p:tgtEl>
                                      </p:cBhvr>
                                    </p:animEffect>
                                    <p:set>
                                      <p:cBhvr>
                                        <p:cTn id="10" dur="1" fill="hold">
                                          <p:stCondLst>
                                            <p:cond delay="1999"/>
                                          </p:stCondLst>
                                        </p:cTn>
                                        <p:tgtEl>
                                          <p:spTgt spid="38"/>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2000"/>
                                        <p:tgtEl>
                                          <p:spTgt spid="6"/>
                                        </p:tgtEl>
                                      </p:cBhvr>
                                    </p:animEffect>
                                    <p:set>
                                      <p:cBhvr>
                                        <p:cTn id="13" dur="1" fill="hold">
                                          <p:stCondLst>
                                            <p:cond delay="1999"/>
                                          </p:stCondLst>
                                        </p:cTn>
                                        <p:tgtEl>
                                          <p:spTgt spid="6"/>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2000"/>
                                        <p:tgtEl>
                                          <p:spTgt spid="9"/>
                                        </p:tgtEl>
                                      </p:cBhvr>
                                    </p:animEffect>
                                    <p:set>
                                      <p:cBhvr>
                                        <p:cTn id="16" dur="1" fill="hold">
                                          <p:stCondLst>
                                            <p:cond delay="1999"/>
                                          </p:stCondLst>
                                        </p:cTn>
                                        <p:tgtEl>
                                          <p:spTgt spid="9"/>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2000"/>
                                        <p:tgtEl>
                                          <p:spTgt spid="15"/>
                                        </p:tgtEl>
                                      </p:cBhvr>
                                    </p:animEffect>
                                    <p:set>
                                      <p:cBhvr>
                                        <p:cTn id="22"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16CA6D8F-397C-4272-95B8-096FBFEE05B8}"/>
              </a:ext>
            </a:extLst>
          </p:cNvPr>
          <p:cNvSpPr/>
          <p:nvPr/>
        </p:nvSpPr>
        <p:spPr>
          <a:xfrm>
            <a:off x="5402179" y="4026822"/>
            <a:ext cx="2134591" cy="2277012"/>
          </a:xfrm>
          <a:prstGeom prst="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C6260EB-2106-42A4-8E63-DEEA93B9DABF}"/>
              </a:ext>
            </a:extLst>
          </p:cNvPr>
          <p:cNvSpPr txBox="1"/>
          <p:nvPr/>
        </p:nvSpPr>
        <p:spPr>
          <a:xfrm>
            <a:off x="2967579" y="266300"/>
            <a:ext cx="6256841" cy="707886"/>
          </a:xfrm>
          <a:prstGeom prst="rect">
            <a:avLst/>
          </a:prstGeom>
          <a:noFill/>
        </p:spPr>
        <p:txBody>
          <a:bodyPr wrap="none" rtlCol="0">
            <a:spAutoFit/>
          </a:bodyPr>
          <a:lstStyle/>
          <a:p>
            <a:r>
              <a:rPr lang="en-US" sz="4000" dirty="0">
                <a:latin typeface="Century Gothic" panose="020B0502020202020204" pitchFamily="34" charset="0"/>
              </a:rPr>
              <a:t>4 Cortico-BG-TC Circuits </a:t>
            </a:r>
          </a:p>
        </p:txBody>
      </p:sp>
      <p:grpSp>
        <p:nvGrpSpPr>
          <p:cNvPr id="3" name="Group 2">
            <a:extLst>
              <a:ext uri="{FF2B5EF4-FFF2-40B4-BE49-F238E27FC236}">
                <a16:creationId xmlns:a16="http://schemas.microsoft.com/office/drawing/2014/main" id="{58C8B4FE-42AE-41A6-AE4F-DFECE6AA74F9}"/>
              </a:ext>
            </a:extLst>
          </p:cNvPr>
          <p:cNvGrpSpPr/>
          <p:nvPr/>
        </p:nvGrpSpPr>
        <p:grpSpPr>
          <a:xfrm>
            <a:off x="769586" y="2087462"/>
            <a:ext cx="10555639" cy="461665"/>
            <a:chOff x="769586" y="715863"/>
            <a:chExt cx="10555639" cy="461665"/>
          </a:xfrm>
        </p:grpSpPr>
        <p:sp>
          <p:nvSpPr>
            <p:cNvPr id="4" name="Oval 3">
              <a:extLst>
                <a:ext uri="{FF2B5EF4-FFF2-40B4-BE49-F238E27FC236}">
                  <a16:creationId xmlns:a16="http://schemas.microsoft.com/office/drawing/2014/main" id="{CEAD9C30-43A2-471D-89C2-B10378FD7BFA}"/>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5804DC-CE40-4D8A-8138-15B58EE68DFB}"/>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4 functions, 4 circuits (highly topographic):</a:t>
              </a:r>
            </a:p>
          </p:txBody>
        </p:sp>
      </p:grpSp>
      <p:grpSp>
        <p:nvGrpSpPr>
          <p:cNvPr id="18" name="Group 17">
            <a:extLst>
              <a:ext uri="{FF2B5EF4-FFF2-40B4-BE49-F238E27FC236}">
                <a16:creationId xmlns:a16="http://schemas.microsoft.com/office/drawing/2014/main" id="{C21B2133-A917-490A-A2F0-4640C6094403}"/>
              </a:ext>
            </a:extLst>
          </p:cNvPr>
          <p:cNvGrpSpPr/>
          <p:nvPr/>
        </p:nvGrpSpPr>
        <p:grpSpPr>
          <a:xfrm>
            <a:off x="794986" y="880962"/>
            <a:ext cx="10555639" cy="461665"/>
            <a:chOff x="769586" y="715863"/>
            <a:chExt cx="10555639" cy="461665"/>
          </a:xfrm>
        </p:grpSpPr>
        <p:sp>
          <p:nvSpPr>
            <p:cNvPr id="19" name="Oval 18">
              <a:extLst>
                <a:ext uri="{FF2B5EF4-FFF2-40B4-BE49-F238E27FC236}">
                  <a16:creationId xmlns:a16="http://schemas.microsoft.com/office/drawing/2014/main" id="{F9E7166B-D8E5-4D10-8D12-8C630E29707D}"/>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B02FDF-A99D-42FD-AA63-2453C25FDDB9}"/>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1 circuit template.</a:t>
              </a:r>
            </a:p>
          </p:txBody>
        </p:sp>
      </p:grpSp>
      <p:grpSp>
        <p:nvGrpSpPr>
          <p:cNvPr id="37" name="Group 36">
            <a:extLst>
              <a:ext uri="{FF2B5EF4-FFF2-40B4-BE49-F238E27FC236}">
                <a16:creationId xmlns:a16="http://schemas.microsoft.com/office/drawing/2014/main" id="{B77CAC40-1709-4343-9979-A5D29A8BA525}"/>
              </a:ext>
            </a:extLst>
          </p:cNvPr>
          <p:cNvGrpSpPr/>
          <p:nvPr/>
        </p:nvGrpSpPr>
        <p:grpSpPr>
          <a:xfrm>
            <a:off x="1781164" y="1428750"/>
            <a:ext cx="6762761" cy="633312"/>
            <a:chOff x="1781164" y="1428750"/>
            <a:chExt cx="6762761" cy="633312"/>
          </a:xfrm>
        </p:grpSpPr>
        <p:sp>
          <p:nvSpPr>
            <p:cNvPr id="21" name="Rectangle 20">
              <a:extLst>
                <a:ext uri="{FF2B5EF4-FFF2-40B4-BE49-F238E27FC236}">
                  <a16:creationId xmlns:a16="http://schemas.microsoft.com/office/drawing/2014/main" id="{9E8CED26-C229-425D-8875-1E7E35B6219C}"/>
                </a:ext>
              </a:extLst>
            </p:cNvPr>
            <p:cNvSpPr/>
            <p:nvPr/>
          </p:nvSpPr>
          <p:spPr>
            <a:xfrm>
              <a:off x="2276474" y="1428750"/>
              <a:ext cx="1638297"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Cortex</a:t>
              </a:r>
            </a:p>
          </p:txBody>
        </p:sp>
        <p:sp>
          <p:nvSpPr>
            <p:cNvPr id="22" name="Rectangle 21">
              <a:extLst>
                <a:ext uri="{FF2B5EF4-FFF2-40B4-BE49-F238E27FC236}">
                  <a16:creationId xmlns:a16="http://schemas.microsoft.com/office/drawing/2014/main" id="{2A6F3A2E-532C-4080-A2E8-B772526561F9}"/>
                </a:ext>
              </a:extLst>
            </p:cNvPr>
            <p:cNvSpPr/>
            <p:nvPr/>
          </p:nvSpPr>
          <p:spPr>
            <a:xfrm>
              <a:off x="4414838" y="1437795"/>
              <a:ext cx="1638298" cy="46166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BG</a:t>
              </a:r>
            </a:p>
          </p:txBody>
        </p:sp>
        <p:sp>
          <p:nvSpPr>
            <p:cNvPr id="23" name="Rectangle 22">
              <a:extLst>
                <a:ext uri="{FF2B5EF4-FFF2-40B4-BE49-F238E27FC236}">
                  <a16:creationId xmlns:a16="http://schemas.microsoft.com/office/drawing/2014/main" id="{0C691867-AD46-494B-8E97-C2E6D19A8B4D}"/>
                </a:ext>
              </a:extLst>
            </p:cNvPr>
            <p:cNvSpPr/>
            <p:nvPr/>
          </p:nvSpPr>
          <p:spPr>
            <a:xfrm>
              <a:off x="6743702" y="1437794"/>
              <a:ext cx="1638298"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Thalamus</a:t>
              </a:r>
            </a:p>
          </p:txBody>
        </p:sp>
        <p:cxnSp>
          <p:nvCxnSpPr>
            <p:cNvPr id="25" name="Straight Connector 24">
              <a:extLst>
                <a:ext uri="{FF2B5EF4-FFF2-40B4-BE49-F238E27FC236}">
                  <a16:creationId xmlns:a16="http://schemas.microsoft.com/office/drawing/2014/main" id="{CC82E511-FC36-4648-B291-814713783B90}"/>
                </a:ext>
              </a:extLst>
            </p:cNvPr>
            <p:cNvCxnSpPr>
              <a:cxnSpLocks/>
            </p:cNvCxnSpPr>
            <p:nvPr/>
          </p:nvCxnSpPr>
          <p:spPr>
            <a:xfrm>
              <a:off x="3890957" y="1659583"/>
              <a:ext cx="36671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88A396-0A66-4DE4-8897-7510BBF74467}"/>
                </a:ext>
              </a:extLst>
            </p:cNvPr>
            <p:cNvCxnSpPr>
              <a:cxnSpLocks/>
            </p:cNvCxnSpPr>
            <p:nvPr/>
          </p:nvCxnSpPr>
          <p:spPr>
            <a:xfrm>
              <a:off x="6000740" y="1666113"/>
              <a:ext cx="366717" cy="2530"/>
            </a:xfrm>
            <a:prstGeom prst="line">
              <a:avLst/>
            </a:prstGeom>
            <a:ln w="412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5E42B12-9CF6-401C-8FB5-42167EA6BAA8}"/>
                </a:ext>
              </a:extLst>
            </p:cNvPr>
            <p:cNvCxnSpPr>
              <a:cxnSpLocks/>
            </p:cNvCxnSpPr>
            <p:nvPr/>
          </p:nvCxnSpPr>
          <p:spPr>
            <a:xfrm>
              <a:off x="1781799" y="1678718"/>
              <a:ext cx="42005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6A1AC2-A3E0-4EF9-B7DD-7B611E744CE4}"/>
                </a:ext>
              </a:extLst>
            </p:cNvPr>
            <p:cNvCxnSpPr>
              <a:cxnSpLocks/>
            </p:cNvCxnSpPr>
            <p:nvPr/>
          </p:nvCxnSpPr>
          <p:spPr>
            <a:xfrm>
              <a:off x="1781164" y="2062062"/>
              <a:ext cx="6762761"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8F92BF-3F00-4A91-81CF-514DC8AEA38A}"/>
                </a:ext>
              </a:extLst>
            </p:cNvPr>
            <p:cNvCxnSpPr/>
            <p:nvPr/>
          </p:nvCxnSpPr>
          <p:spPr>
            <a:xfrm flipV="1">
              <a:off x="8524875"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0525B01-77E3-4A81-BA56-F80385552FC3}"/>
                </a:ext>
              </a:extLst>
            </p:cNvPr>
            <p:cNvCxnSpPr>
              <a:cxnSpLocks/>
            </p:cNvCxnSpPr>
            <p:nvPr/>
          </p:nvCxnSpPr>
          <p:spPr>
            <a:xfrm flipH="1" flipV="1">
              <a:off x="8366125" y="1668627"/>
              <a:ext cx="177800"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66D9E28-C414-499F-A4D9-A6DDFCFCB0A4}"/>
                </a:ext>
              </a:extLst>
            </p:cNvPr>
            <p:cNvCxnSpPr/>
            <p:nvPr/>
          </p:nvCxnSpPr>
          <p:spPr>
            <a:xfrm flipV="1">
              <a:off x="1800849"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B6296166-BB5E-43A8-89EB-563CFBBB6874}"/>
              </a:ext>
            </a:extLst>
          </p:cNvPr>
          <p:cNvPicPr>
            <a:picLocks noChangeAspect="1"/>
          </p:cNvPicPr>
          <p:nvPr/>
        </p:nvPicPr>
        <p:blipFill rotWithShape="1">
          <a:blip r:embed="rId3"/>
          <a:srcRect r="16773"/>
          <a:stretch/>
        </p:blipFill>
        <p:spPr>
          <a:xfrm>
            <a:off x="8136502" y="2083001"/>
            <a:ext cx="3530236" cy="4634146"/>
          </a:xfrm>
          <a:prstGeom prst="rect">
            <a:avLst/>
          </a:prstGeom>
        </p:spPr>
      </p:pic>
      <p:grpSp>
        <p:nvGrpSpPr>
          <p:cNvPr id="32" name="Group 31">
            <a:extLst>
              <a:ext uri="{FF2B5EF4-FFF2-40B4-BE49-F238E27FC236}">
                <a16:creationId xmlns:a16="http://schemas.microsoft.com/office/drawing/2014/main" id="{92EF2F05-E618-439A-8C6B-82D8E5258D6D}"/>
              </a:ext>
            </a:extLst>
          </p:cNvPr>
          <p:cNvGrpSpPr/>
          <p:nvPr/>
        </p:nvGrpSpPr>
        <p:grpSpPr>
          <a:xfrm>
            <a:off x="1577482" y="2559076"/>
            <a:ext cx="4674577" cy="830997"/>
            <a:chOff x="1577482" y="2598003"/>
            <a:chExt cx="4674577" cy="830997"/>
          </a:xfrm>
        </p:grpSpPr>
        <p:sp>
          <p:nvSpPr>
            <p:cNvPr id="35" name="TextBox 34">
              <a:extLst>
                <a:ext uri="{FF2B5EF4-FFF2-40B4-BE49-F238E27FC236}">
                  <a16:creationId xmlns:a16="http://schemas.microsoft.com/office/drawing/2014/main" id="{9C018DED-CC0D-415D-8B59-9B450EAD570E}"/>
                </a:ext>
              </a:extLst>
            </p:cNvPr>
            <p:cNvSpPr txBox="1"/>
            <p:nvPr/>
          </p:nvSpPr>
          <p:spPr>
            <a:xfrm>
              <a:off x="1577482" y="2598003"/>
              <a:ext cx="4674577" cy="830997"/>
            </a:xfrm>
            <a:prstGeom prst="rect">
              <a:avLst/>
            </a:prstGeom>
            <a:noFill/>
          </p:spPr>
          <p:txBody>
            <a:bodyPr wrap="square" rtlCol="0">
              <a:spAutoFit/>
            </a:bodyPr>
            <a:lstStyle/>
            <a:p>
              <a:pPr algn="ctr"/>
              <a:r>
                <a:rPr lang="en-US" sz="2400" dirty="0">
                  <a:latin typeface="Century Gothic" panose="020B0502020202020204" pitchFamily="34" charset="0"/>
                </a:rPr>
                <a:t>What it boils down to is what</a:t>
              </a:r>
            </a:p>
            <a:p>
              <a:pPr algn="ctr"/>
              <a:r>
                <a:rPr lang="en-US" sz="2400" dirty="0">
                  <a:latin typeface="Century Gothic" panose="020B0502020202020204" pitchFamily="34" charset="0"/>
                </a:rPr>
                <a:t>subset of MSN’s are activated</a:t>
              </a:r>
            </a:p>
          </p:txBody>
        </p:sp>
        <p:cxnSp>
          <p:nvCxnSpPr>
            <p:cNvPr id="30" name="Straight Connector 29">
              <a:extLst>
                <a:ext uri="{FF2B5EF4-FFF2-40B4-BE49-F238E27FC236}">
                  <a16:creationId xmlns:a16="http://schemas.microsoft.com/office/drawing/2014/main" id="{D4F472C4-3250-4CB3-8E12-4ECBE34C1443}"/>
                </a:ext>
              </a:extLst>
            </p:cNvPr>
            <p:cNvCxnSpPr/>
            <p:nvPr/>
          </p:nvCxnSpPr>
          <p:spPr>
            <a:xfrm>
              <a:off x="1577482" y="3429000"/>
              <a:ext cx="46745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DFAC6DCD-85FE-4B30-AC13-7E9A9E07C77A}"/>
              </a:ext>
            </a:extLst>
          </p:cNvPr>
          <p:cNvSpPr txBox="1"/>
          <p:nvPr/>
        </p:nvSpPr>
        <p:spPr>
          <a:xfrm>
            <a:off x="5316900" y="6255482"/>
            <a:ext cx="2436204" cy="461665"/>
          </a:xfrm>
          <a:prstGeom prst="rect">
            <a:avLst/>
          </a:prstGeom>
          <a:noFill/>
        </p:spPr>
        <p:txBody>
          <a:bodyPr wrap="square" rtlCol="0">
            <a:spAutoFit/>
          </a:bodyPr>
          <a:lstStyle/>
          <a:p>
            <a:r>
              <a:rPr lang="en-US" sz="2400" b="1" dirty="0">
                <a:latin typeface="Century Gothic" panose="020B0502020202020204" pitchFamily="34" charset="0"/>
              </a:rPr>
              <a:t>cortical output</a:t>
            </a:r>
          </a:p>
        </p:txBody>
      </p:sp>
      <p:grpSp>
        <p:nvGrpSpPr>
          <p:cNvPr id="127" name="Group 126">
            <a:extLst>
              <a:ext uri="{FF2B5EF4-FFF2-40B4-BE49-F238E27FC236}">
                <a16:creationId xmlns:a16="http://schemas.microsoft.com/office/drawing/2014/main" id="{AC73EAF9-F2AC-4F47-BC58-4B58714D6F66}"/>
              </a:ext>
            </a:extLst>
          </p:cNvPr>
          <p:cNvGrpSpPr/>
          <p:nvPr/>
        </p:nvGrpSpPr>
        <p:grpSpPr>
          <a:xfrm>
            <a:off x="744517" y="5787435"/>
            <a:ext cx="1036647" cy="934785"/>
            <a:chOff x="744517" y="5787435"/>
            <a:chExt cx="1036647" cy="934785"/>
          </a:xfrm>
        </p:grpSpPr>
        <p:grpSp>
          <p:nvGrpSpPr>
            <p:cNvPr id="54" name="Group 53">
              <a:extLst>
                <a:ext uri="{FF2B5EF4-FFF2-40B4-BE49-F238E27FC236}">
                  <a16:creationId xmlns:a16="http://schemas.microsoft.com/office/drawing/2014/main" id="{43454812-5FAF-4E59-8318-A046B9018941}"/>
                </a:ext>
              </a:extLst>
            </p:cNvPr>
            <p:cNvGrpSpPr/>
            <p:nvPr/>
          </p:nvGrpSpPr>
          <p:grpSpPr>
            <a:xfrm>
              <a:off x="1129932" y="5897541"/>
              <a:ext cx="651232" cy="240866"/>
              <a:chOff x="1129932" y="4870853"/>
              <a:chExt cx="651232" cy="240866"/>
            </a:xfrm>
          </p:grpSpPr>
          <p:cxnSp>
            <p:nvCxnSpPr>
              <p:cNvPr id="51" name="Straight Connector 50">
                <a:extLst>
                  <a:ext uri="{FF2B5EF4-FFF2-40B4-BE49-F238E27FC236}">
                    <a16:creationId xmlns:a16="http://schemas.microsoft.com/office/drawing/2014/main" id="{98D18A78-CC27-4725-BEBA-65D7058E9763}"/>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7DA2AF-5C63-42DB-8510-33B7C65F4C7A}"/>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CF2815AE-E0C3-40B4-BC19-FC42C422B883}"/>
                </a:ext>
              </a:extLst>
            </p:cNvPr>
            <p:cNvSpPr/>
            <p:nvPr/>
          </p:nvSpPr>
          <p:spPr>
            <a:xfrm>
              <a:off x="900750" y="5787435"/>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BC27AA2-C423-4ACA-AA42-B0B447899743}"/>
                </a:ext>
              </a:extLst>
            </p:cNvPr>
            <p:cNvSpPr txBox="1"/>
            <p:nvPr/>
          </p:nvSpPr>
          <p:spPr>
            <a:xfrm>
              <a:off x="744517" y="6260555"/>
              <a:ext cx="770831" cy="461665"/>
            </a:xfrm>
            <a:prstGeom prst="rect">
              <a:avLst/>
            </a:prstGeom>
            <a:noFill/>
          </p:spPr>
          <p:txBody>
            <a:bodyPr wrap="square" rtlCol="0">
              <a:spAutoFit/>
            </a:bodyPr>
            <a:lstStyle/>
            <a:p>
              <a:r>
                <a:rPr lang="en-US" sz="2400" dirty="0">
                  <a:solidFill>
                    <a:srgbClr val="FF0000"/>
                  </a:solidFill>
                  <a:latin typeface="Century Gothic" panose="020B0502020202020204" pitchFamily="34" charset="0"/>
                </a:rPr>
                <a:t>CTX</a:t>
              </a:r>
            </a:p>
          </p:txBody>
        </p:sp>
      </p:grpSp>
      <p:grpSp>
        <p:nvGrpSpPr>
          <p:cNvPr id="126" name="Group 125">
            <a:extLst>
              <a:ext uri="{FF2B5EF4-FFF2-40B4-BE49-F238E27FC236}">
                <a16:creationId xmlns:a16="http://schemas.microsoft.com/office/drawing/2014/main" id="{4DEF2DC4-698F-4CD8-9CFA-C18F26BE2900}"/>
              </a:ext>
            </a:extLst>
          </p:cNvPr>
          <p:cNvGrpSpPr/>
          <p:nvPr/>
        </p:nvGrpSpPr>
        <p:grpSpPr>
          <a:xfrm>
            <a:off x="1702142" y="5787435"/>
            <a:ext cx="1174880" cy="934785"/>
            <a:chOff x="1702142" y="5787435"/>
            <a:chExt cx="1174880" cy="934785"/>
          </a:xfrm>
        </p:grpSpPr>
        <p:grpSp>
          <p:nvGrpSpPr>
            <p:cNvPr id="62" name="Group 61">
              <a:extLst>
                <a:ext uri="{FF2B5EF4-FFF2-40B4-BE49-F238E27FC236}">
                  <a16:creationId xmlns:a16="http://schemas.microsoft.com/office/drawing/2014/main" id="{A85B9927-B079-4DEB-9446-106A68EFC94C}"/>
                </a:ext>
              </a:extLst>
            </p:cNvPr>
            <p:cNvGrpSpPr/>
            <p:nvPr/>
          </p:nvGrpSpPr>
          <p:grpSpPr>
            <a:xfrm>
              <a:off x="2169966" y="5947455"/>
              <a:ext cx="707056" cy="137160"/>
              <a:chOff x="2169966" y="4920767"/>
              <a:chExt cx="707056" cy="137160"/>
            </a:xfrm>
          </p:grpSpPr>
          <p:cxnSp>
            <p:nvCxnSpPr>
              <p:cNvPr id="59" name="Straight Connector 58">
                <a:extLst>
                  <a:ext uri="{FF2B5EF4-FFF2-40B4-BE49-F238E27FC236}">
                    <a16:creationId xmlns:a16="http://schemas.microsoft.com/office/drawing/2014/main" id="{1DBECF8D-85E0-4E17-AE2A-36FA8C5C5DBA}"/>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14062C81-C0AD-457B-A398-07F405F39FE6}"/>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a:extLst>
                <a:ext uri="{FF2B5EF4-FFF2-40B4-BE49-F238E27FC236}">
                  <a16:creationId xmlns:a16="http://schemas.microsoft.com/office/drawing/2014/main" id="{240A11AD-F6AF-49F2-A6D8-5B28FDEC948E}"/>
                </a:ext>
              </a:extLst>
            </p:cNvPr>
            <p:cNvSpPr/>
            <p:nvPr/>
          </p:nvSpPr>
          <p:spPr>
            <a:xfrm>
              <a:off x="1933688" y="5787435"/>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5DFF829-0B17-4293-9BD9-A54159312A33}"/>
                </a:ext>
              </a:extLst>
            </p:cNvPr>
            <p:cNvSpPr txBox="1"/>
            <p:nvPr/>
          </p:nvSpPr>
          <p:spPr>
            <a:xfrm>
              <a:off x="1702142" y="6260555"/>
              <a:ext cx="923141" cy="461665"/>
            </a:xfrm>
            <a:prstGeom prst="rect">
              <a:avLst/>
            </a:prstGeom>
            <a:noFill/>
          </p:spPr>
          <p:txBody>
            <a:bodyPr wrap="square" rtlCol="0">
              <a:spAutoFit/>
            </a:bodyPr>
            <a:lstStyle/>
            <a:p>
              <a:r>
                <a:rPr lang="en-US" sz="2400" dirty="0">
                  <a:solidFill>
                    <a:srgbClr val="0000FF"/>
                  </a:solidFill>
                  <a:latin typeface="Century Gothic" panose="020B0502020202020204" pitchFamily="34" charset="0"/>
                </a:rPr>
                <a:t>MSN</a:t>
              </a:r>
            </a:p>
          </p:txBody>
        </p:sp>
      </p:grpSp>
      <p:grpSp>
        <p:nvGrpSpPr>
          <p:cNvPr id="125" name="Group 124">
            <a:extLst>
              <a:ext uri="{FF2B5EF4-FFF2-40B4-BE49-F238E27FC236}">
                <a16:creationId xmlns:a16="http://schemas.microsoft.com/office/drawing/2014/main" id="{F821CF5B-2C34-4592-B02E-1A0D89847E0F}"/>
              </a:ext>
            </a:extLst>
          </p:cNvPr>
          <p:cNvGrpSpPr/>
          <p:nvPr/>
        </p:nvGrpSpPr>
        <p:grpSpPr>
          <a:xfrm>
            <a:off x="2812077" y="5787435"/>
            <a:ext cx="2158701" cy="934785"/>
            <a:chOff x="2812077" y="5787435"/>
            <a:chExt cx="2158701" cy="934785"/>
          </a:xfrm>
        </p:grpSpPr>
        <p:sp>
          <p:nvSpPr>
            <p:cNvPr id="46" name="TextBox 45">
              <a:extLst>
                <a:ext uri="{FF2B5EF4-FFF2-40B4-BE49-F238E27FC236}">
                  <a16:creationId xmlns:a16="http://schemas.microsoft.com/office/drawing/2014/main" id="{C2C8A67D-70CF-4B67-B505-588694386F9F}"/>
                </a:ext>
              </a:extLst>
            </p:cNvPr>
            <p:cNvSpPr txBox="1"/>
            <p:nvPr/>
          </p:nvSpPr>
          <p:spPr>
            <a:xfrm>
              <a:off x="2812077" y="6260555"/>
              <a:ext cx="923141" cy="461665"/>
            </a:xfrm>
            <a:prstGeom prst="rect">
              <a:avLst/>
            </a:prstGeom>
            <a:noFill/>
          </p:spPr>
          <p:txBody>
            <a:bodyPr wrap="square" rtlCol="0">
              <a:spAutoFit/>
            </a:bodyPr>
            <a:lstStyle/>
            <a:p>
              <a:r>
                <a:rPr lang="en-US" sz="2400" dirty="0" err="1">
                  <a:solidFill>
                    <a:srgbClr val="0000FF"/>
                  </a:solidFill>
                  <a:latin typeface="Century Gothic" panose="020B0502020202020204" pitchFamily="34" charset="0"/>
                </a:rPr>
                <a:t>GPi</a:t>
              </a:r>
              <a:endParaRPr lang="en-US" sz="2400" dirty="0">
                <a:solidFill>
                  <a:srgbClr val="0000FF"/>
                </a:solidFill>
                <a:latin typeface="Century Gothic" panose="020B0502020202020204" pitchFamily="34" charset="0"/>
              </a:endParaRPr>
            </a:p>
          </p:txBody>
        </p:sp>
        <p:grpSp>
          <p:nvGrpSpPr>
            <p:cNvPr id="124" name="Group 123">
              <a:extLst>
                <a:ext uri="{FF2B5EF4-FFF2-40B4-BE49-F238E27FC236}">
                  <a16:creationId xmlns:a16="http://schemas.microsoft.com/office/drawing/2014/main" id="{56C2F470-B607-41BA-8E65-E2379EC0212A}"/>
                </a:ext>
              </a:extLst>
            </p:cNvPr>
            <p:cNvGrpSpPr/>
            <p:nvPr/>
          </p:nvGrpSpPr>
          <p:grpSpPr>
            <a:xfrm>
              <a:off x="2966626" y="5787435"/>
              <a:ext cx="2004152" cy="934785"/>
              <a:chOff x="2966626" y="5787435"/>
              <a:chExt cx="2004152" cy="934785"/>
            </a:xfrm>
          </p:grpSpPr>
          <p:grpSp>
            <p:nvGrpSpPr>
              <p:cNvPr id="89" name="Group 88">
                <a:extLst>
                  <a:ext uri="{FF2B5EF4-FFF2-40B4-BE49-F238E27FC236}">
                    <a16:creationId xmlns:a16="http://schemas.microsoft.com/office/drawing/2014/main" id="{C513244F-657B-488C-8AA0-9E8A58A28ECF}"/>
                  </a:ext>
                </a:extLst>
              </p:cNvPr>
              <p:cNvGrpSpPr/>
              <p:nvPr/>
            </p:nvGrpSpPr>
            <p:grpSpPr>
              <a:xfrm>
                <a:off x="3999564" y="5787435"/>
                <a:ext cx="971214" cy="457200"/>
                <a:chOff x="3999564" y="5498679"/>
                <a:chExt cx="971214" cy="457200"/>
              </a:xfrm>
            </p:grpSpPr>
            <p:grpSp>
              <p:nvGrpSpPr>
                <p:cNvPr id="55" name="Group 54">
                  <a:extLst>
                    <a:ext uri="{FF2B5EF4-FFF2-40B4-BE49-F238E27FC236}">
                      <a16:creationId xmlns:a16="http://schemas.microsoft.com/office/drawing/2014/main" id="{89F8667B-3041-43C1-82CB-D7343D0959CE}"/>
                    </a:ext>
                  </a:extLst>
                </p:cNvPr>
                <p:cNvGrpSpPr/>
                <p:nvPr/>
              </p:nvGrpSpPr>
              <p:grpSpPr>
                <a:xfrm>
                  <a:off x="4319546" y="5609538"/>
                  <a:ext cx="651232" cy="240866"/>
                  <a:chOff x="1129932" y="4870853"/>
                  <a:chExt cx="651232" cy="240866"/>
                </a:xfrm>
              </p:grpSpPr>
              <p:cxnSp>
                <p:nvCxnSpPr>
                  <p:cNvPr id="56" name="Straight Connector 55">
                    <a:extLst>
                      <a:ext uri="{FF2B5EF4-FFF2-40B4-BE49-F238E27FC236}">
                        <a16:creationId xmlns:a16="http://schemas.microsoft.com/office/drawing/2014/main" id="{F262FD6B-D6DF-435B-9A75-EDF3AE1BF718}"/>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9250994-BDA6-4222-9B95-445C9560333C}"/>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B8B5D53B-C081-490C-BCCF-FCCA3740A9A0}"/>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6059D2DC-74A1-47CF-86A7-E52403D1EBD7}"/>
                  </a:ext>
                </a:extLst>
              </p:cNvPr>
              <p:cNvGrpSpPr/>
              <p:nvPr/>
            </p:nvGrpSpPr>
            <p:grpSpPr>
              <a:xfrm>
                <a:off x="2966626" y="5787435"/>
                <a:ext cx="1794453" cy="934785"/>
                <a:chOff x="2966626" y="5787435"/>
                <a:chExt cx="1794453" cy="934785"/>
              </a:xfrm>
            </p:grpSpPr>
            <p:grpSp>
              <p:nvGrpSpPr>
                <p:cNvPr id="63" name="Group 62">
                  <a:extLst>
                    <a:ext uri="{FF2B5EF4-FFF2-40B4-BE49-F238E27FC236}">
                      <a16:creationId xmlns:a16="http://schemas.microsoft.com/office/drawing/2014/main" id="{4845050C-C2FD-49A2-AAA7-D83F5A9F88EF}"/>
                    </a:ext>
                  </a:extLst>
                </p:cNvPr>
                <p:cNvGrpSpPr/>
                <p:nvPr/>
              </p:nvGrpSpPr>
              <p:grpSpPr>
                <a:xfrm>
                  <a:off x="3196609" y="5948207"/>
                  <a:ext cx="707056" cy="137160"/>
                  <a:chOff x="2169966" y="4920767"/>
                  <a:chExt cx="707056" cy="137160"/>
                </a:xfrm>
              </p:grpSpPr>
              <p:cxnSp>
                <p:nvCxnSpPr>
                  <p:cNvPr id="64" name="Straight Connector 63">
                    <a:extLst>
                      <a:ext uri="{FF2B5EF4-FFF2-40B4-BE49-F238E27FC236}">
                        <a16:creationId xmlns:a16="http://schemas.microsoft.com/office/drawing/2014/main" id="{33EF8B67-7356-4E43-AC77-A4F76540CA55}"/>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BD793038-3940-4BAD-8B6D-C43626E754AD}"/>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a:extLst>
                    <a:ext uri="{FF2B5EF4-FFF2-40B4-BE49-F238E27FC236}">
                      <a16:creationId xmlns:a16="http://schemas.microsoft.com/office/drawing/2014/main" id="{C9E915AB-6720-4650-A35D-F6ACBA7F40B5}"/>
                    </a:ext>
                  </a:extLst>
                </p:cNvPr>
                <p:cNvSpPr/>
                <p:nvPr/>
              </p:nvSpPr>
              <p:spPr>
                <a:xfrm>
                  <a:off x="2966626" y="5787435"/>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AC03D06-B00B-4602-BE0F-2F8378F0FEC5}"/>
                    </a:ext>
                  </a:extLst>
                </p:cNvPr>
                <p:cNvSpPr txBox="1"/>
                <p:nvPr/>
              </p:nvSpPr>
              <p:spPr>
                <a:xfrm>
                  <a:off x="3837938" y="6260555"/>
                  <a:ext cx="923141" cy="461665"/>
                </a:xfrm>
                <a:prstGeom prst="rect">
                  <a:avLst/>
                </a:prstGeom>
                <a:noFill/>
              </p:spPr>
              <p:txBody>
                <a:bodyPr wrap="square" rtlCol="0">
                  <a:spAutoFit/>
                </a:bodyPr>
                <a:lstStyle/>
                <a:p>
                  <a:r>
                    <a:rPr lang="en-US" sz="2400" dirty="0" err="1">
                      <a:solidFill>
                        <a:srgbClr val="FF0000"/>
                      </a:solidFill>
                      <a:latin typeface="Century Gothic" panose="020B0502020202020204" pitchFamily="34" charset="0"/>
                    </a:rPr>
                    <a:t>Thal</a:t>
                  </a:r>
                  <a:endParaRPr lang="en-US" sz="2400" dirty="0">
                    <a:solidFill>
                      <a:srgbClr val="FF0000"/>
                    </a:solidFill>
                    <a:latin typeface="Century Gothic" panose="020B0502020202020204" pitchFamily="34" charset="0"/>
                  </a:endParaRPr>
                </a:p>
              </p:txBody>
            </p:sp>
          </p:grpSp>
        </p:grpSp>
      </p:grpSp>
      <p:grpSp>
        <p:nvGrpSpPr>
          <p:cNvPr id="117" name="Group 116">
            <a:extLst>
              <a:ext uri="{FF2B5EF4-FFF2-40B4-BE49-F238E27FC236}">
                <a16:creationId xmlns:a16="http://schemas.microsoft.com/office/drawing/2014/main" id="{5A6BC9AF-6724-4499-9232-51C916E6984B}"/>
              </a:ext>
            </a:extLst>
          </p:cNvPr>
          <p:cNvGrpSpPr/>
          <p:nvPr/>
        </p:nvGrpSpPr>
        <p:grpSpPr>
          <a:xfrm>
            <a:off x="165203" y="3575885"/>
            <a:ext cx="1102731" cy="539755"/>
            <a:chOff x="165203" y="3575885"/>
            <a:chExt cx="1102731" cy="539755"/>
          </a:xfrm>
        </p:grpSpPr>
        <p:sp>
          <p:nvSpPr>
            <p:cNvPr id="48" name="TextBox 47">
              <a:extLst>
                <a:ext uri="{FF2B5EF4-FFF2-40B4-BE49-F238E27FC236}">
                  <a16:creationId xmlns:a16="http://schemas.microsoft.com/office/drawing/2014/main" id="{487CDDEC-4D94-48E7-859C-93253F6F45EE}"/>
                </a:ext>
              </a:extLst>
            </p:cNvPr>
            <p:cNvSpPr txBox="1"/>
            <p:nvPr/>
          </p:nvSpPr>
          <p:spPr>
            <a:xfrm>
              <a:off x="165203" y="3777086"/>
              <a:ext cx="1102731" cy="338554"/>
            </a:xfrm>
            <a:prstGeom prst="rect">
              <a:avLst/>
            </a:prstGeom>
            <a:noFill/>
          </p:spPr>
          <p:txBody>
            <a:bodyPr wrap="square" rtlCol="0">
              <a:spAutoFit/>
            </a:bodyPr>
            <a:lstStyle/>
            <a:p>
              <a:r>
                <a:rPr lang="en-US" sz="1600" dirty="0">
                  <a:solidFill>
                    <a:srgbClr val="0000FF"/>
                  </a:solidFill>
                  <a:latin typeface="Century Gothic" panose="020B0502020202020204" pitchFamily="34" charset="0"/>
                </a:rPr>
                <a:t>GABA</a:t>
              </a:r>
            </a:p>
          </p:txBody>
        </p:sp>
        <p:sp>
          <p:nvSpPr>
            <p:cNvPr id="49" name="TextBox 48">
              <a:extLst>
                <a:ext uri="{FF2B5EF4-FFF2-40B4-BE49-F238E27FC236}">
                  <a16:creationId xmlns:a16="http://schemas.microsoft.com/office/drawing/2014/main" id="{2655B6F2-8642-4DDC-BD10-9404308A38AB}"/>
                </a:ext>
              </a:extLst>
            </p:cNvPr>
            <p:cNvSpPr txBox="1"/>
            <p:nvPr/>
          </p:nvSpPr>
          <p:spPr>
            <a:xfrm>
              <a:off x="165203" y="3575885"/>
              <a:ext cx="1102731" cy="338554"/>
            </a:xfrm>
            <a:prstGeom prst="rect">
              <a:avLst/>
            </a:prstGeom>
            <a:noFill/>
          </p:spPr>
          <p:txBody>
            <a:bodyPr wrap="square" rtlCol="0">
              <a:spAutoFit/>
            </a:bodyPr>
            <a:lstStyle/>
            <a:p>
              <a:r>
                <a:rPr lang="en-US" sz="1600" dirty="0">
                  <a:solidFill>
                    <a:srgbClr val="FF0000"/>
                  </a:solidFill>
                  <a:latin typeface="Century Gothic" panose="020B0502020202020204" pitchFamily="34" charset="0"/>
                </a:rPr>
                <a:t>Glut</a:t>
              </a:r>
            </a:p>
          </p:txBody>
        </p:sp>
      </p:grpSp>
      <p:cxnSp>
        <p:nvCxnSpPr>
          <p:cNvPr id="106" name="Straight Connector 105">
            <a:extLst>
              <a:ext uri="{FF2B5EF4-FFF2-40B4-BE49-F238E27FC236}">
                <a16:creationId xmlns:a16="http://schemas.microsoft.com/office/drawing/2014/main" id="{8CD61B41-C078-4368-954F-8FC15D7004B1}"/>
              </a:ext>
            </a:extLst>
          </p:cNvPr>
          <p:cNvCxnSpPr>
            <a:cxnSpLocks/>
          </p:cNvCxnSpPr>
          <p:nvPr/>
        </p:nvCxnSpPr>
        <p:spPr>
          <a:xfrm>
            <a:off x="952466" y="5683160"/>
            <a:ext cx="30310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C983E1A0-9989-4F9F-9AFE-52160CE66A50}"/>
              </a:ext>
            </a:extLst>
          </p:cNvPr>
          <p:cNvGrpSpPr/>
          <p:nvPr/>
        </p:nvGrpSpPr>
        <p:grpSpPr>
          <a:xfrm>
            <a:off x="3157023" y="3990726"/>
            <a:ext cx="1797715" cy="1515972"/>
            <a:chOff x="3157023" y="3990726"/>
            <a:chExt cx="1797715" cy="1515972"/>
          </a:xfrm>
        </p:grpSpPr>
        <p:grpSp>
          <p:nvGrpSpPr>
            <p:cNvPr id="112" name="Group 111">
              <a:extLst>
                <a:ext uri="{FF2B5EF4-FFF2-40B4-BE49-F238E27FC236}">
                  <a16:creationId xmlns:a16="http://schemas.microsoft.com/office/drawing/2014/main" id="{11957FD7-A635-4390-983D-7B004C27A0B9}"/>
                </a:ext>
              </a:extLst>
            </p:cNvPr>
            <p:cNvGrpSpPr/>
            <p:nvPr/>
          </p:nvGrpSpPr>
          <p:grpSpPr>
            <a:xfrm>
              <a:off x="3157023" y="4644972"/>
              <a:ext cx="707056" cy="137160"/>
              <a:chOff x="2169966" y="4920767"/>
              <a:chExt cx="707056" cy="137160"/>
            </a:xfrm>
          </p:grpSpPr>
          <p:cxnSp>
            <p:nvCxnSpPr>
              <p:cNvPr id="115" name="Straight Connector 114">
                <a:extLst>
                  <a:ext uri="{FF2B5EF4-FFF2-40B4-BE49-F238E27FC236}">
                    <a16:creationId xmlns:a16="http://schemas.microsoft.com/office/drawing/2014/main" id="{E4D6B069-7C77-4BA2-A658-E85FC50F20F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A4803E8F-7BEA-495F-8C7C-48DABE161A6F}"/>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5B638E2A-363C-46A9-9835-AE7FAF8641B5}"/>
                </a:ext>
              </a:extLst>
            </p:cNvPr>
            <p:cNvGrpSpPr/>
            <p:nvPr/>
          </p:nvGrpSpPr>
          <p:grpSpPr>
            <a:xfrm>
              <a:off x="3287299" y="3990726"/>
              <a:ext cx="1667439" cy="1515972"/>
              <a:chOff x="3287299" y="3990726"/>
              <a:chExt cx="1667439" cy="1515972"/>
            </a:xfrm>
          </p:grpSpPr>
          <p:grpSp>
            <p:nvGrpSpPr>
              <p:cNvPr id="90" name="Group 89">
                <a:extLst>
                  <a:ext uri="{FF2B5EF4-FFF2-40B4-BE49-F238E27FC236}">
                    <a16:creationId xmlns:a16="http://schemas.microsoft.com/office/drawing/2014/main" id="{FBCC2EEF-DE12-44D8-AD29-B170C3DD17A8}"/>
                  </a:ext>
                </a:extLst>
              </p:cNvPr>
              <p:cNvGrpSpPr/>
              <p:nvPr/>
            </p:nvGrpSpPr>
            <p:grpSpPr>
              <a:xfrm>
                <a:off x="3983524" y="4520112"/>
                <a:ext cx="971214" cy="457200"/>
                <a:chOff x="3999564" y="5498679"/>
                <a:chExt cx="971214" cy="457200"/>
              </a:xfrm>
            </p:grpSpPr>
            <p:grpSp>
              <p:nvGrpSpPr>
                <p:cNvPr id="91" name="Group 90">
                  <a:extLst>
                    <a:ext uri="{FF2B5EF4-FFF2-40B4-BE49-F238E27FC236}">
                      <a16:creationId xmlns:a16="http://schemas.microsoft.com/office/drawing/2014/main" id="{5AD0647C-5FE5-47B7-8EE0-3F71C9FA0F53}"/>
                    </a:ext>
                  </a:extLst>
                </p:cNvPr>
                <p:cNvGrpSpPr/>
                <p:nvPr/>
              </p:nvGrpSpPr>
              <p:grpSpPr>
                <a:xfrm>
                  <a:off x="4319546" y="5609538"/>
                  <a:ext cx="651232" cy="240866"/>
                  <a:chOff x="1129932" y="4870853"/>
                  <a:chExt cx="651232" cy="240866"/>
                </a:xfrm>
              </p:grpSpPr>
              <p:cxnSp>
                <p:nvCxnSpPr>
                  <p:cNvPr id="93" name="Straight Connector 92">
                    <a:extLst>
                      <a:ext uri="{FF2B5EF4-FFF2-40B4-BE49-F238E27FC236}">
                        <a16:creationId xmlns:a16="http://schemas.microsoft.com/office/drawing/2014/main" id="{D9444704-D646-4326-84CF-73A802B74C5A}"/>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4528473-FF13-4585-95BD-FE5D5C54704C}"/>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2" name="Oval 91">
                  <a:extLst>
                    <a:ext uri="{FF2B5EF4-FFF2-40B4-BE49-F238E27FC236}">
                      <a16:creationId xmlns:a16="http://schemas.microsoft.com/office/drawing/2014/main" id="{68FB2307-AE46-4F5C-A08A-8D65E7CF4456}"/>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4C771E43-BC54-43AB-86CF-3AF38BB437AD}"/>
                  </a:ext>
                </a:extLst>
              </p:cNvPr>
              <p:cNvGrpSpPr/>
              <p:nvPr/>
            </p:nvGrpSpPr>
            <p:grpSpPr>
              <a:xfrm>
                <a:off x="3983524" y="3990726"/>
                <a:ext cx="971214" cy="457200"/>
                <a:chOff x="3999564" y="5498679"/>
                <a:chExt cx="971214" cy="457200"/>
              </a:xfrm>
            </p:grpSpPr>
            <p:grpSp>
              <p:nvGrpSpPr>
                <p:cNvPr id="96" name="Group 95">
                  <a:extLst>
                    <a:ext uri="{FF2B5EF4-FFF2-40B4-BE49-F238E27FC236}">
                      <a16:creationId xmlns:a16="http://schemas.microsoft.com/office/drawing/2014/main" id="{AB550285-0409-4841-97FD-9ABFE833FFAC}"/>
                    </a:ext>
                  </a:extLst>
                </p:cNvPr>
                <p:cNvGrpSpPr/>
                <p:nvPr/>
              </p:nvGrpSpPr>
              <p:grpSpPr>
                <a:xfrm>
                  <a:off x="4319546" y="5609538"/>
                  <a:ext cx="651232" cy="240866"/>
                  <a:chOff x="1129932" y="4870853"/>
                  <a:chExt cx="651232" cy="240866"/>
                </a:xfrm>
              </p:grpSpPr>
              <p:cxnSp>
                <p:nvCxnSpPr>
                  <p:cNvPr id="98" name="Straight Connector 97">
                    <a:extLst>
                      <a:ext uri="{FF2B5EF4-FFF2-40B4-BE49-F238E27FC236}">
                        <a16:creationId xmlns:a16="http://schemas.microsoft.com/office/drawing/2014/main" id="{1E7D8751-1A84-49EA-8279-3E1E98E0358E}"/>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6B26C0C-0901-4A82-90A1-28A890757520}"/>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7" name="Oval 96">
                  <a:extLst>
                    <a:ext uri="{FF2B5EF4-FFF2-40B4-BE49-F238E27FC236}">
                      <a16:creationId xmlns:a16="http://schemas.microsoft.com/office/drawing/2014/main" id="{C7148882-91BD-47D4-9435-9B5ECEF56161}"/>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5AD212AB-0B6B-4D15-9676-6691E71289C2}"/>
                  </a:ext>
                </a:extLst>
              </p:cNvPr>
              <p:cNvGrpSpPr/>
              <p:nvPr/>
            </p:nvGrpSpPr>
            <p:grpSpPr>
              <a:xfrm>
                <a:off x="3983524" y="5049498"/>
                <a:ext cx="971214" cy="457200"/>
                <a:chOff x="3999564" y="5498679"/>
                <a:chExt cx="971214" cy="457200"/>
              </a:xfrm>
            </p:grpSpPr>
            <p:grpSp>
              <p:nvGrpSpPr>
                <p:cNvPr id="101" name="Group 100">
                  <a:extLst>
                    <a:ext uri="{FF2B5EF4-FFF2-40B4-BE49-F238E27FC236}">
                      <a16:creationId xmlns:a16="http://schemas.microsoft.com/office/drawing/2014/main" id="{E8A1A0A9-2BB9-418E-B3C5-F44EB26586A7}"/>
                    </a:ext>
                  </a:extLst>
                </p:cNvPr>
                <p:cNvGrpSpPr/>
                <p:nvPr/>
              </p:nvGrpSpPr>
              <p:grpSpPr>
                <a:xfrm>
                  <a:off x="4319546" y="5609538"/>
                  <a:ext cx="651232" cy="240866"/>
                  <a:chOff x="1129932" y="4870853"/>
                  <a:chExt cx="651232" cy="240866"/>
                </a:xfrm>
              </p:grpSpPr>
              <p:cxnSp>
                <p:nvCxnSpPr>
                  <p:cNvPr id="103" name="Straight Connector 102">
                    <a:extLst>
                      <a:ext uri="{FF2B5EF4-FFF2-40B4-BE49-F238E27FC236}">
                        <a16:creationId xmlns:a16="http://schemas.microsoft.com/office/drawing/2014/main" id="{CC858E40-B782-414F-B6EC-20FD77734199}"/>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1370AA1-C579-4D19-9B6A-5D7FE22A2197}"/>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2" name="Oval 101">
                  <a:extLst>
                    <a:ext uri="{FF2B5EF4-FFF2-40B4-BE49-F238E27FC236}">
                      <a16:creationId xmlns:a16="http://schemas.microsoft.com/office/drawing/2014/main" id="{AF1AC0A4-FB4D-4BB2-9A43-27C668E96CCD}"/>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52C6B108-B468-419D-8F64-BB33AB075816}"/>
                  </a:ext>
                </a:extLst>
              </p:cNvPr>
              <p:cNvGrpSpPr/>
              <p:nvPr/>
            </p:nvGrpSpPr>
            <p:grpSpPr>
              <a:xfrm rot="19363656">
                <a:off x="3287299" y="4443216"/>
                <a:ext cx="707056" cy="137160"/>
                <a:chOff x="2169966" y="4920767"/>
                <a:chExt cx="707056" cy="137160"/>
              </a:xfrm>
            </p:grpSpPr>
            <p:cxnSp>
              <p:nvCxnSpPr>
                <p:cNvPr id="119" name="Straight Connector 118">
                  <a:extLst>
                    <a:ext uri="{FF2B5EF4-FFF2-40B4-BE49-F238E27FC236}">
                      <a16:creationId xmlns:a16="http://schemas.microsoft.com/office/drawing/2014/main" id="{C77548EE-2E58-4030-8656-E85DCED8E156}"/>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D9816D52-82B1-4629-BE8A-D85C216D7E14}"/>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99172A0F-AB56-4311-9B4A-781B25107E66}"/>
                  </a:ext>
                </a:extLst>
              </p:cNvPr>
              <p:cNvGrpSpPr/>
              <p:nvPr/>
            </p:nvGrpSpPr>
            <p:grpSpPr>
              <a:xfrm rot="2236344" flipV="1">
                <a:off x="3287299" y="4864305"/>
                <a:ext cx="707056" cy="137160"/>
                <a:chOff x="2169966" y="4920767"/>
                <a:chExt cx="707056" cy="137160"/>
              </a:xfrm>
            </p:grpSpPr>
            <p:cxnSp>
              <p:nvCxnSpPr>
                <p:cNvPr id="122" name="Straight Connector 121">
                  <a:extLst>
                    <a:ext uri="{FF2B5EF4-FFF2-40B4-BE49-F238E27FC236}">
                      <a16:creationId xmlns:a16="http://schemas.microsoft.com/office/drawing/2014/main" id="{5D0D9802-9D67-4983-A747-89D81C3B799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46818154-67EC-4264-AB57-01A2A559CD31}"/>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0" name="Group 129">
            <a:extLst>
              <a:ext uri="{FF2B5EF4-FFF2-40B4-BE49-F238E27FC236}">
                <a16:creationId xmlns:a16="http://schemas.microsoft.com/office/drawing/2014/main" id="{571C0825-5AD8-41BC-A69C-8C9965C1255F}"/>
              </a:ext>
            </a:extLst>
          </p:cNvPr>
          <p:cNvGrpSpPr/>
          <p:nvPr/>
        </p:nvGrpSpPr>
        <p:grpSpPr>
          <a:xfrm>
            <a:off x="876688" y="3616495"/>
            <a:ext cx="2508718" cy="1368320"/>
            <a:chOff x="876688" y="3616495"/>
            <a:chExt cx="2508718" cy="1368320"/>
          </a:xfrm>
        </p:grpSpPr>
        <p:grpSp>
          <p:nvGrpSpPr>
            <p:cNvPr id="75" name="Group 74">
              <a:extLst>
                <a:ext uri="{FF2B5EF4-FFF2-40B4-BE49-F238E27FC236}">
                  <a16:creationId xmlns:a16="http://schemas.microsoft.com/office/drawing/2014/main" id="{96D051A4-38C4-476A-8641-060A8FDB6F6E}"/>
                </a:ext>
              </a:extLst>
            </p:cNvPr>
            <p:cNvGrpSpPr/>
            <p:nvPr/>
          </p:nvGrpSpPr>
          <p:grpSpPr>
            <a:xfrm>
              <a:off x="1105870" y="4574067"/>
              <a:ext cx="651232" cy="240866"/>
              <a:chOff x="1129932" y="4870853"/>
              <a:chExt cx="651232" cy="240866"/>
            </a:xfrm>
          </p:grpSpPr>
          <p:cxnSp>
            <p:nvCxnSpPr>
              <p:cNvPr id="76" name="Straight Connector 75">
                <a:extLst>
                  <a:ext uri="{FF2B5EF4-FFF2-40B4-BE49-F238E27FC236}">
                    <a16:creationId xmlns:a16="http://schemas.microsoft.com/office/drawing/2014/main" id="{EEF61958-307B-4FE7-894A-4159FA612CEC}"/>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06C8EA0-FB6B-4795-BC91-572D8A8DF871}"/>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8" name="Oval 77">
              <a:extLst>
                <a:ext uri="{FF2B5EF4-FFF2-40B4-BE49-F238E27FC236}">
                  <a16:creationId xmlns:a16="http://schemas.microsoft.com/office/drawing/2014/main" id="{09BE916C-BEB8-4238-AF1D-7533DE8289F8}"/>
                </a:ext>
              </a:extLst>
            </p:cNvPr>
            <p:cNvSpPr/>
            <p:nvPr/>
          </p:nvSpPr>
          <p:spPr>
            <a:xfrm>
              <a:off x="876688" y="4463961"/>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64DA2F24-5531-4B6E-998F-B4673A4E0472}"/>
                </a:ext>
              </a:extLst>
            </p:cNvPr>
            <p:cNvGrpSpPr/>
            <p:nvPr/>
          </p:nvGrpSpPr>
          <p:grpSpPr>
            <a:xfrm rot="18346445">
              <a:off x="1781629" y="4284548"/>
              <a:ext cx="943334" cy="457200"/>
              <a:chOff x="1909626" y="4463961"/>
              <a:chExt cx="943334" cy="457200"/>
            </a:xfrm>
          </p:grpSpPr>
          <p:grpSp>
            <p:nvGrpSpPr>
              <p:cNvPr id="69" name="Group 68">
                <a:extLst>
                  <a:ext uri="{FF2B5EF4-FFF2-40B4-BE49-F238E27FC236}">
                    <a16:creationId xmlns:a16="http://schemas.microsoft.com/office/drawing/2014/main" id="{5CDF0E6C-8AF7-4817-8C5A-5B62EA399BF1}"/>
                  </a:ext>
                </a:extLst>
              </p:cNvPr>
              <p:cNvGrpSpPr/>
              <p:nvPr/>
            </p:nvGrpSpPr>
            <p:grpSpPr>
              <a:xfrm>
                <a:off x="2145904" y="4623981"/>
                <a:ext cx="707056" cy="137160"/>
                <a:chOff x="2169966" y="4920767"/>
                <a:chExt cx="707056" cy="137160"/>
              </a:xfrm>
            </p:grpSpPr>
            <p:cxnSp>
              <p:nvCxnSpPr>
                <p:cNvPr id="70" name="Straight Connector 69">
                  <a:extLst>
                    <a:ext uri="{FF2B5EF4-FFF2-40B4-BE49-F238E27FC236}">
                      <a16:creationId xmlns:a16="http://schemas.microsoft.com/office/drawing/2014/main" id="{65008C84-9036-483A-9469-91051F44544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28FF9170-301B-4995-9F88-635460B8482A}"/>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a:extLst>
                  <a:ext uri="{FF2B5EF4-FFF2-40B4-BE49-F238E27FC236}">
                    <a16:creationId xmlns:a16="http://schemas.microsoft.com/office/drawing/2014/main" id="{83C1973D-9FA1-44BB-ACD1-FD0B171C1BAC}"/>
                  </a:ext>
                </a:extLst>
              </p:cNvPr>
              <p:cNvSpPr/>
              <p:nvPr/>
            </p:nvSpPr>
            <p:spPr>
              <a:xfrm>
                <a:off x="1909626" y="4463961"/>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75EF9F4-731C-42B4-8307-103FF8090D9E}"/>
                </a:ext>
              </a:extLst>
            </p:cNvPr>
            <p:cNvGrpSpPr/>
            <p:nvPr/>
          </p:nvGrpSpPr>
          <p:grpSpPr>
            <a:xfrm rot="3373613" flipV="1">
              <a:off x="2318900" y="3856415"/>
              <a:ext cx="937039" cy="457200"/>
              <a:chOff x="2942564" y="4127079"/>
              <a:chExt cx="937039" cy="457200"/>
            </a:xfrm>
          </p:grpSpPr>
          <p:grpSp>
            <p:nvGrpSpPr>
              <p:cNvPr id="72" name="Group 71">
                <a:extLst>
                  <a:ext uri="{FF2B5EF4-FFF2-40B4-BE49-F238E27FC236}">
                    <a16:creationId xmlns:a16="http://schemas.microsoft.com/office/drawing/2014/main" id="{D8E64E5F-B193-4743-A28A-8554EBC44ED9}"/>
                  </a:ext>
                </a:extLst>
              </p:cNvPr>
              <p:cNvGrpSpPr/>
              <p:nvPr/>
            </p:nvGrpSpPr>
            <p:grpSpPr>
              <a:xfrm>
                <a:off x="3172547" y="4287851"/>
                <a:ext cx="707056" cy="137160"/>
                <a:chOff x="2169966" y="4920767"/>
                <a:chExt cx="707056" cy="137160"/>
              </a:xfrm>
            </p:grpSpPr>
            <p:cxnSp>
              <p:nvCxnSpPr>
                <p:cNvPr id="73" name="Straight Connector 72">
                  <a:extLst>
                    <a:ext uri="{FF2B5EF4-FFF2-40B4-BE49-F238E27FC236}">
                      <a16:creationId xmlns:a16="http://schemas.microsoft.com/office/drawing/2014/main" id="{1E5278F5-33BE-42C6-9B9A-811B8A291F78}"/>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0A2DE8DF-A412-4010-8825-DA3F4DC179AD}"/>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a:extLst>
                  <a:ext uri="{FF2B5EF4-FFF2-40B4-BE49-F238E27FC236}">
                    <a16:creationId xmlns:a16="http://schemas.microsoft.com/office/drawing/2014/main" id="{D7B6442F-B2F5-4113-8E82-05955EB715FF}"/>
                  </a:ext>
                </a:extLst>
              </p:cNvPr>
              <p:cNvSpPr/>
              <p:nvPr/>
            </p:nvSpPr>
            <p:spPr>
              <a:xfrm>
                <a:off x="2942564" y="4127079"/>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9BDF9289-BA31-4EF0-8943-4830E55EA915}"/>
                </a:ext>
              </a:extLst>
            </p:cNvPr>
            <p:cNvSpPr txBox="1"/>
            <p:nvPr/>
          </p:nvSpPr>
          <p:spPr>
            <a:xfrm>
              <a:off x="1621178" y="3619269"/>
              <a:ext cx="923141" cy="461665"/>
            </a:xfrm>
            <a:prstGeom prst="rect">
              <a:avLst/>
            </a:prstGeom>
            <a:noFill/>
          </p:spPr>
          <p:txBody>
            <a:bodyPr wrap="square" rtlCol="0">
              <a:spAutoFit/>
            </a:bodyPr>
            <a:lstStyle/>
            <a:p>
              <a:r>
                <a:rPr lang="en-US" sz="2400" dirty="0" err="1">
                  <a:solidFill>
                    <a:srgbClr val="0000FF"/>
                  </a:solidFill>
                  <a:latin typeface="Century Gothic" panose="020B0502020202020204" pitchFamily="34" charset="0"/>
                </a:rPr>
                <a:t>GPo</a:t>
              </a:r>
              <a:endParaRPr lang="en-US" sz="2400" dirty="0">
                <a:solidFill>
                  <a:srgbClr val="0000FF"/>
                </a:solidFill>
                <a:latin typeface="Century Gothic" panose="020B0502020202020204" pitchFamily="34" charset="0"/>
              </a:endParaRPr>
            </a:p>
          </p:txBody>
        </p:sp>
        <p:sp>
          <p:nvSpPr>
            <p:cNvPr id="113" name="Oval 112">
              <a:extLst>
                <a:ext uri="{FF2B5EF4-FFF2-40B4-BE49-F238E27FC236}">
                  <a16:creationId xmlns:a16="http://schemas.microsoft.com/office/drawing/2014/main" id="{7DEBAB8C-0E34-41B0-937C-025A641A7746}"/>
                </a:ext>
              </a:extLst>
            </p:cNvPr>
            <p:cNvSpPr/>
            <p:nvPr/>
          </p:nvSpPr>
          <p:spPr>
            <a:xfrm>
              <a:off x="2927040" y="4484200"/>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TextBox 127">
            <a:extLst>
              <a:ext uri="{FF2B5EF4-FFF2-40B4-BE49-F238E27FC236}">
                <a16:creationId xmlns:a16="http://schemas.microsoft.com/office/drawing/2014/main" id="{2F8B64AC-5441-4ADF-A85B-AD8E0BA00E8D}"/>
              </a:ext>
            </a:extLst>
          </p:cNvPr>
          <p:cNvSpPr txBox="1"/>
          <p:nvPr/>
        </p:nvSpPr>
        <p:spPr>
          <a:xfrm rot="16200000">
            <a:off x="52356" y="5831648"/>
            <a:ext cx="811992" cy="338554"/>
          </a:xfrm>
          <a:prstGeom prst="rect">
            <a:avLst/>
          </a:prstGeom>
          <a:noFill/>
        </p:spPr>
        <p:txBody>
          <a:bodyPr wrap="square" rtlCol="0">
            <a:spAutoFit/>
          </a:bodyPr>
          <a:lstStyle/>
          <a:p>
            <a:r>
              <a:rPr lang="en-US" sz="1600" dirty="0">
                <a:latin typeface="Century Gothic" panose="020B0502020202020204" pitchFamily="34" charset="0"/>
              </a:rPr>
              <a:t>direct</a:t>
            </a:r>
          </a:p>
        </p:txBody>
      </p:sp>
      <p:sp>
        <p:nvSpPr>
          <p:cNvPr id="129" name="TextBox 128">
            <a:extLst>
              <a:ext uri="{FF2B5EF4-FFF2-40B4-BE49-F238E27FC236}">
                <a16:creationId xmlns:a16="http://schemas.microsoft.com/office/drawing/2014/main" id="{6C515AC1-EC2C-4632-B3BC-31589893C6E4}"/>
              </a:ext>
            </a:extLst>
          </p:cNvPr>
          <p:cNvSpPr txBox="1"/>
          <p:nvPr/>
        </p:nvSpPr>
        <p:spPr>
          <a:xfrm rot="16200000">
            <a:off x="-17532" y="4530534"/>
            <a:ext cx="951768" cy="338554"/>
          </a:xfrm>
          <a:prstGeom prst="rect">
            <a:avLst/>
          </a:prstGeom>
          <a:noFill/>
        </p:spPr>
        <p:txBody>
          <a:bodyPr wrap="square" rtlCol="0">
            <a:spAutoFit/>
          </a:bodyPr>
          <a:lstStyle/>
          <a:p>
            <a:r>
              <a:rPr lang="en-US" sz="1600" dirty="0">
                <a:latin typeface="Century Gothic" panose="020B0502020202020204" pitchFamily="34" charset="0"/>
              </a:rPr>
              <a:t>indirect</a:t>
            </a:r>
          </a:p>
        </p:txBody>
      </p:sp>
      <p:sp>
        <p:nvSpPr>
          <p:cNvPr id="132" name="Explosion: 8 Points 131">
            <a:extLst>
              <a:ext uri="{FF2B5EF4-FFF2-40B4-BE49-F238E27FC236}">
                <a16:creationId xmlns:a16="http://schemas.microsoft.com/office/drawing/2014/main" id="{DA785A65-24B5-4F03-B845-8B62C1950A1C}"/>
              </a:ext>
            </a:extLst>
          </p:cNvPr>
          <p:cNvSpPr/>
          <p:nvPr/>
        </p:nvSpPr>
        <p:spPr>
          <a:xfrm>
            <a:off x="6184098" y="5810564"/>
            <a:ext cx="562927" cy="457194"/>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a:extLst>
              <a:ext uri="{FF2B5EF4-FFF2-40B4-BE49-F238E27FC236}">
                <a16:creationId xmlns:a16="http://schemas.microsoft.com/office/drawing/2014/main" id="{FC6F91A7-69F3-45AF-BE75-44BDC786655C}"/>
              </a:ext>
            </a:extLst>
          </p:cNvPr>
          <p:cNvPicPr>
            <a:picLocks noChangeAspect="1"/>
          </p:cNvPicPr>
          <p:nvPr/>
        </p:nvPicPr>
        <p:blipFill>
          <a:blip r:embed="rId4"/>
          <a:stretch>
            <a:fillRect/>
          </a:stretch>
        </p:blipFill>
        <p:spPr>
          <a:xfrm>
            <a:off x="10528369" y="225838"/>
            <a:ext cx="1382759" cy="2000302"/>
          </a:xfrm>
          <a:prstGeom prst="rect">
            <a:avLst/>
          </a:prstGeom>
        </p:spPr>
      </p:pic>
    </p:spTree>
    <p:extLst>
      <p:ext uri="{BB962C8B-B14F-4D97-AF65-F5344CB8AC3E}">
        <p14:creationId xmlns:p14="http://schemas.microsoft.com/office/powerpoint/2010/main" val="125923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dissolve">
                                      <p:cBhvr>
                                        <p:cTn id="12" dur="500"/>
                                        <p:tgtEl>
                                          <p:spTgt spid="125"/>
                                        </p:tgtEl>
                                      </p:cBhvr>
                                    </p:animEffect>
                                  </p:childTnLst>
                                </p:cTn>
                              </p:par>
                              <p:par>
                                <p:cTn id="13" presetID="9"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dissolve">
                                      <p:cBhvr>
                                        <p:cTn id="15" dur="500"/>
                                        <p:tgtEl>
                                          <p:spTgt spid="1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dissolve">
                                      <p:cBhvr>
                                        <p:cTn id="20" dur="500"/>
                                        <p:tgtEl>
                                          <p:spTgt spid="13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dissolv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dissolve">
                                      <p:cBhvr>
                                        <p:cTn id="28" dur="500"/>
                                        <p:tgtEl>
                                          <p:spTgt spid="12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27"/>
                                        </p:tgtEl>
                                        <p:attrNameLst>
                                          <p:attrName>style.visibility</p:attrName>
                                        </p:attrNameLst>
                                      </p:cBhvr>
                                      <p:to>
                                        <p:strVal val="visible"/>
                                      </p:to>
                                    </p:set>
                                    <p:animEffect transition="in" filter="dissolve">
                                      <p:cBhvr>
                                        <p:cTn id="33" dur="500"/>
                                        <p:tgtEl>
                                          <p:spTgt spid="12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dissolve">
                                      <p:cBhvr>
                                        <p:cTn id="38" dur="500"/>
                                        <p:tgtEl>
                                          <p:spTgt spid="12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dissolve">
                                      <p:cBhvr>
                                        <p:cTn id="43" dur="500"/>
                                        <p:tgtEl>
                                          <p:spTgt spid="10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29"/>
                                        </p:tgtEl>
                                        <p:attrNameLst>
                                          <p:attrName>style.visibility</p:attrName>
                                        </p:attrNameLst>
                                      </p:cBhvr>
                                      <p:to>
                                        <p:strVal val="visible"/>
                                      </p:to>
                                    </p:set>
                                    <p:animEffect transition="in" filter="dissolve">
                                      <p:cBhvr>
                                        <p:cTn id="48" dur="500"/>
                                        <p:tgtEl>
                                          <p:spTgt spid="129"/>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30"/>
                                        </p:tgtEl>
                                        <p:attrNameLst>
                                          <p:attrName>style.visibility</p:attrName>
                                        </p:attrNameLst>
                                      </p:cBhvr>
                                      <p:to>
                                        <p:strVal val="visible"/>
                                      </p:to>
                                    </p:set>
                                    <p:animEffect transition="in" filter="dissolve">
                                      <p:cBhvr>
                                        <p:cTn id="53" dur="500"/>
                                        <p:tgtEl>
                                          <p:spTgt spid="130"/>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34"/>
                                        </p:tgtEl>
                                        <p:attrNameLst>
                                          <p:attrName>style.visibility</p:attrName>
                                        </p:attrNameLst>
                                      </p:cBhvr>
                                      <p:to>
                                        <p:strVal val="visible"/>
                                      </p:to>
                                    </p:set>
                                    <p:animEffect transition="in" filter="dissolve">
                                      <p:cBhvr>
                                        <p:cTn id="58" dur="500"/>
                                        <p:tgtEl>
                                          <p:spTgt spid="13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dissolve">
                                      <p:cBhvr>
                                        <p:cTn id="63" dur="500"/>
                                        <p:tgtEl>
                                          <p:spTgt spid="133"/>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dissolv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43" grpId="0"/>
      <p:bldP spid="128" grpId="0"/>
      <p:bldP spid="129" grpId="0"/>
      <p:bldP spid="1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16CA6D8F-397C-4272-95B8-096FBFEE05B8}"/>
              </a:ext>
            </a:extLst>
          </p:cNvPr>
          <p:cNvSpPr/>
          <p:nvPr/>
        </p:nvSpPr>
        <p:spPr>
          <a:xfrm>
            <a:off x="5402179" y="4026822"/>
            <a:ext cx="2134591" cy="2277012"/>
          </a:xfrm>
          <a:prstGeom prst="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C6260EB-2106-42A4-8E63-DEEA93B9DABF}"/>
              </a:ext>
            </a:extLst>
          </p:cNvPr>
          <p:cNvSpPr txBox="1"/>
          <p:nvPr/>
        </p:nvSpPr>
        <p:spPr>
          <a:xfrm>
            <a:off x="2967579" y="266300"/>
            <a:ext cx="6256841" cy="707886"/>
          </a:xfrm>
          <a:prstGeom prst="rect">
            <a:avLst/>
          </a:prstGeom>
          <a:noFill/>
        </p:spPr>
        <p:txBody>
          <a:bodyPr wrap="none" rtlCol="0">
            <a:spAutoFit/>
          </a:bodyPr>
          <a:lstStyle/>
          <a:p>
            <a:r>
              <a:rPr lang="en-US" sz="4000" dirty="0">
                <a:latin typeface="Century Gothic" panose="020B0502020202020204" pitchFamily="34" charset="0"/>
              </a:rPr>
              <a:t>4 Cortico-BG-TC Circuits </a:t>
            </a:r>
          </a:p>
        </p:txBody>
      </p:sp>
      <p:grpSp>
        <p:nvGrpSpPr>
          <p:cNvPr id="3" name="Group 2">
            <a:extLst>
              <a:ext uri="{FF2B5EF4-FFF2-40B4-BE49-F238E27FC236}">
                <a16:creationId xmlns:a16="http://schemas.microsoft.com/office/drawing/2014/main" id="{58C8B4FE-42AE-41A6-AE4F-DFECE6AA74F9}"/>
              </a:ext>
            </a:extLst>
          </p:cNvPr>
          <p:cNvGrpSpPr/>
          <p:nvPr/>
        </p:nvGrpSpPr>
        <p:grpSpPr>
          <a:xfrm>
            <a:off x="769586" y="2087462"/>
            <a:ext cx="10555639" cy="461665"/>
            <a:chOff x="769586" y="715863"/>
            <a:chExt cx="10555639" cy="461665"/>
          </a:xfrm>
        </p:grpSpPr>
        <p:sp>
          <p:nvSpPr>
            <p:cNvPr id="4" name="Oval 3">
              <a:extLst>
                <a:ext uri="{FF2B5EF4-FFF2-40B4-BE49-F238E27FC236}">
                  <a16:creationId xmlns:a16="http://schemas.microsoft.com/office/drawing/2014/main" id="{CEAD9C30-43A2-471D-89C2-B10378FD7BFA}"/>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5804DC-CE40-4D8A-8138-15B58EE68DFB}"/>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4 functions, 4 circuits (highly topographic):</a:t>
              </a:r>
            </a:p>
          </p:txBody>
        </p:sp>
      </p:grpSp>
      <p:grpSp>
        <p:nvGrpSpPr>
          <p:cNvPr id="18" name="Group 17">
            <a:extLst>
              <a:ext uri="{FF2B5EF4-FFF2-40B4-BE49-F238E27FC236}">
                <a16:creationId xmlns:a16="http://schemas.microsoft.com/office/drawing/2014/main" id="{C21B2133-A917-490A-A2F0-4640C6094403}"/>
              </a:ext>
            </a:extLst>
          </p:cNvPr>
          <p:cNvGrpSpPr/>
          <p:nvPr/>
        </p:nvGrpSpPr>
        <p:grpSpPr>
          <a:xfrm>
            <a:off x="794986" y="880962"/>
            <a:ext cx="10555639" cy="461665"/>
            <a:chOff x="769586" y="715863"/>
            <a:chExt cx="10555639" cy="461665"/>
          </a:xfrm>
        </p:grpSpPr>
        <p:sp>
          <p:nvSpPr>
            <p:cNvPr id="19" name="Oval 18">
              <a:extLst>
                <a:ext uri="{FF2B5EF4-FFF2-40B4-BE49-F238E27FC236}">
                  <a16:creationId xmlns:a16="http://schemas.microsoft.com/office/drawing/2014/main" id="{F9E7166B-D8E5-4D10-8D12-8C630E29707D}"/>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B02FDF-A99D-42FD-AA63-2453C25FDDB9}"/>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1 circuit template.</a:t>
              </a:r>
            </a:p>
          </p:txBody>
        </p:sp>
      </p:grpSp>
      <p:grpSp>
        <p:nvGrpSpPr>
          <p:cNvPr id="37" name="Group 36">
            <a:extLst>
              <a:ext uri="{FF2B5EF4-FFF2-40B4-BE49-F238E27FC236}">
                <a16:creationId xmlns:a16="http://schemas.microsoft.com/office/drawing/2014/main" id="{B77CAC40-1709-4343-9979-A5D29A8BA525}"/>
              </a:ext>
            </a:extLst>
          </p:cNvPr>
          <p:cNvGrpSpPr/>
          <p:nvPr/>
        </p:nvGrpSpPr>
        <p:grpSpPr>
          <a:xfrm>
            <a:off x="1781164" y="1428750"/>
            <a:ext cx="6762761" cy="633312"/>
            <a:chOff x="1781164" y="1428750"/>
            <a:chExt cx="6762761" cy="633312"/>
          </a:xfrm>
        </p:grpSpPr>
        <p:sp>
          <p:nvSpPr>
            <p:cNvPr id="21" name="Rectangle 20">
              <a:extLst>
                <a:ext uri="{FF2B5EF4-FFF2-40B4-BE49-F238E27FC236}">
                  <a16:creationId xmlns:a16="http://schemas.microsoft.com/office/drawing/2014/main" id="{9E8CED26-C229-425D-8875-1E7E35B6219C}"/>
                </a:ext>
              </a:extLst>
            </p:cNvPr>
            <p:cNvSpPr/>
            <p:nvPr/>
          </p:nvSpPr>
          <p:spPr>
            <a:xfrm>
              <a:off x="2276474" y="1428750"/>
              <a:ext cx="1638297"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Cortex</a:t>
              </a:r>
            </a:p>
          </p:txBody>
        </p:sp>
        <p:sp>
          <p:nvSpPr>
            <p:cNvPr id="22" name="Rectangle 21">
              <a:extLst>
                <a:ext uri="{FF2B5EF4-FFF2-40B4-BE49-F238E27FC236}">
                  <a16:creationId xmlns:a16="http://schemas.microsoft.com/office/drawing/2014/main" id="{2A6F3A2E-532C-4080-A2E8-B772526561F9}"/>
                </a:ext>
              </a:extLst>
            </p:cNvPr>
            <p:cNvSpPr/>
            <p:nvPr/>
          </p:nvSpPr>
          <p:spPr>
            <a:xfrm>
              <a:off x="4414838" y="1437795"/>
              <a:ext cx="1638298" cy="46166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BG</a:t>
              </a:r>
            </a:p>
          </p:txBody>
        </p:sp>
        <p:sp>
          <p:nvSpPr>
            <p:cNvPr id="23" name="Rectangle 22">
              <a:extLst>
                <a:ext uri="{FF2B5EF4-FFF2-40B4-BE49-F238E27FC236}">
                  <a16:creationId xmlns:a16="http://schemas.microsoft.com/office/drawing/2014/main" id="{0C691867-AD46-494B-8E97-C2E6D19A8B4D}"/>
                </a:ext>
              </a:extLst>
            </p:cNvPr>
            <p:cNvSpPr/>
            <p:nvPr/>
          </p:nvSpPr>
          <p:spPr>
            <a:xfrm>
              <a:off x="6743702" y="1437794"/>
              <a:ext cx="1638298"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Thalamus</a:t>
              </a:r>
            </a:p>
          </p:txBody>
        </p:sp>
        <p:cxnSp>
          <p:nvCxnSpPr>
            <p:cNvPr id="25" name="Straight Connector 24">
              <a:extLst>
                <a:ext uri="{FF2B5EF4-FFF2-40B4-BE49-F238E27FC236}">
                  <a16:creationId xmlns:a16="http://schemas.microsoft.com/office/drawing/2014/main" id="{CC82E511-FC36-4648-B291-814713783B90}"/>
                </a:ext>
              </a:extLst>
            </p:cNvPr>
            <p:cNvCxnSpPr>
              <a:cxnSpLocks/>
            </p:cNvCxnSpPr>
            <p:nvPr/>
          </p:nvCxnSpPr>
          <p:spPr>
            <a:xfrm>
              <a:off x="3890957" y="1659583"/>
              <a:ext cx="36671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88A396-0A66-4DE4-8897-7510BBF74467}"/>
                </a:ext>
              </a:extLst>
            </p:cNvPr>
            <p:cNvCxnSpPr>
              <a:cxnSpLocks/>
            </p:cNvCxnSpPr>
            <p:nvPr/>
          </p:nvCxnSpPr>
          <p:spPr>
            <a:xfrm>
              <a:off x="6000740" y="1666113"/>
              <a:ext cx="366717" cy="2530"/>
            </a:xfrm>
            <a:prstGeom prst="line">
              <a:avLst/>
            </a:prstGeom>
            <a:ln w="412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5E42B12-9CF6-401C-8FB5-42167EA6BAA8}"/>
                </a:ext>
              </a:extLst>
            </p:cNvPr>
            <p:cNvCxnSpPr>
              <a:cxnSpLocks/>
            </p:cNvCxnSpPr>
            <p:nvPr/>
          </p:nvCxnSpPr>
          <p:spPr>
            <a:xfrm>
              <a:off x="1781799" y="1678718"/>
              <a:ext cx="42005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6A1AC2-A3E0-4EF9-B7DD-7B611E744CE4}"/>
                </a:ext>
              </a:extLst>
            </p:cNvPr>
            <p:cNvCxnSpPr>
              <a:cxnSpLocks/>
            </p:cNvCxnSpPr>
            <p:nvPr/>
          </p:nvCxnSpPr>
          <p:spPr>
            <a:xfrm>
              <a:off x="1781164" y="2062062"/>
              <a:ext cx="6762761"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8F92BF-3F00-4A91-81CF-514DC8AEA38A}"/>
                </a:ext>
              </a:extLst>
            </p:cNvPr>
            <p:cNvCxnSpPr/>
            <p:nvPr/>
          </p:nvCxnSpPr>
          <p:spPr>
            <a:xfrm flipV="1">
              <a:off x="8524875"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0525B01-77E3-4A81-BA56-F80385552FC3}"/>
                </a:ext>
              </a:extLst>
            </p:cNvPr>
            <p:cNvCxnSpPr>
              <a:cxnSpLocks/>
            </p:cNvCxnSpPr>
            <p:nvPr/>
          </p:nvCxnSpPr>
          <p:spPr>
            <a:xfrm flipH="1" flipV="1">
              <a:off x="8366125" y="1668627"/>
              <a:ext cx="177800"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66D9E28-C414-499F-A4D9-A6DDFCFCB0A4}"/>
                </a:ext>
              </a:extLst>
            </p:cNvPr>
            <p:cNvCxnSpPr/>
            <p:nvPr/>
          </p:nvCxnSpPr>
          <p:spPr>
            <a:xfrm flipV="1">
              <a:off x="1800849"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92EF2F05-E618-439A-8C6B-82D8E5258D6D}"/>
              </a:ext>
            </a:extLst>
          </p:cNvPr>
          <p:cNvGrpSpPr/>
          <p:nvPr/>
        </p:nvGrpSpPr>
        <p:grpSpPr>
          <a:xfrm>
            <a:off x="1577482" y="2559076"/>
            <a:ext cx="4674577" cy="830997"/>
            <a:chOff x="1577482" y="2598003"/>
            <a:chExt cx="4674577" cy="830997"/>
          </a:xfrm>
        </p:grpSpPr>
        <p:sp>
          <p:nvSpPr>
            <p:cNvPr id="35" name="TextBox 34">
              <a:extLst>
                <a:ext uri="{FF2B5EF4-FFF2-40B4-BE49-F238E27FC236}">
                  <a16:creationId xmlns:a16="http://schemas.microsoft.com/office/drawing/2014/main" id="{9C018DED-CC0D-415D-8B59-9B450EAD570E}"/>
                </a:ext>
              </a:extLst>
            </p:cNvPr>
            <p:cNvSpPr txBox="1"/>
            <p:nvPr/>
          </p:nvSpPr>
          <p:spPr>
            <a:xfrm>
              <a:off x="1577482" y="2598003"/>
              <a:ext cx="4674577" cy="830997"/>
            </a:xfrm>
            <a:prstGeom prst="rect">
              <a:avLst/>
            </a:prstGeom>
            <a:noFill/>
          </p:spPr>
          <p:txBody>
            <a:bodyPr wrap="square" rtlCol="0">
              <a:spAutoFit/>
            </a:bodyPr>
            <a:lstStyle/>
            <a:p>
              <a:pPr algn="ctr"/>
              <a:r>
                <a:rPr lang="en-US" sz="2400" dirty="0">
                  <a:latin typeface="Century Gothic" panose="020B0502020202020204" pitchFamily="34" charset="0"/>
                </a:rPr>
                <a:t>What it boils down to is what</a:t>
              </a:r>
            </a:p>
            <a:p>
              <a:pPr algn="ctr"/>
              <a:r>
                <a:rPr lang="en-US" sz="2400" dirty="0">
                  <a:latin typeface="Century Gothic" panose="020B0502020202020204" pitchFamily="34" charset="0"/>
                </a:rPr>
                <a:t>subset of MSN’s are activated</a:t>
              </a:r>
            </a:p>
          </p:txBody>
        </p:sp>
        <p:cxnSp>
          <p:nvCxnSpPr>
            <p:cNvPr id="30" name="Straight Connector 29">
              <a:extLst>
                <a:ext uri="{FF2B5EF4-FFF2-40B4-BE49-F238E27FC236}">
                  <a16:creationId xmlns:a16="http://schemas.microsoft.com/office/drawing/2014/main" id="{D4F472C4-3250-4CB3-8E12-4ECBE34C1443}"/>
                </a:ext>
              </a:extLst>
            </p:cNvPr>
            <p:cNvCxnSpPr/>
            <p:nvPr/>
          </p:nvCxnSpPr>
          <p:spPr>
            <a:xfrm>
              <a:off x="1577482" y="3429000"/>
              <a:ext cx="46745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DFAC6DCD-85FE-4B30-AC13-7E9A9E07C77A}"/>
              </a:ext>
            </a:extLst>
          </p:cNvPr>
          <p:cNvSpPr txBox="1"/>
          <p:nvPr/>
        </p:nvSpPr>
        <p:spPr>
          <a:xfrm>
            <a:off x="5316900" y="6255482"/>
            <a:ext cx="2436204" cy="461665"/>
          </a:xfrm>
          <a:prstGeom prst="rect">
            <a:avLst/>
          </a:prstGeom>
          <a:noFill/>
        </p:spPr>
        <p:txBody>
          <a:bodyPr wrap="square" rtlCol="0">
            <a:spAutoFit/>
          </a:bodyPr>
          <a:lstStyle/>
          <a:p>
            <a:r>
              <a:rPr lang="en-US" sz="2400" b="1" dirty="0">
                <a:latin typeface="Century Gothic" panose="020B0502020202020204" pitchFamily="34" charset="0"/>
              </a:rPr>
              <a:t>cortical output</a:t>
            </a:r>
          </a:p>
        </p:txBody>
      </p:sp>
      <p:grpSp>
        <p:nvGrpSpPr>
          <p:cNvPr id="127" name="Group 126">
            <a:extLst>
              <a:ext uri="{FF2B5EF4-FFF2-40B4-BE49-F238E27FC236}">
                <a16:creationId xmlns:a16="http://schemas.microsoft.com/office/drawing/2014/main" id="{AC73EAF9-F2AC-4F47-BC58-4B58714D6F66}"/>
              </a:ext>
            </a:extLst>
          </p:cNvPr>
          <p:cNvGrpSpPr/>
          <p:nvPr/>
        </p:nvGrpSpPr>
        <p:grpSpPr>
          <a:xfrm>
            <a:off x="744517" y="5787435"/>
            <a:ext cx="1036647" cy="934785"/>
            <a:chOff x="744517" y="5787435"/>
            <a:chExt cx="1036647" cy="934785"/>
          </a:xfrm>
        </p:grpSpPr>
        <p:grpSp>
          <p:nvGrpSpPr>
            <p:cNvPr id="54" name="Group 53">
              <a:extLst>
                <a:ext uri="{FF2B5EF4-FFF2-40B4-BE49-F238E27FC236}">
                  <a16:creationId xmlns:a16="http://schemas.microsoft.com/office/drawing/2014/main" id="{43454812-5FAF-4E59-8318-A046B9018941}"/>
                </a:ext>
              </a:extLst>
            </p:cNvPr>
            <p:cNvGrpSpPr/>
            <p:nvPr/>
          </p:nvGrpSpPr>
          <p:grpSpPr>
            <a:xfrm>
              <a:off x="1129932" y="5897541"/>
              <a:ext cx="651232" cy="240866"/>
              <a:chOff x="1129932" y="4870853"/>
              <a:chExt cx="651232" cy="240866"/>
            </a:xfrm>
          </p:grpSpPr>
          <p:cxnSp>
            <p:nvCxnSpPr>
              <p:cNvPr id="51" name="Straight Connector 50">
                <a:extLst>
                  <a:ext uri="{FF2B5EF4-FFF2-40B4-BE49-F238E27FC236}">
                    <a16:creationId xmlns:a16="http://schemas.microsoft.com/office/drawing/2014/main" id="{98D18A78-CC27-4725-BEBA-65D7058E9763}"/>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7DA2AF-5C63-42DB-8510-33B7C65F4C7A}"/>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CF2815AE-E0C3-40B4-BC19-FC42C422B883}"/>
                </a:ext>
              </a:extLst>
            </p:cNvPr>
            <p:cNvSpPr/>
            <p:nvPr/>
          </p:nvSpPr>
          <p:spPr>
            <a:xfrm>
              <a:off x="900750" y="5787435"/>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BC27AA2-C423-4ACA-AA42-B0B447899743}"/>
                </a:ext>
              </a:extLst>
            </p:cNvPr>
            <p:cNvSpPr txBox="1"/>
            <p:nvPr/>
          </p:nvSpPr>
          <p:spPr>
            <a:xfrm>
              <a:off x="744517" y="6260555"/>
              <a:ext cx="770831" cy="461665"/>
            </a:xfrm>
            <a:prstGeom prst="rect">
              <a:avLst/>
            </a:prstGeom>
            <a:noFill/>
          </p:spPr>
          <p:txBody>
            <a:bodyPr wrap="square" rtlCol="0">
              <a:spAutoFit/>
            </a:bodyPr>
            <a:lstStyle/>
            <a:p>
              <a:r>
                <a:rPr lang="en-US" sz="2400" dirty="0">
                  <a:solidFill>
                    <a:srgbClr val="FF0000"/>
                  </a:solidFill>
                  <a:latin typeface="Century Gothic" panose="020B0502020202020204" pitchFamily="34" charset="0"/>
                </a:rPr>
                <a:t>CTX</a:t>
              </a:r>
            </a:p>
          </p:txBody>
        </p:sp>
      </p:grpSp>
      <p:grpSp>
        <p:nvGrpSpPr>
          <p:cNvPr id="126" name="Group 125">
            <a:extLst>
              <a:ext uri="{FF2B5EF4-FFF2-40B4-BE49-F238E27FC236}">
                <a16:creationId xmlns:a16="http://schemas.microsoft.com/office/drawing/2014/main" id="{4DEF2DC4-698F-4CD8-9CFA-C18F26BE2900}"/>
              </a:ext>
            </a:extLst>
          </p:cNvPr>
          <p:cNvGrpSpPr/>
          <p:nvPr/>
        </p:nvGrpSpPr>
        <p:grpSpPr>
          <a:xfrm>
            <a:off x="1702142" y="5787435"/>
            <a:ext cx="1174880" cy="934785"/>
            <a:chOff x="1702142" y="5787435"/>
            <a:chExt cx="1174880" cy="934785"/>
          </a:xfrm>
        </p:grpSpPr>
        <p:grpSp>
          <p:nvGrpSpPr>
            <p:cNvPr id="62" name="Group 61">
              <a:extLst>
                <a:ext uri="{FF2B5EF4-FFF2-40B4-BE49-F238E27FC236}">
                  <a16:creationId xmlns:a16="http://schemas.microsoft.com/office/drawing/2014/main" id="{A85B9927-B079-4DEB-9446-106A68EFC94C}"/>
                </a:ext>
              </a:extLst>
            </p:cNvPr>
            <p:cNvGrpSpPr/>
            <p:nvPr/>
          </p:nvGrpSpPr>
          <p:grpSpPr>
            <a:xfrm>
              <a:off x="2169966" y="5947455"/>
              <a:ext cx="707056" cy="137160"/>
              <a:chOff x="2169966" y="4920767"/>
              <a:chExt cx="707056" cy="137160"/>
            </a:xfrm>
          </p:grpSpPr>
          <p:cxnSp>
            <p:nvCxnSpPr>
              <p:cNvPr id="59" name="Straight Connector 58">
                <a:extLst>
                  <a:ext uri="{FF2B5EF4-FFF2-40B4-BE49-F238E27FC236}">
                    <a16:creationId xmlns:a16="http://schemas.microsoft.com/office/drawing/2014/main" id="{1DBECF8D-85E0-4E17-AE2A-36FA8C5C5DBA}"/>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14062C81-C0AD-457B-A398-07F405F39FE6}"/>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a:extLst>
                <a:ext uri="{FF2B5EF4-FFF2-40B4-BE49-F238E27FC236}">
                  <a16:creationId xmlns:a16="http://schemas.microsoft.com/office/drawing/2014/main" id="{240A11AD-F6AF-49F2-A6D8-5B28FDEC948E}"/>
                </a:ext>
              </a:extLst>
            </p:cNvPr>
            <p:cNvSpPr/>
            <p:nvPr/>
          </p:nvSpPr>
          <p:spPr>
            <a:xfrm>
              <a:off x="1933688" y="5787435"/>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5DFF829-0B17-4293-9BD9-A54159312A33}"/>
                </a:ext>
              </a:extLst>
            </p:cNvPr>
            <p:cNvSpPr txBox="1"/>
            <p:nvPr/>
          </p:nvSpPr>
          <p:spPr>
            <a:xfrm>
              <a:off x="1702142" y="6260555"/>
              <a:ext cx="923141" cy="461665"/>
            </a:xfrm>
            <a:prstGeom prst="rect">
              <a:avLst/>
            </a:prstGeom>
            <a:noFill/>
          </p:spPr>
          <p:txBody>
            <a:bodyPr wrap="square" rtlCol="0">
              <a:spAutoFit/>
            </a:bodyPr>
            <a:lstStyle/>
            <a:p>
              <a:r>
                <a:rPr lang="en-US" sz="2400" dirty="0">
                  <a:solidFill>
                    <a:srgbClr val="0000FF"/>
                  </a:solidFill>
                  <a:latin typeface="Century Gothic" panose="020B0502020202020204" pitchFamily="34" charset="0"/>
                </a:rPr>
                <a:t>MSN</a:t>
              </a:r>
            </a:p>
          </p:txBody>
        </p:sp>
      </p:grpSp>
      <p:grpSp>
        <p:nvGrpSpPr>
          <p:cNvPr id="125" name="Group 124">
            <a:extLst>
              <a:ext uri="{FF2B5EF4-FFF2-40B4-BE49-F238E27FC236}">
                <a16:creationId xmlns:a16="http://schemas.microsoft.com/office/drawing/2014/main" id="{F821CF5B-2C34-4592-B02E-1A0D89847E0F}"/>
              </a:ext>
            </a:extLst>
          </p:cNvPr>
          <p:cNvGrpSpPr/>
          <p:nvPr/>
        </p:nvGrpSpPr>
        <p:grpSpPr>
          <a:xfrm>
            <a:off x="2812077" y="5787435"/>
            <a:ext cx="2158701" cy="934785"/>
            <a:chOff x="2812077" y="5787435"/>
            <a:chExt cx="2158701" cy="934785"/>
          </a:xfrm>
        </p:grpSpPr>
        <p:sp>
          <p:nvSpPr>
            <p:cNvPr id="46" name="TextBox 45">
              <a:extLst>
                <a:ext uri="{FF2B5EF4-FFF2-40B4-BE49-F238E27FC236}">
                  <a16:creationId xmlns:a16="http://schemas.microsoft.com/office/drawing/2014/main" id="{C2C8A67D-70CF-4B67-B505-588694386F9F}"/>
                </a:ext>
              </a:extLst>
            </p:cNvPr>
            <p:cNvSpPr txBox="1"/>
            <p:nvPr/>
          </p:nvSpPr>
          <p:spPr>
            <a:xfrm>
              <a:off x="2812077" y="6260555"/>
              <a:ext cx="923141" cy="461665"/>
            </a:xfrm>
            <a:prstGeom prst="rect">
              <a:avLst/>
            </a:prstGeom>
            <a:noFill/>
          </p:spPr>
          <p:txBody>
            <a:bodyPr wrap="square" rtlCol="0">
              <a:spAutoFit/>
            </a:bodyPr>
            <a:lstStyle/>
            <a:p>
              <a:r>
                <a:rPr lang="en-US" sz="2400" dirty="0" err="1">
                  <a:solidFill>
                    <a:srgbClr val="0000FF"/>
                  </a:solidFill>
                  <a:latin typeface="Century Gothic" panose="020B0502020202020204" pitchFamily="34" charset="0"/>
                </a:rPr>
                <a:t>GPi</a:t>
              </a:r>
              <a:endParaRPr lang="en-US" sz="2400" dirty="0">
                <a:solidFill>
                  <a:srgbClr val="0000FF"/>
                </a:solidFill>
                <a:latin typeface="Century Gothic" panose="020B0502020202020204" pitchFamily="34" charset="0"/>
              </a:endParaRPr>
            </a:p>
          </p:txBody>
        </p:sp>
        <p:grpSp>
          <p:nvGrpSpPr>
            <p:cNvPr id="124" name="Group 123">
              <a:extLst>
                <a:ext uri="{FF2B5EF4-FFF2-40B4-BE49-F238E27FC236}">
                  <a16:creationId xmlns:a16="http://schemas.microsoft.com/office/drawing/2014/main" id="{56C2F470-B607-41BA-8E65-E2379EC0212A}"/>
                </a:ext>
              </a:extLst>
            </p:cNvPr>
            <p:cNvGrpSpPr/>
            <p:nvPr/>
          </p:nvGrpSpPr>
          <p:grpSpPr>
            <a:xfrm>
              <a:off x="2966626" y="5787435"/>
              <a:ext cx="2004152" cy="934785"/>
              <a:chOff x="2966626" y="5787435"/>
              <a:chExt cx="2004152" cy="934785"/>
            </a:xfrm>
          </p:grpSpPr>
          <p:grpSp>
            <p:nvGrpSpPr>
              <p:cNvPr id="89" name="Group 88">
                <a:extLst>
                  <a:ext uri="{FF2B5EF4-FFF2-40B4-BE49-F238E27FC236}">
                    <a16:creationId xmlns:a16="http://schemas.microsoft.com/office/drawing/2014/main" id="{C513244F-657B-488C-8AA0-9E8A58A28ECF}"/>
                  </a:ext>
                </a:extLst>
              </p:cNvPr>
              <p:cNvGrpSpPr/>
              <p:nvPr/>
            </p:nvGrpSpPr>
            <p:grpSpPr>
              <a:xfrm>
                <a:off x="3999564" y="5787435"/>
                <a:ext cx="971214" cy="457200"/>
                <a:chOff x="3999564" y="5498679"/>
                <a:chExt cx="971214" cy="457200"/>
              </a:xfrm>
            </p:grpSpPr>
            <p:grpSp>
              <p:nvGrpSpPr>
                <p:cNvPr id="55" name="Group 54">
                  <a:extLst>
                    <a:ext uri="{FF2B5EF4-FFF2-40B4-BE49-F238E27FC236}">
                      <a16:creationId xmlns:a16="http://schemas.microsoft.com/office/drawing/2014/main" id="{89F8667B-3041-43C1-82CB-D7343D0959CE}"/>
                    </a:ext>
                  </a:extLst>
                </p:cNvPr>
                <p:cNvGrpSpPr/>
                <p:nvPr/>
              </p:nvGrpSpPr>
              <p:grpSpPr>
                <a:xfrm>
                  <a:off x="4319546" y="5609538"/>
                  <a:ext cx="651232" cy="240866"/>
                  <a:chOff x="1129932" y="4870853"/>
                  <a:chExt cx="651232" cy="240866"/>
                </a:xfrm>
              </p:grpSpPr>
              <p:cxnSp>
                <p:nvCxnSpPr>
                  <p:cNvPr id="56" name="Straight Connector 55">
                    <a:extLst>
                      <a:ext uri="{FF2B5EF4-FFF2-40B4-BE49-F238E27FC236}">
                        <a16:creationId xmlns:a16="http://schemas.microsoft.com/office/drawing/2014/main" id="{F262FD6B-D6DF-435B-9A75-EDF3AE1BF718}"/>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9250994-BDA6-4222-9B95-445C9560333C}"/>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B8B5D53B-C081-490C-BCCF-FCCA3740A9A0}"/>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6059D2DC-74A1-47CF-86A7-E52403D1EBD7}"/>
                  </a:ext>
                </a:extLst>
              </p:cNvPr>
              <p:cNvGrpSpPr/>
              <p:nvPr/>
            </p:nvGrpSpPr>
            <p:grpSpPr>
              <a:xfrm>
                <a:off x="2966626" y="5787435"/>
                <a:ext cx="1794453" cy="934785"/>
                <a:chOff x="2966626" y="5787435"/>
                <a:chExt cx="1794453" cy="934785"/>
              </a:xfrm>
            </p:grpSpPr>
            <p:grpSp>
              <p:nvGrpSpPr>
                <p:cNvPr id="63" name="Group 62">
                  <a:extLst>
                    <a:ext uri="{FF2B5EF4-FFF2-40B4-BE49-F238E27FC236}">
                      <a16:creationId xmlns:a16="http://schemas.microsoft.com/office/drawing/2014/main" id="{4845050C-C2FD-49A2-AAA7-D83F5A9F88EF}"/>
                    </a:ext>
                  </a:extLst>
                </p:cNvPr>
                <p:cNvGrpSpPr/>
                <p:nvPr/>
              </p:nvGrpSpPr>
              <p:grpSpPr>
                <a:xfrm>
                  <a:off x="3196609" y="5948207"/>
                  <a:ext cx="707056" cy="137160"/>
                  <a:chOff x="2169966" y="4920767"/>
                  <a:chExt cx="707056" cy="137160"/>
                </a:xfrm>
              </p:grpSpPr>
              <p:cxnSp>
                <p:nvCxnSpPr>
                  <p:cNvPr id="64" name="Straight Connector 63">
                    <a:extLst>
                      <a:ext uri="{FF2B5EF4-FFF2-40B4-BE49-F238E27FC236}">
                        <a16:creationId xmlns:a16="http://schemas.microsoft.com/office/drawing/2014/main" id="{33EF8B67-7356-4E43-AC77-A4F76540CA55}"/>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BD793038-3940-4BAD-8B6D-C43626E754AD}"/>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a:extLst>
                    <a:ext uri="{FF2B5EF4-FFF2-40B4-BE49-F238E27FC236}">
                      <a16:creationId xmlns:a16="http://schemas.microsoft.com/office/drawing/2014/main" id="{C9E915AB-6720-4650-A35D-F6ACBA7F40B5}"/>
                    </a:ext>
                  </a:extLst>
                </p:cNvPr>
                <p:cNvSpPr/>
                <p:nvPr/>
              </p:nvSpPr>
              <p:spPr>
                <a:xfrm>
                  <a:off x="2966626" y="5787435"/>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AC03D06-B00B-4602-BE0F-2F8378F0FEC5}"/>
                    </a:ext>
                  </a:extLst>
                </p:cNvPr>
                <p:cNvSpPr txBox="1"/>
                <p:nvPr/>
              </p:nvSpPr>
              <p:spPr>
                <a:xfrm>
                  <a:off x="3837938" y="6260555"/>
                  <a:ext cx="923141" cy="461665"/>
                </a:xfrm>
                <a:prstGeom prst="rect">
                  <a:avLst/>
                </a:prstGeom>
                <a:noFill/>
              </p:spPr>
              <p:txBody>
                <a:bodyPr wrap="square" rtlCol="0">
                  <a:spAutoFit/>
                </a:bodyPr>
                <a:lstStyle/>
                <a:p>
                  <a:r>
                    <a:rPr lang="en-US" sz="2400" dirty="0" err="1">
                      <a:solidFill>
                        <a:srgbClr val="FF0000"/>
                      </a:solidFill>
                      <a:latin typeface="Century Gothic" panose="020B0502020202020204" pitchFamily="34" charset="0"/>
                    </a:rPr>
                    <a:t>Thal</a:t>
                  </a:r>
                  <a:endParaRPr lang="en-US" sz="2400" dirty="0">
                    <a:solidFill>
                      <a:srgbClr val="FF0000"/>
                    </a:solidFill>
                    <a:latin typeface="Century Gothic" panose="020B0502020202020204" pitchFamily="34" charset="0"/>
                  </a:endParaRPr>
                </a:p>
              </p:txBody>
            </p:sp>
          </p:grpSp>
        </p:grpSp>
      </p:grpSp>
      <p:grpSp>
        <p:nvGrpSpPr>
          <p:cNvPr id="117" name="Group 116">
            <a:extLst>
              <a:ext uri="{FF2B5EF4-FFF2-40B4-BE49-F238E27FC236}">
                <a16:creationId xmlns:a16="http://schemas.microsoft.com/office/drawing/2014/main" id="{5A6BC9AF-6724-4499-9232-51C916E6984B}"/>
              </a:ext>
            </a:extLst>
          </p:cNvPr>
          <p:cNvGrpSpPr/>
          <p:nvPr/>
        </p:nvGrpSpPr>
        <p:grpSpPr>
          <a:xfrm>
            <a:off x="165203" y="3575885"/>
            <a:ext cx="1102731" cy="539755"/>
            <a:chOff x="165203" y="3575885"/>
            <a:chExt cx="1102731" cy="539755"/>
          </a:xfrm>
        </p:grpSpPr>
        <p:sp>
          <p:nvSpPr>
            <p:cNvPr id="48" name="TextBox 47">
              <a:extLst>
                <a:ext uri="{FF2B5EF4-FFF2-40B4-BE49-F238E27FC236}">
                  <a16:creationId xmlns:a16="http://schemas.microsoft.com/office/drawing/2014/main" id="{487CDDEC-4D94-48E7-859C-93253F6F45EE}"/>
                </a:ext>
              </a:extLst>
            </p:cNvPr>
            <p:cNvSpPr txBox="1"/>
            <p:nvPr/>
          </p:nvSpPr>
          <p:spPr>
            <a:xfrm>
              <a:off x="165203" y="3777086"/>
              <a:ext cx="1102731" cy="338554"/>
            </a:xfrm>
            <a:prstGeom prst="rect">
              <a:avLst/>
            </a:prstGeom>
            <a:noFill/>
          </p:spPr>
          <p:txBody>
            <a:bodyPr wrap="square" rtlCol="0">
              <a:spAutoFit/>
            </a:bodyPr>
            <a:lstStyle/>
            <a:p>
              <a:r>
                <a:rPr lang="en-US" sz="1600" dirty="0">
                  <a:solidFill>
                    <a:srgbClr val="0000FF"/>
                  </a:solidFill>
                  <a:latin typeface="Century Gothic" panose="020B0502020202020204" pitchFamily="34" charset="0"/>
                </a:rPr>
                <a:t>GABA</a:t>
              </a:r>
            </a:p>
          </p:txBody>
        </p:sp>
        <p:sp>
          <p:nvSpPr>
            <p:cNvPr id="49" name="TextBox 48">
              <a:extLst>
                <a:ext uri="{FF2B5EF4-FFF2-40B4-BE49-F238E27FC236}">
                  <a16:creationId xmlns:a16="http://schemas.microsoft.com/office/drawing/2014/main" id="{2655B6F2-8642-4DDC-BD10-9404308A38AB}"/>
                </a:ext>
              </a:extLst>
            </p:cNvPr>
            <p:cNvSpPr txBox="1"/>
            <p:nvPr/>
          </p:nvSpPr>
          <p:spPr>
            <a:xfrm>
              <a:off x="165203" y="3575885"/>
              <a:ext cx="1102731" cy="338554"/>
            </a:xfrm>
            <a:prstGeom prst="rect">
              <a:avLst/>
            </a:prstGeom>
            <a:noFill/>
          </p:spPr>
          <p:txBody>
            <a:bodyPr wrap="square" rtlCol="0">
              <a:spAutoFit/>
            </a:bodyPr>
            <a:lstStyle/>
            <a:p>
              <a:r>
                <a:rPr lang="en-US" sz="1600" dirty="0">
                  <a:solidFill>
                    <a:srgbClr val="FF0000"/>
                  </a:solidFill>
                  <a:latin typeface="Century Gothic" panose="020B0502020202020204" pitchFamily="34" charset="0"/>
                </a:rPr>
                <a:t>Glut</a:t>
              </a:r>
            </a:p>
          </p:txBody>
        </p:sp>
      </p:grpSp>
      <p:cxnSp>
        <p:nvCxnSpPr>
          <p:cNvPr id="106" name="Straight Connector 105">
            <a:extLst>
              <a:ext uri="{FF2B5EF4-FFF2-40B4-BE49-F238E27FC236}">
                <a16:creationId xmlns:a16="http://schemas.microsoft.com/office/drawing/2014/main" id="{8CD61B41-C078-4368-954F-8FC15D7004B1}"/>
              </a:ext>
            </a:extLst>
          </p:cNvPr>
          <p:cNvCxnSpPr>
            <a:cxnSpLocks/>
          </p:cNvCxnSpPr>
          <p:nvPr/>
        </p:nvCxnSpPr>
        <p:spPr>
          <a:xfrm>
            <a:off x="952466" y="5683160"/>
            <a:ext cx="30310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C983E1A0-9989-4F9F-9AFE-52160CE66A50}"/>
              </a:ext>
            </a:extLst>
          </p:cNvPr>
          <p:cNvGrpSpPr/>
          <p:nvPr/>
        </p:nvGrpSpPr>
        <p:grpSpPr>
          <a:xfrm>
            <a:off x="3157023" y="3990726"/>
            <a:ext cx="1797715" cy="1515972"/>
            <a:chOff x="3157023" y="3990726"/>
            <a:chExt cx="1797715" cy="1515972"/>
          </a:xfrm>
        </p:grpSpPr>
        <p:grpSp>
          <p:nvGrpSpPr>
            <p:cNvPr id="112" name="Group 111">
              <a:extLst>
                <a:ext uri="{FF2B5EF4-FFF2-40B4-BE49-F238E27FC236}">
                  <a16:creationId xmlns:a16="http://schemas.microsoft.com/office/drawing/2014/main" id="{11957FD7-A635-4390-983D-7B004C27A0B9}"/>
                </a:ext>
              </a:extLst>
            </p:cNvPr>
            <p:cNvGrpSpPr/>
            <p:nvPr/>
          </p:nvGrpSpPr>
          <p:grpSpPr>
            <a:xfrm>
              <a:off x="3157023" y="4644972"/>
              <a:ext cx="707056" cy="137160"/>
              <a:chOff x="2169966" y="4920767"/>
              <a:chExt cx="707056" cy="137160"/>
            </a:xfrm>
          </p:grpSpPr>
          <p:cxnSp>
            <p:nvCxnSpPr>
              <p:cNvPr id="115" name="Straight Connector 114">
                <a:extLst>
                  <a:ext uri="{FF2B5EF4-FFF2-40B4-BE49-F238E27FC236}">
                    <a16:creationId xmlns:a16="http://schemas.microsoft.com/office/drawing/2014/main" id="{E4D6B069-7C77-4BA2-A658-E85FC50F20F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A4803E8F-7BEA-495F-8C7C-48DABE161A6F}"/>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5B638E2A-363C-46A9-9835-AE7FAF8641B5}"/>
                </a:ext>
              </a:extLst>
            </p:cNvPr>
            <p:cNvGrpSpPr/>
            <p:nvPr/>
          </p:nvGrpSpPr>
          <p:grpSpPr>
            <a:xfrm>
              <a:off x="3287299" y="3990726"/>
              <a:ext cx="1667439" cy="1515972"/>
              <a:chOff x="3287299" y="3990726"/>
              <a:chExt cx="1667439" cy="1515972"/>
            </a:xfrm>
          </p:grpSpPr>
          <p:grpSp>
            <p:nvGrpSpPr>
              <p:cNvPr id="90" name="Group 89">
                <a:extLst>
                  <a:ext uri="{FF2B5EF4-FFF2-40B4-BE49-F238E27FC236}">
                    <a16:creationId xmlns:a16="http://schemas.microsoft.com/office/drawing/2014/main" id="{FBCC2EEF-DE12-44D8-AD29-B170C3DD17A8}"/>
                  </a:ext>
                </a:extLst>
              </p:cNvPr>
              <p:cNvGrpSpPr/>
              <p:nvPr/>
            </p:nvGrpSpPr>
            <p:grpSpPr>
              <a:xfrm>
                <a:off x="3983524" y="4520112"/>
                <a:ext cx="971214" cy="457200"/>
                <a:chOff x="3999564" y="5498679"/>
                <a:chExt cx="971214" cy="457200"/>
              </a:xfrm>
            </p:grpSpPr>
            <p:grpSp>
              <p:nvGrpSpPr>
                <p:cNvPr id="91" name="Group 90">
                  <a:extLst>
                    <a:ext uri="{FF2B5EF4-FFF2-40B4-BE49-F238E27FC236}">
                      <a16:creationId xmlns:a16="http://schemas.microsoft.com/office/drawing/2014/main" id="{5AD0647C-5FE5-47B7-8EE0-3F71C9FA0F53}"/>
                    </a:ext>
                  </a:extLst>
                </p:cNvPr>
                <p:cNvGrpSpPr/>
                <p:nvPr/>
              </p:nvGrpSpPr>
              <p:grpSpPr>
                <a:xfrm>
                  <a:off x="4319546" y="5609538"/>
                  <a:ext cx="651232" cy="240866"/>
                  <a:chOff x="1129932" y="4870853"/>
                  <a:chExt cx="651232" cy="240866"/>
                </a:xfrm>
              </p:grpSpPr>
              <p:cxnSp>
                <p:nvCxnSpPr>
                  <p:cNvPr id="93" name="Straight Connector 92">
                    <a:extLst>
                      <a:ext uri="{FF2B5EF4-FFF2-40B4-BE49-F238E27FC236}">
                        <a16:creationId xmlns:a16="http://schemas.microsoft.com/office/drawing/2014/main" id="{D9444704-D646-4326-84CF-73A802B74C5A}"/>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4528473-FF13-4585-95BD-FE5D5C54704C}"/>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2" name="Oval 91">
                  <a:extLst>
                    <a:ext uri="{FF2B5EF4-FFF2-40B4-BE49-F238E27FC236}">
                      <a16:creationId xmlns:a16="http://schemas.microsoft.com/office/drawing/2014/main" id="{68FB2307-AE46-4F5C-A08A-8D65E7CF4456}"/>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4C771E43-BC54-43AB-86CF-3AF38BB437AD}"/>
                  </a:ext>
                </a:extLst>
              </p:cNvPr>
              <p:cNvGrpSpPr/>
              <p:nvPr/>
            </p:nvGrpSpPr>
            <p:grpSpPr>
              <a:xfrm>
                <a:off x="3983524" y="3990726"/>
                <a:ext cx="971214" cy="457200"/>
                <a:chOff x="3999564" y="5498679"/>
                <a:chExt cx="971214" cy="457200"/>
              </a:xfrm>
            </p:grpSpPr>
            <p:grpSp>
              <p:nvGrpSpPr>
                <p:cNvPr id="96" name="Group 95">
                  <a:extLst>
                    <a:ext uri="{FF2B5EF4-FFF2-40B4-BE49-F238E27FC236}">
                      <a16:creationId xmlns:a16="http://schemas.microsoft.com/office/drawing/2014/main" id="{AB550285-0409-4841-97FD-9ABFE833FFAC}"/>
                    </a:ext>
                  </a:extLst>
                </p:cNvPr>
                <p:cNvGrpSpPr/>
                <p:nvPr/>
              </p:nvGrpSpPr>
              <p:grpSpPr>
                <a:xfrm>
                  <a:off x="4319546" y="5609538"/>
                  <a:ext cx="651232" cy="240866"/>
                  <a:chOff x="1129932" y="4870853"/>
                  <a:chExt cx="651232" cy="240866"/>
                </a:xfrm>
              </p:grpSpPr>
              <p:cxnSp>
                <p:nvCxnSpPr>
                  <p:cNvPr id="98" name="Straight Connector 97">
                    <a:extLst>
                      <a:ext uri="{FF2B5EF4-FFF2-40B4-BE49-F238E27FC236}">
                        <a16:creationId xmlns:a16="http://schemas.microsoft.com/office/drawing/2014/main" id="{1E7D8751-1A84-49EA-8279-3E1E98E0358E}"/>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6B26C0C-0901-4A82-90A1-28A890757520}"/>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7" name="Oval 96">
                  <a:extLst>
                    <a:ext uri="{FF2B5EF4-FFF2-40B4-BE49-F238E27FC236}">
                      <a16:creationId xmlns:a16="http://schemas.microsoft.com/office/drawing/2014/main" id="{C7148882-91BD-47D4-9435-9B5ECEF56161}"/>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5AD212AB-0B6B-4D15-9676-6691E71289C2}"/>
                  </a:ext>
                </a:extLst>
              </p:cNvPr>
              <p:cNvGrpSpPr/>
              <p:nvPr/>
            </p:nvGrpSpPr>
            <p:grpSpPr>
              <a:xfrm>
                <a:off x="3983524" y="5049498"/>
                <a:ext cx="971214" cy="457200"/>
                <a:chOff x="3999564" y="5498679"/>
                <a:chExt cx="971214" cy="457200"/>
              </a:xfrm>
            </p:grpSpPr>
            <p:grpSp>
              <p:nvGrpSpPr>
                <p:cNvPr id="101" name="Group 100">
                  <a:extLst>
                    <a:ext uri="{FF2B5EF4-FFF2-40B4-BE49-F238E27FC236}">
                      <a16:creationId xmlns:a16="http://schemas.microsoft.com/office/drawing/2014/main" id="{E8A1A0A9-2BB9-418E-B3C5-F44EB26586A7}"/>
                    </a:ext>
                  </a:extLst>
                </p:cNvPr>
                <p:cNvGrpSpPr/>
                <p:nvPr/>
              </p:nvGrpSpPr>
              <p:grpSpPr>
                <a:xfrm>
                  <a:off x="4319546" y="5609538"/>
                  <a:ext cx="651232" cy="240866"/>
                  <a:chOff x="1129932" y="4870853"/>
                  <a:chExt cx="651232" cy="240866"/>
                </a:xfrm>
              </p:grpSpPr>
              <p:cxnSp>
                <p:nvCxnSpPr>
                  <p:cNvPr id="103" name="Straight Connector 102">
                    <a:extLst>
                      <a:ext uri="{FF2B5EF4-FFF2-40B4-BE49-F238E27FC236}">
                        <a16:creationId xmlns:a16="http://schemas.microsoft.com/office/drawing/2014/main" id="{CC858E40-B782-414F-B6EC-20FD77734199}"/>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1370AA1-C579-4D19-9B6A-5D7FE22A2197}"/>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2" name="Oval 101">
                  <a:extLst>
                    <a:ext uri="{FF2B5EF4-FFF2-40B4-BE49-F238E27FC236}">
                      <a16:creationId xmlns:a16="http://schemas.microsoft.com/office/drawing/2014/main" id="{AF1AC0A4-FB4D-4BB2-9A43-27C668E96CCD}"/>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52C6B108-B468-419D-8F64-BB33AB075816}"/>
                  </a:ext>
                </a:extLst>
              </p:cNvPr>
              <p:cNvGrpSpPr/>
              <p:nvPr/>
            </p:nvGrpSpPr>
            <p:grpSpPr>
              <a:xfrm rot="19363656">
                <a:off x="3287299" y="4443216"/>
                <a:ext cx="707056" cy="137160"/>
                <a:chOff x="2169966" y="4920767"/>
                <a:chExt cx="707056" cy="137160"/>
              </a:xfrm>
            </p:grpSpPr>
            <p:cxnSp>
              <p:nvCxnSpPr>
                <p:cNvPr id="119" name="Straight Connector 118">
                  <a:extLst>
                    <a:ext uri="{FF2B5EF4-FFF2-40B4-BE49-F238E27FC236}">
                      <a16:creationId xmlns:a16="http://schemas.microsoft.com/office/drawing/2014/main" id="{C77548EE-2E58-4030-8656-E85DCED8E156}"/>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D9816D52-82B1-4629-BE8A-D85C216D7E14}"/>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99172A0F-AB56-4311-9B4A-781B25107E66}"/>
                  </a:ext>
                </a:extLst>
              </p:cNvPr>
              <p:cNvGrpSpPr/>
              <p:nvPr/>
            </p:nvGrpSpPr>
            <p:grpSpPr>
              <a:xfrm rot="2236344" flipV="1">
                <a:off x="3287299" y="4864305"/>
                <a:ext cx="707056" cy="137160"/>
                <a:chOff x="2169966" y="4920767"/>
                <a:chExt cx="707056" cy="137160"/>
              </a:xfrm>
            </p:grpSpPr>
            <p:cxnSp>
              <p:nvCxnSpPr>
                <p:cNvPr id="122" name="Straight Connector 121">
                  <a:extLst>
                    <a:ext uri="{FF2B5EF4-FFF2-40B4-BE49-F238E27FC236}">
                      <a16:creationId xmlns:a16="http://schemas.microsoft.com/office/drawing/2014/main" id="{5D0D9802-9D67-4983-A747-89D81C3B799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46818154-67EC-4264-AB57-01A2A559CD31}"/>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0" name="Group 129">
            <a:extLst>
              <a:ext uri="{FF2B5EF4-FFF2-40B4-BE49-F238E27FC236}">
                <a16:creationId xmlns:a16="http://schemas.microsoft.com/office/drawing/2014/main" id="{571C0825-5AD8-41BC-A69C-8C9965C1255F}"/>
              </a:ext>
            </a:extLst>
          </p:cNvPr>
          <p:cNvGrpSpPr/>
          <p:nvPr/>
        </p:nvGrpSpPr>
        <p:grpSpPr>
          <a:xfrm>
            <a:off x="876688" y="3616495"/>
            <a:ext cx="2508718" cy="1368320"/>
            <a:chOff x="876688" y="3616495"/>
            <a:chExt cx="2508718" cy="1368320"/>
          </a:xfrm>
        </p:grpSpPr>
        <p:grpSp>
          <p:nvGrpSpPr>
            <p:cNvPr id="75" name="Group 74">
              <a:extLst>
                <a:ext uri="{FF2B5EF4-FFF2-40B4-BE49-F238E27FC236}">
                  <a16:creationId xmlns:a16="http://schemas.microsoft.com/office/drawing/2014/main" id="{96D051A4-38C4-476A-8641-060A8FDB6F6E}"/>
                </a:ext>
              </a:extLst>
            </p:cNvPr>
            <p:cNvGrpSpPr/>
            <p:nvPr/>
          </p:nvGrpSpPr>
          <p:grpSpPr>
            <a:xfrm>
              <a:off x="1105870" y="4574067"/>
              <a:ext cx="651232" cy="240866"/>
              <a:chOff x="1129932" y="4870853"/>
              <a:chExt cx="651232" cy="240866"/>
            </a:xfrm>
          </p:grpSpPr>
          <p:cxnSp>
            <p:nvCxnSpPr>
              <p:cNvPr id="76" name="Straight Connector 75">
                <a:extLst>
                  <a:ext uri="{FF2B5EF4-FFF2-40B4-BE49-F238E27FC236}">
                    <a16:creationId xmlns:a16="http://schemas.microsoft.com/office/drawing/2014/main" id="{EEF61958-307B-4FE7-894A-4159FA612CEC}"/>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06C8EA0-FB6B-4795-BC91-572D8A8DF871}"/>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8" name="Oval 77">
              <a:extLst>
                <a:ext uri="{FF2B5EF4-FFF2-40B4-BE49-F238E27FC236}">
                  <a16:creationId xmlns:a16="http://schemas.microsoft.com/office/drawing/2014/main" id="{09BE916C-BEB8-4238-AF1D-7533DE8289F8}"/>
                </a:ext>
              </a:extLst>
            </p:cNvPr>
            <p:cNvSpPr/>
            <p:nvPr/>
          </p:nvSpPr>
          <p:spPr>
            <a:xfrm>
              <a:off x="876688" y="4463961"/>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64DA2F24-5531-4B6E-998F-B4673A4E0472}"/>
                </a:ext>
              </a:extLst>
            </p:cNvPr>
            <p:cNvGrpSpPr/>
            <p:nvPr/>
          </p:nvGrpSpPr>
          <p:grpSpPr>
            <a:xfrm rot="18346445">
              <a:off x="1781629" y="4284548"/>
              <a:ext cx="943334" cy="457200"/>
              <a:chOff x="1909626" y="4463961"/>
              <a:chExt cx="943334" cy="457200"/>
            </a:xfrm>
          </p:grpSpPr>
          <p:grpSp>
            <p:nvGrpSpPr>
              <p:cNvPr id="69" name="Group 68">
                <a:extLst>
                  <a:ext uri="{FF2B5EF4-FFF2-40B4-BE49-F238E27FC236}">
                    <a16:creationId xmlns:a16="http://schemas.microsoft.com/office/drawing/2014/main" id="{5CDF0E6C-8AF7-4817-8C5A-5B62EA399BF1}"/>
                  </a:ext>
                </a:extLst>
              </p:cNvPr>
              <p:cNvGrpSpPr/>
              <p:nvPr/>
            </p:nvGrpSpPr>
            <p:grpSpPr>
              <a:xfrm>
                <a:off x="2145904" y="4623981"/>
                <a:ext cx="707056" cy="137160"/>
                <a:chOff x="2169966" y="4920767"/>
                <a:chExt cx="707056" cy="137160"/>
              </a:xfrm>
            </p:grpSpPr>
            <p:cxnSp>
              <p:nvCxnSpPr>
                <p:cNvPr id="70" name="Straight Connector 69">
                  <a:extLst>
                    <a:ext uri="{FF2B5EF4-FFF2-40B4-BE49-F238E27FC236}">
                      <a16:creationId xmlns:a16="http://schemas.microsoft.com/office/drawing/2014/main" id="{65008C84-9036-483A-9469-91051F44544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28FF9170-301B-4995-9F88-635460B8482A}"/>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a:extLst>
                  <a:ext uri="{FF2B5EF4-FFF2-40B4-BE49-F238E27FC236}">
                    <a16:creationId xmlns:a16="http://schemas.microsoft.com/office/drawing/2014/main" id="{83C1973D-9FA1-44BB-ACD1-FD0B171C1BAC}"/>
                  </a:ext>
                </a:extLst>
              </p:cNvPr>
              <p:cNvSpPr/>
              <p:nvPr/>
            </p:nvSpPr>
            <p:spPr>
              <a:xfrm>
                <a:off x="1909626" y="4463961"/>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75EF9F4-731C-42B4-8307-103FF8090D9E}"/>
                </a:ext>
              </a:extLst>
            </p:cNvPr>
            <p:cNvGrpSpPr/>
            <p:nvPr/>
          </p:nvGrpSpPr>
          <p:grpSpPr>
            <a:xfrm rot="3373613" flipV="1">
              <a:off x="2318900" y="3856415"/>
              <a:ext cx="937039" cy="457200"/>
              <a:chOff x="2942564" y="4127079"/>
              <a:chExt cx="937039" cy="457200"/>
            </a:xfrm>
          </p:grpSpPr>
          <p:grpSp>
            <p:nvGrpSpPr>
              <p:cNvPr id="72" name="Group 71">
                <a:extLst>
                  <a:ext uri="{FF2B5EF4-FFF2-40B4-BE49-F238E27FC236}">
                    <a16:creationId xmlns:a16="http://schemas.microsoft.com/office/drawing/2014/main" id="{D8E64E5F-B193-4743-A28A-8554EBC44ED9}"/>
                  </a:ext>
                </a:extLst>
              </p:cNvPr>
              <p:cNvGrpSpPr/>
              <p:nvPr/>
            </p:nvGrpSpPr>
            <p:grpSpPr>
              <a:xfrm>
                <a:off x="3172547" y="4287851"/>
                <a:ext cx="707056" cy="137160"/>
                <a:chOff x="2169966" y="4920767"/>
                <a:chExt cx="707056" cy="137160"/>
              </a:xfrm>
            </p:grpSpPr>
            <p:cxnSp>
              <p:nvCxnSpPr>
                <p:cNvPr id="73" name="Straight Connector 72">
                  <a:extLst>
                    <a:ext uri="{FF2B5EF4-FFF2-40B4-BE49-F238E27FC236}">
                      <a16:creationId xmlns:a16="http://schemas.microsoft.com/office/drawing/2014/main" id="{1E5278F5-33BE-42C6-9B9A-811B8A291F78}"/>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0A2DE8DF-A412-4010-8825-DA3F4DC179AD}"/>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a:extLst>
                  <a:ext uri="{FF2B5EF4-FFF2-40B4-BE49-F238E27FC236}">
                    <a16:creationId xmlns:a16="http://schemas.microsoft.com/office/drawing/2014/main" id="{D7B6442F-B2F5-4113-8E82-05955EB715FF}"/>
                  </a:ext>
                </a:extLst>
              </p:cNvPr>
              <p:cNvSpPr/>
              <p:nvPr/>
            </p:nvSpPr>
            <p:spPr>
              <a:xfrm>
                <a:off x="2942564" y="4127079"/>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9BDF9289-BA31-4EF0-8943-4830E55EA915}"/>
                </a:ext>
              </a:extLst>
            </p:cNvPr>
            <p:cNvSpPr txBox="1"/>
            <p:nvPr/>
          </p:nvSpPr>
          <p:spPr>
            <a:xfrm>
              <a:off x="1621178" y="3619269"/>
              <a:ext cx="923141" cy="461665"/>
            </a:xfrm>
            <a:prstGeom prst="rect">
              <a:avLst/>
            </a:prstGeom>
            <a:noFill/>
          </p:spPr>
          <p:txBody>
            <a:bodyPr wrap="square" rtlCol="0">
              <a:spAutoFit/>
            </a:bodyPr>
            <a:lstStyle/>
            <a:p>
              <a:r>
                <a:rPr lang="en-US" sz="2400" dirty="0" err="1">
                  <a:solidFill>
                    <a:srgbClr val="0000FF"/>
                  </a:solidFill>
                  <a:latin typeface="Century Gothic" panose="020B0502020202020204" pitchFamily="34" charset="0"/>
                </a:rPr>
                <a:t>GPo</a:t>
              </a:r>
              <a:endParaRPr lang="en-US" sz="2400" dirty="0">
                <a:solidFill>
                  <a:srgbClr val="0000FF"/>
                </a:solidFill>
                <a:latin typeface="Century Gothic" panose="020B0502020202020204" pitchFamily="34" charset="0"/>
              </a:endParaRPr>
            </a:p>
          </p:txBody>
        </p:sp>
        <p:sp>
          <p:nvSpPr>
            <p:cNvPr id="113" name="Oval 112">
              <a:extLst>
                <a:ext uri="{FF2B5EF4-FFF2-40B4-BE49-F238E27FC236}">
                  <a16:creationId xmlns:a16="http://schemas.microsoft.com/office/drawing/2014/main" id="{7DEBAB8C-0E34-41B0-937C-025A641A7746}"/>
                </a:ext>
              </a:extLst>
            </p:cNvPr>
            <p:cNvSpPr/>
            <p:nvPr/>
          </p:nvSpPr>
          <p:spPr>
            <a:xfrm>
              <a:off x="2927040" y="4484200"/>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TextBox 127">
            <a:extLst>
              <a:ext uri="{FF2B5EF4-FFF2-40B4-BE49-F238E27FC236}">
                <a16:creationId xmlns:a16="http://schemas.microsoft.com/office/drawing/2014/main" id="{2F8B64AC-5441-4ADF-A85B-AD8E0BA00E8D}"/>
              </a:ext>
            </a:extLst>
          </p:cNvPr>
          <p:cNvSpPr txBox="1"/>
          <p:nvPr/>
        </p:nvSpPr>
        <p:spPr>
          <a:xfrm rot="16200000">
            <a:off x="52356" y="5831648"/>
            <a:ext cx="811992" cy="338554"/>
          </a:xfrm>
          <a:prstGeom prst="rect">
            <a:avLst/>
          </a:prstGeom>
          <a:noFill/>
        </p:spPr>
        <p:txBody>
          <a:bodyPr wrap="square" rtlCol="0">
            <a:spAutoFit/>
          </a:bodyPr>
          <a:lstStyle/>
          <a:p>
            <a:r>
              <a:rPr lang="en-US" sz="1600" dirty="0">
                <a:latin typeface="Century Gothic" panose="020B0502020202020204" pitchFamily="34" charset="0"/>
              </a:rPr>
              <a:t>direct</a:t>
            </a:r>
          </a:p>
        </p:txBody>
      </p:sp>
      <p:sp>
        <p:nvSpPr>
          <p:cNvPr id="129" name="TextBox 128">
            <a:extLst>
              <a:ext uri="{FF2B5EF4-FFF2-40B4-BE49-F238E27FC236}">
                <a16:creationId xmlns:a16="http://schemas.microsoft.com/office/drawing/2014/main" id="{6C515AC1-EC2C-4632-B3BC-31589893C6E4}"/>
              </a:ext>
            </a:extLst>
          </p:cNvPr>
          <p:cNvSpPr txBox="1"/>
          <p:nvPr/>
        </p:nvSpPr>
        <p:spPr>
          <a:xfrm rot="16200000">
            <a:off x="-17532" y="4530534"/>
            <a:ext cx="951768" cy="338554"/>
          </a:xfrm>
          <a:prstGeom prst="rect">
            <a:avLst/>
          </a:prstGeom>
          <a:noFill/>
        </p:spPr>
        <p:txBody>
          <a:bodyPr wrap="square" rtlCol="0">
            <a:spAutoFit/>
          </a:bodyPr>
          <a:lstStyle/>
          <a:p>
            <a:r>
              <a:rPr lang="en-US" sz="1600" dirty="0">
                <a:latin typeface="Century Gothic" panose="020B0502020202020204" pitchFamily="34" charset="0"/>
              </a:rPr>
              <a:t>indirect</a:t>
            </a:r>
          </a:p>
        </p:txBody>
      </p:sp>
      <p:sp>
        <p:nvSpPr>
          <p:cNvPr id="132" name="Explosion: 8 Points 131">
            <a:extLst>
              <a:ext uri="{FF2B5EF4-FFF2-40B4-BE49-F238E27FC236}">
                <a16:creationId xmlns:a16="http://schemas.microsoft.com/office/drawing/2014/main" id="{DA785A65-24B5-4F03-B845-8B62C1950A1C}"/>
              </a:ext>
            </a:extLst>
          </p:cNvPr>
          <p:cNvSpPr/>
          <p:nvPr/>
        </p:nvSpPr>
        <p:spPr>
          <a:xfrm>
            <a:off x="6184098" y="5810564"/>
            <a:ext cx="562927" cy="457194"/>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0BB6F9-81A6-4F5F-A5B6-11CC8022DAF3}"/>
              </a:ext>
            </a:extLst>
          </p:cNvPr>
          <p:cNvSpPr/>
          <p:nvPr/>
        </p:nvSpPr>
        <p:spPr>
          <a:xfrm>
            <a:off x="165203" y="974186"/>
            <a:ext cx="8966765" cy="5742961"/>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6296166-BB5E-43A8-89EB-563CFBBB6874}"/>
              </a:ext>
            </a:extLst>
          </p:cNvPr>
          <p:cNvPicPr>
            <a:picLocks noChangeAspect="1"/>
          </p:cNvPicPr>
          <p:nvPr/>
        </p:nvPicPr>
        <p:blipFill rotWithShape="1">
          <a:blip r:embed="rId3"/>
          <a:srcRect r="16773"/>
          <a:stretch/>
        </p:blipFill>
        <p:spPr>
          <a:xfrm>
            <a:off x="8136502" y="2083001"/>
            <a:ext cx="3530236" cy="4634146"/>
          </a:xfrm>
          <a:prstGeom prst="rect">
            <a:avLst/>
          </a:prstGeom>
        </p:spPr>
      </p:pic>
    </p:spTree>
    <p:extLst>
      <p:ext uri="{BB962C8B-B14F-4D97-AF65-F5344CB8AC3E}">
        <p14:creationId xmlns:p14="http://schemas.microsoft.com/office/powerpoint/2010/main" val="178753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16CA6D8F-397C-4272-95B8-096FBFEE05B8}"/>
              </a:ext>
            </a:extLst>
          </p:cNvPr>
          <p:cNvSpPr/>
          <p:nvPr/>
        </p:nvSpPr>
        <p:spPr>
          <a:xfrm>
            <a:off x="5402179" y="4026822"/>
            <a:ext cx="2134591" cy="2277012"/>
          </a:xfrm>
          <a:prstGeom prst="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C6260EB-2106-42A4-8E63-DEEA93B9DABF}"/>
              </a:ext>
            </a:extLst>
          </p:cNvPr>
          <p:cNvSpPr txBox="1"/>
          <p:nvPr/>
        </p:nvSpPr>
        <p:spPr>
          <a:xfrm>
            <a:off x="2967579" y="266300"/>
            <a:ext cx="6256841" cy="707886"/>
          </a:xfrm>
          <a:prstGeom prst="rect">
            <a:avLst/>
          </a:prstGeom>
          <a:noFill/>
        </p:spPr>
        <p:txBody>
          <a:bodyPr wrap="none" rtlCol="0">
            <a:spAutoFit/>
          </a:bodyPr>
          <a:lstStyle/>
          <a:p>
            <a:r>
              <a:rPr lang="en-US" sz="4000" dirty="0">
                <a:latin typeface="Century Gothic" panose="020B0502020202020204" pitchFamily="34" charset="0"/>
              </a:rPr>
              <a:t>4 Cortico-BG-TC Circuits </a:t>
            </a:r>
          </a:p>
        </p:txBody>
      </p:sp>
      <p:grpSp>
        <p:nvGrpSpPr>
          <p:cNvPr id="3" name="Group 2">
            <a:extLst>
              <a:ext uri="{FF2B5EF4-FFF2-40B4-BE49-F238E27FC236}">
                <a16:creationId xmlns:a16="http://schemas.microsoft.com/office/drawing/2014/main" id="{58C8B4FE-42AE-41A6-AE4F-DFECE6AA74F9}"/>
              </a:ext>
            </a:extLst>
          </p:cNvPr>
          <p:cNvGrpSpPr/>
          <p:nvPr/>
        </p:nvGrpSpPr>
        <p:grpSpPr>
          <a:xfrm>
            <a:off x="769586" y="2087462"/>
            <a:ext cx="10555639" cy="461665"/>
            <a:chOff x="769586" y="715863"/>
            <a:chExt cx="10555639" cy="461665"/>
          </a:xfrm>
        </p:grpSpPr>
        <p:sp>
          <p:nvSpPr>
            <p:cNvPr id="4" name="Oval 3">
              <a:extLst>
                <a:ext uri="{FF2B5EF4-FFF2-40B4-BE49-F238E27FC236}">
                  <a16:creationId xmlns:a16="http://schemas.microsoft.com/office/drawing/2014/main" id="{CEAD9C30-43A2-471D-89C2-B10378FD7BFA}"/>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5804DC-CE40-4D8A-8138-15B58EE68DFB}"/>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4 functions, 4 circuits (highly topographic):</a:t>
              </a:r>
            </a:p>
          </p:txBody>
        </p:sp>
      </p:grpSp>
      <p:grpSp>
        <p:nvGrpSpPr>
          <p:cNvPr id="18" name="Group 17">
            <a:extLst>
              <a:ext uri="{FF2B5EF4-FFF2-40B4-BE49-F238E27FC236}">
                <a16:creationId xmlns:a16="http://schemas.microsoft.com/office/drawing/2014/main" id="{C21B2133-A917-490A-A2F0-4640C6094403}"/>
              </a:ext>
            </a:extLst>
          </p:cNvPr>
          <p:cNvGrpSpPr/>
          <p:nvPr/>
        </p:nvGrpSpPr>
        <p:grpSpPr>
          <a:xfrm>
            <a:off x="794986" y="880962"/>
            <a:ext cx="10555639" cy="461665"/>
            <a:chOff x="769586" y="715863"/>
            <a:chExt cx="10555639" cy="461665"/>
          </a:xfrm>
        </p:grpSpPr>
        <p:sp>
          <p:nvSpPr>
            <p:cNvPr id="19" name="Oval 18">
              <a:extLst>
                <a:ext uri="{FF2B5EF4-FFF2-40B4-BE49-F238E27FC236}">
                  <a16:creationId xmlns:a16="http://schemas.microsoft.com/office/drawing/2014/main" id="{F9E7166B-D8E5-4D10-8D12-8C630E29707D}"/>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B02FDF-A99D-42FD-AA63-2453C25FDDB9}"/>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1 circuit template.</a:t>
              </a:r>
            </a:p>
          </p:txBody>
        </p:sp>
      </p:grpSp>
      <p:grpSp>
        <p:nvGrpSpPr>
          <p:cNvPr id="37" name="Group 36">
            <a:extLst>
              <a:ext uri="{FF2B5EF4-FFF2-40B4-BE49-F238E27FC236}">
                <a16:creationId xmlns:a16="http://schemas.microsoft.com/office/drawing/2014/main" id="{B77CAC40-1709-4343-9979-A5D29A8BA525}"/>
              </a:ext>
            </a:extLst>
          </p:cNvPr>
          <p:cNvGrpSpPr/>
          <p:nvPr/>
        </p:nvGrpSpPr>
        <p:grpSpPr>
          <a:xfrm>
            <a:off x="1781164" y="1428750"/>
            <a:ext cx="6762761" cy="633312"/>
            <a:chOff x="1781164" y="1428750"/>
            <a:chExt cx="6762761" cy="633312"/>
          </a:xfrm>
        </p:grpSpPr>
        <p:sp>
          <p:nvSpPr>
            <p:cNvPr id="21" name="Rectangle 20">
              <a:extLst>
                <a:ext uri="{FF2B5EF4-FFF2-40B4-BE49-F238E27FC236}">
                  <a16:creationId xmlns:a16="http://schemas.microsoft.com/office/drawing/2014/main" id="{9E8CED26-C229-425D-8875-1E7E35B6219C}"/>
                </a:ext>
              </a:extLst>
            </p:cNvPr>
            <p:cNvSpPr/>
            <p:nvPr/>
          </p:nvSpPr>
          <p:spPr>
            <a:xfrm>
              <a:off x="2276474" y="1428750"/>
              <a:ext cx="1638297"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Cortex</a:t>
              </a:r>
            </a:p>
          </p:txBody>
        </p:sp>
        <p:sp>
          <p:nvSpPr>
            <p:cNvPr id="22" name="Rectangle 21">
              <a:extLst>
                <a:ext uri="{FF2B5EF4-FFF2-40B4-BE49-F238E27FC236}">
                  <a16:creationId xmlns:a16="http://schemas.microsoft.com/office/drawing/2014/main" id="{2A6F3A2E-532C-4080-A2E8-B772526561F9}"/>
                </a:ext>
              </a:extLst>
            </p:cNvPr>
            <p:cNvSpPr/>
            <p:nvPr/>
          </p:nvSpPr>
          <p:spPr>
            <a:xfrm>
              <a:off x="4414838" y="1437795"/>
              <a:ext cx="1638298" cy="46166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BG</a:t>
              </a:r>
            </a:p>
          </p:txBody>
        </p:sp>
        <p:sp>
          <p:nvSpPr>
            <p:cNvPr id="23" name="Rectangle 22">
              <a:extLst>
                <a:ext uri="{FF2B5EF4-FFF2-40B4-BE49-F238E27FC236}">
                  <a16:creationId xmlns:a16="http://schemas.microsoft.com/office/drawing/2014/main" id="{0C691867-AD46-494B-8E97-C2E6D19A8B4D}"/>
                </a:ext>
              </a:extLst>
            </p:cNvPr>
            <p:cNvSpPr/>
            <p:nvPr/>
          </p:nvSpPr>
          <p:spPr>
            <a:xfrm>
              <a:off x="6743702" y="1437794"/>
              <a:ext cx="1638298"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Thalamus</a:t>
              </a:r>
            </a:p>
          </p:txBody>
        </p:sp>
        <p:cxnSp>
          <p:nvCxnSpPr>
            <p:cNvPr id="25" name="Straight Connector 24">
              <a:extLst>
                <a:ext uri="{FF2B5EF4-FFF2-40B4-BE49-F238E27FC236}">
                  <a16:creationId xmlns:a16="http://schemas.microsoft.com/office/drawing/2014/main" id="{CC82E511-FC36-4648-B291-814713783B90}"/>
                </a:ext>
              </a:extLst>
            </p:cNvPr>
            <p:cNvCxnSpPr>
              <a:cxnSpLocks/>
            </p:cNvCxnSpPr>
            <p:nvPr/>
          </p:nvCxnSpPr>
          <p:spPr>
            <a:xfrm>
              <a:off x="3890957" y="1659583"/>
              <a:ext cx="36671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88A396-0A66-4DE4-8897-7510BBF74467}"/>
                </a:ext>
              </a:extLst>
            </p:cNvPr>
            <p:cNvCxnSpPr>
              <a:cxnSpLocks/>
            </p:cNvCxnSpPr>
            <p:nvPr/>
          </p:nvCxnSpPr>
          <p:spPr>
            <a:xfrm>
              <a:off x="6000740" y="1666113"/>
              <a:ext cx="366717" cy="2530"/>
            </a:xfrm>
            <a:prstGeom prst="line">
              <a:avLst/>
            </a:prstGeom>
            <a:ln w="412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5E42B12-9CF6-401C-8FB5-42167EA6BAA8}"/>
                </a:ext>
              </a:extLst>
            </p:cNvPr>
            <p:cNvCxnSpPr>
              <a:cxnSpLocks/>
            </p:cNvCxnSpPr>
            <p:nvPr/>
          </p:nvCxnSpPr>
          <p:spPr>
            <a:xfrm>
              <a:off x="1781799" y="1678718"/>
              <a:ext cx="42005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6A1AC2-A3E0-4EF9-B7DD-7B611E744CE4}"/>
                </a:ext>
              </a:extLst>
            </p:cNvPr>
            <p:cNvCxnSpPr>
              <a:cxnSpLocks/>
            </p:cNvCxnSpPr>
            <p:nvPr/>
          </p:nvCxnSpPr>
          <p:spPr>
            <a:xfrm>
              <a:off x="1781164" y="2062062"/>
              <a:ext cx="6762761"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8F92BF-3F00-4A91-81CF-514DC8AEA38A}"/>
                </a:ext>
              </a:extLst>
            </p:cNvPr>
            <p:cNvCxnSpPr/>
            <p:nvPr/>
          </p:nvCxnSpPr>
          <p:spPr>
            <a:xfrm flipV="1">
              <a:off x="8524875"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0525B01-77E3-4A81-BA56-F80385552FC3}"/>
                </a:ext>
              </a:extLst>
            </p:cNvPr>
            <p:cNvCxnSpPr>
              <a:cxnSpLocks/>
            </p:cNvCxnSpPr>
            <p:nvPr/>
          </p:nvCxnSpPr>
          <p:spPr>
            <a:xfrm flipH="1" flipV="1">
              <a:off x="8366125" y="1668627"/>
              <a:ext cx="177800"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66D9E28-C414-499F-A4D9-A6DDFCFCB0A4}"/>
                </a:ext>
              </a:extLst>
            </p:cNvPr>
            <p:cNvCxnSpPr/>
            <p:nvPr/>
          </p:nvCxnSpPr>
          <p:spPr>
            <a:xfrm flipV="1">
              <a:off x="1800849"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92EF2F05-E618-439A-8C6B-82D8E5258D6D}"/>
              </a:ext>
            </a:extLst>
          </p:cNvPr>
          <p:cNvGrpSpPr/>
          <p:nvPr/>
        </p:nvGrpSpPr>
        <p:grpSpPr>
          <a:xfrm>
            <a:off x="1577482" y="2559076"/>
            <a:ext cx="4674577" cy="830997"/>
            <a:chOff x="1577482" y="2598003"/>
            <a:chExt cx="4674577" cy="830997"/>
          </a:xfrm>
        </p:grpSpPr>
        <p:sp>
          <p:nvSpPr>
            <p:cNvPr id="35" name="TextBox 34">
              <a:extLst>
                <a:ext uri="{FF2B5EF4-FFF2-40B4-BE49-F238E27FC236}">
                  <a16:creationId xmlns:a16="http://schemas.microsoft.com/office/drawing/2014/main" id="{9C018DED-CC0D-415D-8B59-9B450EAD570E}"/>
                </a:ext>
              </a:extLst>
            </p:cNvPr>
            <p:cNvSpPr txBox="1"/>
            <p:nvPr/>
          </p:nvSpPr>
          <p:spPr>
            <a:xfrm>
              <a:off x="1577482" y="2598003"/>
              <a:ext cx="4674577" cy="830997"/>
            </a:xfrm>
            <a:prstGeom prst="rect">
              <a:avLst/>
            </a:prstGeom>
            <a:noFill/>
          </p:spPr>
          <p:txBody>
            <a:bodyPr wrap="square" rtlCol="0">
              <a:spAutoFit/>
            </a:bodyPr>
            <a:lstStyle/>
            <a:p>
              <a:pPr algn="ctr"/>
              <a:r>
                <a:rPr lang="en-US" sz="2400" dirty="0">
                  <a:latin typeface="Century Gothic" panose="020B0502020202020204" pitchFamily="34" charset="0"/>
                </a:rPr>
                <a:t>What it boils down to is what</a:t>
              </a:r>
            </a:p>
            <a:p>
              <a:pPr algn="ctr"/>
              <a:r>
                <a:rPr lang="en-US" sz="2400" dirty="0">
                  <a:latin typeface="Century Gothic" panose="020B0502020202020204" pitchFamily="34" charset="0"/>
                </a:rPr>
                <a:t>subset of MSN’s are activated</a:t>
              </a:r>
            </a:p>
          </p:txBody>
        </p:sp>
        <p:cxnSp>
          <p:nvCxnSpPr>
            <p:cNvPr id="30" name="Straight Connector 29">
              <a:extLst>
                <a:ext uri="{FF2B5EF4-FFF2-40B4-BE49-F238E27FC236}">
                  <a16:creationId xmlns:a16="http://schemas.microsoft.com/office/drawing/2014/main" id="{D4F472C4-3250-4CB3-8E12-4ECBE34C1443}"/>
                </a:ext>
              </a:extLst>
            </p:cNvPr>
            <p:cNvCxnSpPr/>
            <p:nvPr/>
          </p:nvCxnSpPr>
          <p:spPr>
            <a:xfrm>
              <a:off x="1577482" y="3429000"/>
              <a:ext cx="46745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DFAC6DCD-85FE-4B30-AC13-7E9A9E07C77A}"/>
              </a:ext>
            </a:extLst>
          </p:cNvPr>
          <p:cNvSpPr txBox="1"/>
          <p:nvPr/>
        </p:nvSpPr>
        <p:spPr>
          <a:xfrm>
            <a:off x="5316900" y="6255482"/>
            <a:ext cx="2436204" cy="461665"/>
          </a:xfrm>
          <a:prstGeom prst="rect">
            <a:avLst/>
          </a:prstGeom>
          <a:noFill/>
        </p:spPr>
        <p:txBody>
          <a:bodyPr wrap="square" rtlCol="0">
            <a:spAutoFit/>
          </a:bodyPr>
          <a:lstStyle/>
          <a:p>
            <a:r>
              <a:rPr lang="en-US" sz="2400" b="1" dirty="0">
                <a:latin typeface="Century Gothic" panose="020B0502020202020204" pitchFamily="34" charset="0"/>
              </a:rPr>
              <a:t>cortical output</a:t>
            </a:r>
          </a:p>
        </p:txBody>
      </p:sp>
      <p:grpSp>
        <p:nvGrpSpPr>
          <p:cNvPr id="127" name="Group 126">
            <a:extLst>
              <a:ext uri="{FF2B5EF4-FFF2-40B4-BE49-F238E27FC236}">
                <a16:creationId xmlns:a16="http://schemas.microsoft.com/office/drawing/2014/main" id="{AC73EAF9-F2AC-4F47-BC58-4B58714D6F66}"/>
              </a:ext>
            </a:extLst>
          </p:cNvPr>
          <p:cNvGrpSpPr/>
          <p:nvPr/>
        </p:nvGrpSpPr>
        <p:grpSpPr>
          <a:xfrm>
            <a:off x="744517" y="5787435"/>
            <a:ext cx="1036647" cy="934785"/>
            <a:chOff x="744517" y="5787435"/>
            <a:chExt cx="1036647" cy="934785"/>
          </a:xfrm>
        </p:grpSpPr>
        <p:grpSp>
          <p:nvGrpSpPr>
            <p:cNvPr id="54" name="Group 53">
              <a:extLst>
                <a:ext uri="{FF2B5EF4-FFF2-40B4-BE49-F238E27FC236}">
                  <a16:creationId xmlns:a16="http://schemas.microsoft.com/office/drawing/2014/main" id="{43454812-5FAF-4E59-8318-A046B9018941}"/>
                </a:ext>
              </a:extLst>
            </p:cNvPr>
            <p:cNvGrpSpPr/>
            <p:nvPr/>
          </p:nvGrpSpPr>
          <p:grpSpPr>
            <a:xfrm>
              <a:off x="1129932" y="5897541"/>
              <a:ext cx="651232" cy="240866"/>
              <a:chOff x="1129932" y="4870853"/>
              <a:chExt cx="651232" cy="240866"/>
            </a:xfrm>
          </p:grpSpPr>
          <p:cxnSp>
            <p:nvCxnSpPr>
              <p:cNvPr id="51" name="Straight Connector 50">
                <a:extLst>
                  <a:ext uri="{FF2B5EF4-FFF2-40B4-BE49-F238E27FC236}">
                    <a16:creationId xmlns:a16="http://schemas.microsoft.com/office/drawing/2014/main" id="{98D18A78-CC27-4725-BEBA-65D7058E9763}"/>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7DA2AF-5C63-42DB-8510-33B7C65F4C7A}"/>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CF2815AE-E0C3-40B4-BC19-FC42C422B883}"/>
                </a:ext>
              </a:extLst>
            </p:cNvPr>
            <p:cNvSpPr/>
            <p:nvPr/>
          </p:nvSpPr>
          <p:spPr>
            <a:xfrm>
              <a:off x="900750" y="5787435"/>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BC27AA2-C423-4ACA-AA42-B0B447899743}"/>
                </a:ext>
              </a:extLst>
            </p:cNvPr>
            <p:cNvSpPr txBox="1"/>
            <p:nvPr/>
          </p:nvSpPr>
          <p:spPr>
            <a:xfrm>
              <a:off x="744517" y="6260555"/>
              <a:ext cx="770831" cy="461665"/>
            </a:xfrm>
            <a:prstGeom prst="rect">
              <a:avLst/>
            </a:prstGeom>
            <a:noFill/>
          </p:spPr>
          <p:txBody>
            <a:bodyPr wrap="square" rtlCol="0">
              <a:spAutoFit/>
            </a:bodyPr>
            <a:lstStyle/>
            <a:p>
              <a:r>
                <a:rPr lang="en-US" sz="2400" dirty="0">
                  <a:solidFill>
                    <a:srgbClr val="FF0000"/>
                  </a:solidFill>
                  <a:latin typeface="Century Gothic" panose="020B0502020202020204" pitchFamily="34" charset="0"/>
                </a:rPr>
                <a:t>CTX</a:t>
              </a:r>
            </a:p>
          </p:txBody>
        </p:sp>
      </p:grpSp>
      <p:grpSp>
        <p:nvGrpSpPr>
          <p:cNvPr id="126" name="Group 125">
            <a:extLst>
              <a:ext uri="{FF2B5EF4-FFF2-40B4-BE49-F238E27FC236}">
                <a16:creationId xmlns:a16="http://schemas.microsoft.com/office/drawing/2014/main" id="{4DEF2DC4-698F-4CD8-9CFA-C18F26BE2900}"/>
              </a:ext>
            </a:extLst>
          </p:cNvPr>
          <p:cNvGrpSpPr/>
          <p:nvPr/>
        </p:nvGrpSpPr>
        <p:grpSpPr>
          <a:xfrm>
            <a:off x="1702142" y="5787435"/>
            <a:ext cx="1174880" cy="934785"/>
            <a:chOff x="1702142" y="5787435"/>
            <a:chExt cx="1174880" cy="934785"/>
          </a:xfrm>
        </p:grpSpPr>
        <p:grpSp>
          <p:nvGrpSpPr>
            <p:cNvPr id="62" name="Group 61">
              <a:extLst>
                <a:ext uri="{FF2B5EF4-FFF2-40B4-BE49-F238E27FC236}">
                  <a16:creationId xmlns:a16="http://schemas.microsoft.com/office/drawing/2014/main" id="{A85B9927-B079-4DEB-9446-106A68EFC94C}"/>
                </a:ext>
              </a:extLst>
            </p:cNvPr>
            <p:cNvGrpSpPr/>
            <p:nvPr/>
          </p:nvGrpSpPr>
          <p:grpSpPr>
            <a:xfrm>
              <a:off x="2169966" y="5947455"/>
              <a:ext cx="707056" cy="137160"/>
              <a:chOff x="2169966" y="4920767"/>
              <a:chExt cx="707056" cy="137160"/>
            </a:xfrm>
          </p:grpSpPr>
          <p:cxnSp>
            <p:nvCxnSpPr>
              <p:cNvPr id="59" name="Straight Connector 58">
                <a:extLst>
                  <a:ext uri="{FF2B5EF4-FFF2-40B4-BE49-F238E27FC236}">
                    <a16:creationId xmlns:a16="http://schemas.microsoft.com/office/drawing/2014/main" id="{1DBECF8D-85E0-4E17-AE2A-36FA8C5C5DBA}"/>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14062C81-C0AD-457B-A398-07F405F39FE6}"/>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a:extLst>
                <a:ext uri="{FF2B5EF4-FFF2-40B4-BE49-F238E27FC236}">
                  <a16:creationId xmlns:a16="http://schemas.microsoft.com/office/drawing/2014/main" id="{240A11AD-F6AF-49F2-A6D8-5B28FDEC948E}"/>
                </a:ext>
              </a:extLst>
            </p:cNvPr>
            <p:cNvSpPr/>
            <p:nvPr/>
          </p:nvSpPr>
          <p:spPr>
            <a:xfrm>
              <a:off x="1933688" y="5787435"/>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5DFF829-0B17-4293-9BD9-A54159312A33}"/>
                </a:ext>
              </a:extLst>
            </p:cNvPr>
            <p:cNvSpPr txBox="1"/>
            <p:nvPr/>
          </p:nvSpPr>
          <p:spPr>
            <a:xfrm>
              <a:off x="1702142" y="6260555"/>
              <a:ext cx="923141" cy="461665"/>
            </a:xfrm>
            <a:prstGeom prst="rect">
              <a:avLst/>
            </a:prstGeom>
            <a:noFill/>
          </p:spPr>
          <p:txBody>
            <a:bodyPr wrap="square" rtlCol="0">
              <a:spAutoFit/>
            </a:bodyPr>
            <a:lstStyle/>
            <a:p>
              <a:r>
                <a:rPr lang="en-US" sz="2400" dirty="0">
                  <a:solidFill>
                    <a:srgbClr val="0000FF"/>
                  </a:solidFill>
                  <a:latin typeface="Century Gothic" panose="020B0502020202020204" pitchFamily="34" charset="0"/>
                </a:rPr>
                <a:t>MSN</a:t>
              </a:r>
            </a:p>
          </p:txBody>
        </p:sp>
      </p:grpSp>
      <p:grpSp>
        <p:nvGrpSpPr>
          <p:cNvPr id="125" name="Group 124">
            <a:extLst>
              <a:ext uri="{FF2B5EF4-FFF2-40B4-BE49-F238E27FC236}">
                <a16:creationId xmlns:a16="http://schemas.microsoft.com/office/drawing/2014/main" id="{F821CF5B-2C34-4592-B02E-1A0D89847E0F}"/>
              </a:ext>
            </a:extLst>
          </p:cNvPr>
          <p:cNvGrpSpPr/>
          <p:nvPr/>
        </p:nvGrpSpPr>
        <p:grpSpPr>
          <a:xfrm>
            <a:off x="2812077" y="5787435"/>
            <a:ext cx="2158701" cy="934785"/>
            <a:chOff x="2812077" y="5787435"/>
            <a:chExt cx="2158701" cy="934785"/>
          </a:xfrm>
        </p:grpSpPr>
        <p:sp>
          <p:nvSpPr>
            <p:cNvPr id="46" name="TextBox 45">
              <a:extLst>
                <a:ext uri="{FF2B5EF4-FFF2-40B4-BE49-F238E27FC236}">
                  <a16:creationId xmlns:a16="http://schemas.microsoft.com/office/drawing/2014/main" id="{C2C8A67D-70CF-4B67-B505-588694386F9F}"/>
                </a:ext>
              </a:extLst>
            </p:cNvPr>
            <p:cNvSpPr txBox="1"/>
            <p:nvPr/>
          </p:nvSpPr>
          <p:spPr>
            <a:xfrm>
              <a:off x="2812077" y="6260555"/>
              <a:ext cx="923141" cy="461665"/>
            </a:xfrm>
            <a:prstGeom prst="rect">
              <a:avLst/>
            </a:prstGeom>
            <a:noFill/>
          </p:spPr>
          <p:txBody>
            <a:bodyPr wrap="square" rtlCol="0">
              <a:spAutoFit/>
            </a:bodyPr>
            <a:lstStyle/>
            <a:p>
              <a:r>
                <a:rPr lang="en-US" sz="2400" dirty="0" err="1">
                  <a:solidFill>
                    <a:srgbClr val="0000FF"/>
                  </a:solidFill>
                  <a:latin typeface="Century Gothic" panose="020B0502020202020204" pitchFamily="34" charset="0"/>
                </a:rPr>
                <a:t>GPi</a:t>
              </a:r>
              <a:endParaRPr lang="en-US" sz="2400" dirty="0">
                <a:solidFill>
                  <a:srgbClr val="0000FF"/>
                </a:solidFill>
                <a:latin typeface="Century Gothic" panose="020B0502020202020204" pitchFamily="34" charset="0"/>
              </a:endParaRPr>
            </a:p>
          </p:txBody>
        </p:sp>
        <p:grpSp>
          <p:nvGrpSpPr>
            <p:cNvPr id="124" name="Group 123">
              <a:extLst>
                <a:ext uri="{FF2B5EF4-FFF2-40B4-BE49-F238E27FC236}">
                  <a16:creationId xmlns:a16="http://schemas.microsoft.com/office/drawing/2014/main" id="{56C2F470-B607-41BA-8E65-E2379EC0212A}"/>
                </a:ext>
              </a:extLst>
            </p:cNvPr>
            <p:cNvGrpSpPr/>
            <p:nvPr/>
          </p:nvGrpSpPr>
          <p:grpSpPr>
            <a:xfrm>
              <a:off x="2966626" y="5787435"/>
              <a:ext cx="2004152" cy="934785"/>
              <a:chOff x="2966626" y="5787435"/>
              <a:chExt cx="2004152" cy="934785"/>
            </a:xfrm>
          </p:grpSpPr>
          <p:grpSp>
            <p:nvGrpSpPr>
              <p:cNvPr id="89" name="Group 88">
                <a:extLst>
                  <a:ext uri="{FF2B5EF4-FFF2-40B4-BE49-F238E27FC236}">
                    <a16:creationId xmlns:a16="http://schemas.microsoft.com/office/drawing/2014/main" id="{C513244F-657B-488C-8AA0-9E8A58A28ECF}"/>
                  </a:ext>
                </a:extLst>
              </p:cNvPr>
              <p:cNvGrpSpPr/>
              <p:nvPr/>
            </p:nvGrpSpPr>
            <p:grpSpPr>
              <a:xfrm>
                <a:off x="3999564" y="5787435"/>
                <a:ext cx="971214" cy="457200"/>
                <a:chOff x="3999564" y="5498679"/>
                <a:chExt cx="971214" cy="457200"/>
              </a:xfrm>
            </p:grpSpPr>
            <p:grpSp>
              <p:nvGrpSpPr>
                <p:cNvPr id="55" name="Group 54">
                  <a:extLst>
                    <a:ext uri="{FF2B5EF4-FFF2-40B4-BE49-F238E27FC236}">
                      <a16:creationId xmlns:a16="http://schemas.microsoft.com/office/drawing/2014/main" id="{89F8667B-3041-43C1-82CB-D7343D0959CE}"/>
                    </a:ext>
                  </a:extLst>
                </p:cNvPr>
                <p:cNvGrpSpPr/>
                <p:nvPr/>
              </p:nvGrpSpPr>
              <p:grpSpPr>
                <a:xfrm>
                  <a:off x="4319546" y="5609538"/>
                  <a:ext cx="651232" cy="240866"/>
                  <a:chOff x="1129932" y="4870853"/>
                  <a:chExt cx="651232" cy="240866"/>
                </a:xfrm>
              </p:grpSpPr>
              <p:cxnSp>
                <p:nvCxnSpPr>
                  <p:cNvPr id="56" name="Straight Connector 55">
                    <a:extLst>
                      <a:ext uri="{FF2B5EF4-FFF2-40B4-BE49-F238E27FC236}">
                        <a16:creationId xmlns:a16="http://schemas.microsoft.com/office/drawing/2014/main" id="{F262FD6B-D6DF-435B-9A75-EDF3AE1BF718}"/>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9250994-BDA6-4222-9B95-445C9560333C}"/>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B8B5D53B-C081-490C-BCCF-FCCA3740A9A0}"/>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6059D2DC-74A1-47CF-86A7-E52403D1EBD7}"/>
                  </a:ext>
                </a:extLst>
              </p:cNvPr>
              <p:cNvGrpSpPr/>
              <p:nvPr/>
            </p:nvGrpSpPr>
            <p:grpSpPr>
              <a:xfrm>
                <a:off x="2966626" y="5787435"/>
                <a:ext cx="1794453" cy="934785"/>
                <a:chOff x="2966626" y="5787435"/>
                <a:chExt cx="1794453" cy="934785"/>
              </a:xfrm>
            </p:grpSpPr>
            <p:grpSp>
              <p:nvGrpSpPr>
                <p:cNvPr id="63" name="Group 62">
                  <a:extLst>
                    <a:ext uri="{FF2B5EF4-FFF2-40B4-BE49-F238E27FC236}">
                      <a16:creationId xmlns:a16="http://schemas.microsoft.com/office/drawing/2014/main" id="{4845050C-C2FD-49A2-AAA7-D83F5A9F88EF}"/>
                    </a:ext>
                  </a:extLst>
                </p:cNvPr>
                <p:cNvGrpSpPr/>
                <p:nvPr/>
              </p:nvGrpSpPr>
              <p:grpSpPr>
                <a:xfrm>
                  <a:off x="3196609" y="5948207"/>
                  <a:ext cx="707056" cy="137160"/>
                  <a:chOff x="2169966" y="4920767"/>
                  <a:chExt cx="707056" cy="137160"/>
                </a:xfrm>
              </p:grpSpPr>
              <p:cxnSp>
                <p:nvCxnSpPr>
                  <p:cNvPr id="64" name="Straight Connector 63">
                    <a:extLst>
                      <a:ext uri="{FF2B5EF4-FFF2-40B4-BE49-F238E27FC236}">
                        <a16:creationId xmlns:a16="http://schemas.microsoft.com/office/drawing/2014/main" id="{33EF8B67-7356-4E43-AC77-A4F76540CA55}"/>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BD793038-3940-4BAD-8B6D-C43626E754AD}"/>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a:extLst>
                    <a:ext uri="{FF2B5EF4-FFF2-40B4-BE49-F238E27FC236}">
                      <a16:creationId xmlns:a16="http://schemas.microsoft.com/office/drawing/2014/main" id="{C9E915AB-6720-4650-A35D-F6ACBA7F40B5}"/>
                    </a:ext>
                  </a:extLst>
                </p:cNvPr>
                <p:cNvSpPr/>
                <p:nvPr/>
              </p:nvSpPr>
              <p:spPr>
                <a:xfrm>
                  <a:off x="2966626" y="5787435"/>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AC03D06-B00B-4602-BE0F-2F8378F0FEC5}"/>
                    </a:ext>
                  </a:extLst>
                </p:cNvPr>
                <p:cNvSpPr txBox="1"/>
                <p:nvPr/>
              </p:nvSpPr>
              <p:spPr>
                <a:xfrm>
                  <a:off x="3837938" y="6260555"/>
                  <a:ext cx="923141" cy="461665"/>
                </a:xfrm>
                <a:prstGeom prst="rect">
                  <a:avLst/>
                </a:prstGeom>
                <a:noFill/>
              </p:spPr>
              <p:txBody>
                <a:bodyPr wrap="square" rtlCol="0">
                  <a:spAutoFit/>
                </a:bodyPr>
                <a:lstStyle/>
                <a:p>
                  <a:r>
                    <a:rPr lang="en-US" sz="2400" dirty="0" err="1">
                      <a:solidFill>
                        <a:srgbClr val="FF0000"/>
                      </a:solidFill>
                      <a:latin typeface="Century Gothic" panose="020B0502020202020204" pitchFamily="34" charset="0"/>
                    </a:rPr>
                    <a:t>Thal</a:t>
                  </a:r>
                  <a:endParaRPr lang="en-US" sz="2400" dirty="0">
                    <a:solidFill>
                      <a:srgbClr val="FF0000"/>
                    </a:solidFill>
                    <a:latin typeface="Century Gothic" panose="020B0502020202020204" pitchFamily="34" charset="0"/>
                  </a:endParaRPr>
                </a:p>
              </p:txBody>
            </p:sp>
          </p:grpSp>
        </p:grpSp>
      </p:grpSp>
      <p:grpSp>
        <p:nvGrpSpPr>
          <p:cNvPr id="117" name="Group 116">
            <a:extLst>
              <a:ext uri="{FF2B5EF4-FFF2-40B4-BE49-F238E27FC236}">
                <a16:creationId xmlns:a16="http://schemas.microsoft.com/office/drawing/2014/main" id="{5A6BC9AF-6724-4499-9232-51C916E6984B}"/>
              </a:ext>
            </a:extLst>
          </p:cNvPr>
          <p:cNvGrpSpPr/>
          <p:nvPr/>
        </p:nvGrpSpPr>
        <p:grpSpPr>
          <a:xfrm>
            <a:off x="165203" y="3575885"/>
            <a:ext cx="1102731" cy="539755"/>
            <a:chOff x="165203" y="3575885"/>
            <a:chExt cx="1102731" cy="539755"/>
          </a:xfrm>
        </p:grpSpPr>
        <p:sp>
          <p:nvSpPr>
            <p:cNvPr id="48" name="TextBox 47">
              <a:extLst>
                <a:ext uri="{FF2B5EF4-FFF2-40B4-BE49-F238E27FC236}">
                  <a16:creationId xmlns:a16="http://schemas.microsoft.com/office/drawing/2014/main" id="{487CDDEC-4D94-48E7-859C-93253F6F45EE}"/>
                </a:ext>
              </a:extLst>
            </p:cNvPr>
            <p:cNvSpPr txBox="1"/>
            <p:nvPr/>
          </p:nvSpPr>
          <p:spPr>
            <a:xfrm>
              <a:off x="165203" y="3777086"/>
              <a:ext cx="1102731" cy="338554"/>
            </a:xfrm>
            <a:prstGeom prst="rect">
              <a:avLst/>
            </a:prstGeom>
            <a:noFill/>
          </p:spPr>
          <p:txBody>
            <a:bodyPr wrap="square" rtlCol="0">
              <a:spAutoFit/>
            </a:bodyPr>
            <a:lstStyle/>
            <a:p>
              <a:r>
                <a:rPr lang="en-US" sz="1600" dirty="0">
                  <a:solidFill>
                    <a:srgbClr val="0000FF"/>
                  </a:solidFill>
                  <a:latin typeface="Century Gothic" panose="020B0502020202020204" pitchFamily="34" charset="0"/>
                </a:rPr>
                <a:t>GABA</a:t>
              </a:r>
            </a:p>
          </p:txBody>
        </p:sp>
        <p:sp>
          <p:nvSpPr>
            <p:cNvPr id="49" name="TextBox 48">
              <a:extLst>
                <a:ext uri="{FF2B5EF4-FFF2-40B4-BE49-F238E27FC236}">
                  <a16:creationId xmlns:a16="http://schemas.microsoft.com/office/drawing/2014/main" id="{2655B6F2-8642-4DDC-BD10-9404308A38AB}"/>
                </a:ext>
              </a:extLst>
            </p:cNvPr>
            <p:cNvSpPr txBox="1"/>
            <p:nvPr/>
          </p:nvSpPr>
          <p:spPr>
            <a:xfrm>
              <a:off x="165203" y="3575885"/>
              <a:ext cx="1102731" cy="338554"/>
            </a:xfrm>
            <a:prstGeom prst="rect">
              <a:avLst/>
            </a:prstGeom>
            <a:noFill/>
          </p:spPr>
          <p:txBody>
            <a:bodyPr wrap="square" rtlCol="0">
              <a:spAutoFit/>
            </a:bodyPr>
            <a:lstStyle/>
            <a:p>
              <a:r>
                <a:rPr lang="en-US" sz="1600" dirty="0">
                  <a:solidFill>
                    <a:srgbClr val="FF0000"/>
                  </a:solidFill>
                  <a:latin typeface="Century Gothic" panose="020B0502020202020204" pitchFamily="34" charset="0"/>
                </a:rPr>
                <a:t>Glut</a:t>
              </a:r>
            </a:p>
          </p:txBody>
        </p:sp>
      </p:grpSp>
      <p:cxnSp>
        <p:nvCxnSpPr>
          <p:cNvPr id="106" name="Straight Connector 105">
            <a:extLst>
              <a:ext uri="{FF2B5EF4-FFF2-40B4-BE49-F238E27FC236}">
                <a16:creationId xmlns:a16="http://schemas.microsoft.com/office/drawing/2014/main" id="{8CD61B41-C078-4368-954F-8FC15D7004B1}"/>
              </a:ext>
            </a:extLst>
          </p:cNvPr>
          <p:cNvCxnSpPr>
            <a:cxnSpLocks/>
          </p:cNvCxnSpPr>
          <p:nvPr/>
        </p:nvCxnSpPr>
        <p:spPr>
          <a:xfrm>
            <a:off x="952466" y="5683160"/>
            <a:ext cx="30310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C983E1A0-9989-4F9F-9AFE-52160CE66A50}"/>
              </a:ext>
            </a:extLst>
          </p:cNvPr>
          <p:cNvGrpSpPr/>
          <p:nvPr/>
        </p:nvGrpSpPr>
        <p:grpSpPr>
          <a:xfrm>
            <a:off x="3157023" y="3990726"/>
            <a:ext cx="1797715" cy="1515972"/>
            <a:chOff x="3157023" y="3990726"/>
            <a:chExt cx="1797715" cy="1515972"/>
          </a:xfrm>
        </p:grpSpPr>
        <p:grpSp>
          <p:nvGrpSpPr>
            <p:cNvPr id="112" name="Group 111">
              <a:extLst>
                <a:ext uri="{FF2B5EF4-FFF2-40B4-BE49-F238E27FC236}">
                  <a16:creationId xmlns:a16="http://schemas.microsoft.com/office/drawing/2014/main" id="{11957FD7-A635-4390-983D-7B004C27A0B9}"/>
                </a:ext>
              </a:extLst>
            </p:cNvPr>
            <p:cNvGrpSpPr/>
            <p:nvPr/>
          </p:nvGrpSpPr>
          <p:grpSpPr>
            <a:xfrm>
              <a:off x="3157023" y="4644972"/>
              <a:ext cx="707056" cy="137160"/>
              <a:chOff x="2169966" y="4920767"/>
              <a:chExt cx="707056" cy="137160"/>
            </a:xfrm>
          </p:grpSpPr>
          <p:cxnSp>
            <p:nvCxnSpPr>
              <p:cNvPr id="115" name="Straight Connector 114">
                <a:extLst>
                  <a:ext uri="{FF2B5EF4-FFF2-40B4-BE49-F238E27FC236}">
                    <a16:creationId xmlns:a16="http://schemas.microsoft.com/office/drawing/2014/main" id="{E4D6B069-7C77-4BA2-A658-E85FC50F20F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A4803E8F-7BEA-495F-8C7C-48DABE161A6F}"/>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5B638E2A-363C-46A9-9835-AE7FAF8641B5}"/>
                </a:ext>
              </a:extLst>
            </p:cNvPr>
            <p:cNvGrpSpPr/>
            <p:nvPr/>
          </p:nvGrpSpPr>
          <p:grpSpPr>
            <a:xfrm>
              <a:off x="3287299" y="3990726"/>
              <a:ext cx="1667439" cy="1515972"/>
              <a:chOff x="3287299" y="3990726"/>
              <a:chExt cx="1667439" cy="1515972"/>
            </a:xfrm>
          </p:grpSpPr>
          <p:grpSp>
            <p:nvGrpSpPr>
              <p:cNvPr id="90" name="Group 89">
                <a:extLst>
                  <a:ext uri="{FF2B5EF4-FFF2-40B4-BE49-F238E27FC236}">
                    <a16:creationId xmlns:a16="http://schemas.microsoft.com/office/drawing/2014/main" id="{FBCC2EEF-DE12-44D8-AD29-B170C3DD17A8}"/>
                  </a:ext>
                </a:extLst>
              </p:cNvPr>
              <p:cNvGrpSpPr/>
              <p:nvPr/>
            </p:nvGrpSpPr>
            <p:grpSpPr>
              <a:xfrm>
                <a:off x="3983524" y="4520112"/>
                <a:ext cx="971214" cy="457200"/>
                <a:chOff x="3999564" y="5498679"/>
                <a:chExt cx="971214" cy="457200"/>
              </a:xfrm>
            </p:grpSpPr>
            <p:grpSp>
              <p:nvGrpSpPr>
                <p:cNvPr id="91" name="Group 90">
                  <a:extLst>
                    <a:ext uri="{FF2B5EF4-FFF2-40B4-BE49-F238E27FC236}">
                      <a16:creationId xmlns:a16="http://schemas.microsoft.com/office/drawing/2014/main" id="{5AD0647C-5FE5-47B7-8EE0-3F71C9FA0F53}"/>
                    </a:ext>
                  </a:extLst>
                </p:cNvPr>
                <p:cNvGrpSpPr/>
                <p:nvPr/>
              </p:nvGrpSpPr>
              <p:grpSpPr>
                <a:xfrm>
                  <a:off x="4319546" y="5609538"/>
                  <a:ext cx="651232" cy="240866"/>
                  <a:chOff x="1129932" y="4870853"/>
                  <a:chExt cx="651232" cy="240866"/>
                </a:xfrm>
              </p:grpSpPr>
              <p:cxnSp>
                <p:nvCxnSpPr>
                  <p:cNvPr id="93" name="Straight Connector 92">
                    <a:extLst>
                      <a:ext uri="{FF2B5EF4-FFF2-40B4-BE49-F238E27FC236}">
                        <a16:creationId xmlns:a16="http://schemas.microsoft.com/office/drawing/2014/main" id="{D9444704-D646-4326-84CF-73A802B74C5A}"/>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4528473-FF13-4585-95BD-FE5D5C54704C}"/>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2" name="Oval 91">
                  <a:extLst>
                    <a:ext uri="{FF2B5EF4-FFF2-40B4-BE49-F238E27FC236}">
                      <a16:creationId xmlns:a16="http://schemas.microsoft.com/office/drawing/2014/main" id="{68FB2307-AE46-4F5C-A08A-8D65E7CF4456}"/>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4C771E43-BC54-43AB-86CF-3AF38BB437AD}"/>
                  </a:ext>
                </a:extLst>
              </p:cNvPr>
              <p:cNvGrpSpPr/>
              <p:nvPr/>
            </p:nvGrpSpPr>
            <p:grpSpPr>
              <a:xfrm>
                <a:off x="3983524" y="3990726"/>
                <a:ext cx="971214" cy="457200"/>
                <a:chOff x="3999564" y="5498679"/>
                <a:chExt cx="971214" cy="457200"/>
              </a:xfrm>
            </p:grpSpPr>
            <p:grpSp>
              <p:nvGrpSpPr>
                <p:cNvPr id="96" name="Group 95">
                  <a:extLst>
                    <a:ext uri="{FF2B5EF4-FFF2-40B4-BE49-F238E27FC236}">
                      <a16:creationId xmlns:a16="http://schemas.microsoft.com/office/drawing/2014/main" id="{AB550285-0409-4841-97FD-9ABFE833FFAC}"/>
                    </a:ext>
                  </a:extLst>
                </p:cNvPr>
                <p:cNvGrpSpPr/>
                <p:nvPr/>
              </p:nvGrpSpPr>
              <p:grpSpPr>
                <a:xfrm>
                  <a:off x="4319546" y="5609538"/>
                  <a:ext cx="651232" cy="240866"/>
                  <a:chOff x="1129932" y="4870853"/>
                  <a:chExt cx="651232" cy="240866"/>
                </a:xfrm>
              </p:grpSpPr>
              <p:cxnSp>
                <p:nvCxnSpPr>
                  <p:cNvPr id="98" name="Straight Connector 97">
                    <a:extLst>
                      <a:ext uri="{FF2B5EF4-FFF2-40B4-BE49-F238E27FC236}">
                        <a16:creationId xmlns:a16="http://schemas.microsoft.com/office/drawing/2014/main" id="{1E7D8751-1A84-49EA-8279-3E1E98E0358E}"/>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6B26C0C-0901-4A82-90A1-28A890757520}"/>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7" name="Oval 96">
                  <a:extLst>
                    <a:ext uri="{FF2B5EF4-FFF2-40B4-BE49-F238E27FC236}">
                      <a16:creationId xmlns:a16="http://schemas.microsoft.com/office/drawing/2014/main" id="{C7148882-91BD-47D4-9435-9B5ECEF56161}"/>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5AD212AB-0B6B-4D15-9676-6691E71289C2}"/>
                  </a:ext>
                </a:extLst>
              </p:cNvPr>
              <p:cNvGrpSpPr/>
              <p:nvPr/>
            </p:nvGrpSpPr>
            <p:grpSpPr>
              <a:xfrm>
                <a:off x="3983524" y="5049498"/>
                <a:ext cx="971214" cy="457200"/>
                <a:chOff x="3999564" y="5498679"/>
                <a:chExt cx="971214" cy="457200"/>
              </a:xfrm>
            </p:grpSpPr>
            <p:grpSp>
              <p:nvGrpSpPr>
                <p:cNvPr id="101" name="Group 100">
                  <a:extLst>
                    <a:ext uri="{FF2B5EF4-FFF2-40B4-BE49-F238E27FC236}">
                      <a16:creationId xmlns:a16="http://schemas.microsoft.com/office/drawing/2014/main" id="{E8A1A0A9-2BB9-418E-B3C5-F44EB26586A7}"/>
                    </a:ext>
                  </a:extLst>
                </p:cNvPr>
                <p:cNvGrpSpPr/>
                <p:nvPr/>
              </p:nvGrpSpPr>
              <p:grpSpPr>
                <a:xfrm>
                  <a:off x="4319546" y="5609538"/>
                  <a:ext cx="651232" cy="240866"/>
                  <a:chOff x="1129932" y="4870853"/>
                  <a:chExt cx="651232" cy="240866"/>
                </a:xfrm>
              </p:grpSpPr>
              <p:cxnSp>
                <p:nvCxnSpPr>
                  <p:cNvPr id="103" name="Straight Connector 102">
                    <a:extLst>
                      <a:ext uri="{FF2B5EF4-FFF2-40B4-BE49-F238E27FC236}">
                        <a16:creationId xmlns:a16="http://schemas.microsoft.com/office/drawing/2014/main" id="{CC858E40-B782-414F-B6EC-20FD77734199}"/>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1370AA1-C579-4D19-9B6A-5D7FE22A2197}"/>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2" name="Oval 101">
                  <a:extLst>
                    <a:ext uri="{FF2B5EF4-FFF2-40B4-BE49-F238E27FC236}">
                      <a16:creationId xmlns:a16="http://schemas.microsoft.com/office/drawing/2014/main" id="{AF1AC0A4-FB4D-4BB2-9A43-27C668E96CCD}"/>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52C6B108-B468-419D-8F64-BB33AB075816}"/>
                  </a:ext>
                </a:extLst>
              </p:cNvPr>
              <p:cNvGrpSpPr/>
              <p:nvPr/>
            </p:nvGrpSpPr>
            <p:grpSpPr>
              <a:xfrm rot="19363656">
                <a:off x="3287299" y="4443216"/>
                <a:ext cx="707056" cy="137160"/>
                <a:chOff x="2169966" y="4920767"/>
                <a:chExt cx="707056" cy="137160"/>
              </a:xfrm>
            </p:grpSpPr>
            <p:cxnSp>
              <p:nvCxnSpPr>
                <p:cNvPr id="119" name="Straight Connector 118">
                  <a:extLst>
                    <a:ext uri="{FF2B5EF4-FFF2-40B4-BE49-F238E27FC236}">
                      <a16:creationId xmlns:a16="http://schemas.microsoft.com/office/drawing/2014/main" id="{C77548EE-2E58-4030-8656-E85DCED8E156}"/>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D9816D52-82B1-4629-BE8A-D85C216D7E14}"/>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99172A0F-AB56-4311-9B4A-781B25107E66}"/>
                  </a:ext>
                </a:extLst>
              </p:cNvPr>
              <p:cNvGrpSpPr/>
              <p:nvPr/>
            </p:nvGrpSpPr>
            <p:grpSpPr>
              <a:xfrm rot="2236344" flipV="1">
                <a:off x="3287299" y="4864305"/>
                <a:ext cx="707056" cy="137160"/>
                <a:chOff x="2169966" y="4920767"/>
                <a:chExt cx="707056" cy="137160"/>
              </a:xfrm>
            </p:grpSpPr>
            <p:cxnSp>
              <p:nvCxnSpPr>
                <p:cNvPr id="122" name="Straight Connector 121">
                  <a:extLst>
                    <a:ext uri="{FF2B5EF4-FFF2-40B4-BE49-F238E27FC236}">
                      <a16:creationId xmlns:a16="http://schemas.microsoft.com/office/drawing/2014/main" id="{5D0D9802-9D67-4983-A747-89D81C3B799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46818154-67EC-4264-AB57-01A2A559CD31}"/>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0" name="Group 129">
            <a:extLst>
              <a:ext uri="{FF2B5EF4-FFF2-40B4-BE49-F238E27FC236}">
                <a16:creationId xmlns:a16="http://schemas.microsoft.com/office/drawing/2014/main" id="{571C0825-5AD8-41BC-A69C-8C9965C1255F}"/>
              </a:ext>
            </a:extLst>
          </p:cNvPr>
          <p:cNvGrpSpPr/>
          <p:nvPr/>
        </p:nvGrpSpPr>
        <p:grpSpPr>
          <a:xfrm>
            <a:off x="876688" y="3616495"/>
            <a:ext cx="2508718" cy="1368320"/>
            <a:chOff x="876688" y="3616495"/>
            <a:chExt cx="2508718" cy="1368320"/>
          </a:xfrm>
        </p:grpSpPr>
        <p:grpSp>
          <p:nvGrpSpPr>
            <p:cNvPr id="75" name="Group 74">
              <a:extLst>
                <a:ext uri="{FF2B5EF4-FFF2-40B4-BE49-F238E27FC236}">
                  <a16:creationId xmlns:a16="http://schemas.microsoft.com/office/drawing/2014/main" id="{96D051A4-38C4-476A-8641-060A8FDB6F6E}"/>
                </a:ext>
              </a:extLst>
            </p:cNvPr>
            <p:cNvGrpSpPr/>
            <p:nvPr/>
          </p:nvGrpSpPr>
          <p:grpSpPr>
            <a:xfrm>
              <a:off x="1105870" y="4574067"/>
              <a:ext cx="651232" cy="240866"/>
              <a:chOff x="1129932" y="4870853"/>
              <a:chExt cx="651232" cy="240866"/>
            </a:xfrm>
          </p:grpSpPr>
          <p:cxnSp>
            <p:nvCxnSpPr>
              <p:cNvPr id="76" name="Straight Connector 75">
                <a:extLst>
                  <a:ext uri="{FF2B5EF4-FFF2-40B4-BE49-F238E27FC236}">
                    <a16:creationId xmlns:a16="http://schemas.microsoft.com/office/drawing/2014/main" id="{EEF61958-307B-4FE7-894A-4159FA612CEC}"/>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06C8EA0-FB6B-4795-BC91-572D8A8DF871}"/>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8" name="Oval 77">
              <a:extLst>
                <a:ext uri="{FF2B5EF4-FFF2-40B4-BE49-F238E27FC236}">
                  <a16:creationId xmlns:a16="http://schemas.microsoft.com/office/drawing/2014/main" id="{09BE916C-BEB8-4238-AF1D-7533DE8289F8}"/>
                </a:ext>
              </a:extLst>
            </p:cNvPr>
            <p:cNvSpPr/>
            <p:nvPr/>
          </p:nvSpPr>
          <p:spPr>
            <a:xfrm>
              <a:off x="876688" y="4463961"/>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64DA2F24-5531-4B6E-998F-B4673A4E0472}"/>
                </a:ext>
              </a:extLst>
            </p:cNvPr>
            <p:cNvGrpSpPr/>
            <p:nvPr/>
          </p:nvGrpSpPr>
          <p:grpSpPr>
            <a:xfrm rot="18346445">
              <a:off x="1781629" y="4284548"/>
              <a:ext cx="943334" cy="457200"/>
              <a:chOff x="1909626" y="4463961"/>
              <a:chExt cx="943334" cy="457200"/>
            </a:xfrm>
          </p:grpSpPr>
          <p:grpSp>
            <p:nvGrpSpPr>
              <p:cNvPr id="69" name="Group 68">
                <a:extLst>
                  <a:ext uri="{FF2B5EF4-FFF2-40B4-BE49-F238E27FC236}">
                    <a16:creationId xmlns:a16="http://schemas.microsoft.com/office/drawing/2014/main" id="{5CDF0E6C-8AF7-4817-8C5A-5B62EA399BF1}"/>
                  </a:ext>
                </a:extLst>
              </p:cNvPr>
              <p:cNvGrpSpPr/>
              <p:nvPr/>
            </p:nvGrpSpPr>
            <p:grpSpPr>
              <a:xfrm>
                <a:off x="2145904" y="4623981"/>
                <a:ext cx="707056" cy="137160"/>
                <a:chOff x="2169966" y="4920767"/>
                <a:chExt cx="707056" cy="137160"/>
              </a:xfrm>
            </p:grpSpPr>
            <p:cxnSp>
              <p:nvCxnSpPr>
                <p:cNvPr id="70" name="Straight Connector 69">
                  <a:extLst>
                    <a:ext uri="{FF2B5EF4-FFF2-40B4-BE49-F238E27FC236}">
                      <a16:creationId xmlns:a16="http://schemas.microsoft.com/office/drawing/2014/main" id="{65008C84-9036-483A-9469-91051F44544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28FF9170-301B-4995-9F88-635460B8482A}"/>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a:extLst>
                  <a:ext uri="{FF2B5EF4-FFF2-40B4-BE49-F238E27FC236}">
                    <a16:creationId xmlns:a16="http://schemas.microsoft.com/office/drawing/2014/main" id="{83C1973D-9FA1-44BB-ACD1-FD0B171C1BAC}"/>
                  </a:ext>
                </a:extLst>
              </p:cNvPr>
              <p:cNvSpPr/>
              <p:nvPr/>
            </p:nvSpPr>
            <p:spPr>
              <a:xfrm>
                <a:off x="1909626" y="4463961"/>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75EF9F4-731C-42B4-8307-103FF8090D9E}"/>
                </a:ext>
              </a:extLst>
            </p:cNvPr>
            <p:cNvGrpSpPr/>
            <p:nvPr/>
          </p:nvGrpSpPr>
          <p:grpSpPr>
            <a:xfrm rot="3373613" flipV="1">
              <a:off x="2318900" y="3856415"/>
              <a:ext cx="937039" cy="457200"/>
              <a:chOff x="2942564" y="4127079"/>
              <a:chExt cx="937039" cy="457200"/>
            </a:xfrm>
          </p:grpSpPr>
          <p:grpSp>
            <p:nvGrpSpPr>
              <p:cNvPr id="72" name="Group 71">
                <a:extLst>
                  <a:ext uri="{FF2B5EF4-FFF2-40B4-BE49-F238E27FC236}">
                    <a16:creationId xmlns:a16="http://schemas.microsoft.com/office/drawing/2014/main" id="{D8E64E5F-B193-4743-A28A-8554EBC44ED9}"/>
                  </a:ext>
                </a:extLst>
              </p:cNvPr>
              <p:cNvGrpSpPr/>
              <p:nvPr/>
            </p:nvGrpSpPr>
            <p:grpSpPr>
              <a:xfrm>
                <a:off x="3172547" y="4287851"/>
                <a:ext cx="707056" cy="137160"/>
                <a:chOff x="2169966" y="4920767"/>
                <a:chExt cx="707056" cy="137160"/>
              </a:xfrm>
            </p:grpSpPr>
            <p:cxnSp>
              <p:nvCxnSpPr>
                <p:cNvPr id="73" name="Straight Connector 72">
                  <a:extLst>
                    <a:ext uri="{FF2B5EF4-FFF2-40B4-BE49-F238E27FC236}">
                      <a16:creationId xmlns:a16="http://schemas.microsoft.com/office/drawing/2014/main" id="{1E5278F5-33BE-42C6-9B9A-811B8A291F78}"/>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0A2DE8DF-A412-4010-8825-DA3F4DC179AD}"/>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a:extLst>
                  <a:ext uri="{FF2B5EF4-FFF2-40B4-BE49-F238E27FC236}">
                    <a16:creationId xmlns:a16="http://schemas.microsoft.com/office/drawing/2014/main" id="{D7B6442F-B2F5-4113-8E82-05955EB715FF}"/>
                  </a:ext>
                </a:extLst>
              </p:cNvPr>
              <p:cNvSpPr/>
              <p:nvPr/>
            </p:nvSpPr>
            <p:spPr>
              <a:xfrm>
                <a:off x="2942564" y="4127079"/>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9BDF9289-BA31-4EF0-8943-4830E55EA915}"/>
                </a:ext>
              </a:extLst>
            </p:cNvPr>
            <p:cNvSpPr txBox="1"/>
            <p:nvPr/>
          </p:nvSpPr>
          <p:spPr>
            <a:xfrm>
              <a:off x="1621178" y="3619269"/>
              <a:ext cx="923141" cy="461665"/>
            </a:xfrm>
            <a:prstGeom prst="rect">
              <a:avLst/>
            </a:prstGeom>
            <a:noFill/>
          </p:spPr>
          <p:txBody>
            <a:bodyPr wrap="square" rtlCol="0">
              <a:spAutoFit/>
            </a:bodyPr>
            <a:lstStyle/>
            <a:p>
              <a:r>
                <a:rPr lang="en-US" sz="2400" dirty="0" err="1">
                  <a:solidFill>
                    <a:srgbClr val="0000FF"/>
                  </a:solidFill>
                  <a:latin typeface="Century Gothic" panose="020B0502020202020204" pitchFamily="34" charset="0"/>
                </a:rPr>
                <a:t>GPo</a:t>
              </a:r>
              <a:endParaRPr lang="en-US" sz="2400" dirty="0">
                <a:solidFill>
                  <a:srgbClr val="0000FF"/>
                </a:solidFill>
                <a:latin typeface="Century Gothic" panose="020B0502020202020204" pitchFamily="34" charset="0"/>
              </a:endParaRPr>
            </a:p>
          </p:txBody>
        </p:sp>
        <p:sp>
          <p:nvSpPr>
            <p:cNvPr id="113" name="Oval 112">
              <a:extLst>
                <a:ext uri="{FF2B5EF4-FFF2-40B4-BE49-F238E27FC236}">
                  <a16:creationId xmlns:a16="http://schemas.microsoft.com/office/drawing/2014/main" id="{7DEBAB8C-0E34-41B0-937C-025A641A7746}"/>
                </a:ext>
              </a:extLst>
            </p:cNvPr>
            <p:cNvSpPr/>
            <p:nvPr/>
          </p:nvSpPr>
          <p:spPr>
            <a:xfrm>
              <a:off x="2927040" y="4484200"/>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TextBox 127">
            <a:extLst>
              <a:ext uri="{FF2B5EF4-FFF2-40B4-BE49-F238E27FC236}">
                <a16:creationId xmlns:a16="http://schemas.microsoft.com/office/drawing/2014/main" id="{2F8B64AC-5441-4ADF-A85B-AD8E0BA00E8D}"/>
              </a:ext>
            </a:extLst>
          </p:cNvPr>
          <p:cNvSpPr txBox="1"/>
          <p:nvPr/>
        </p:nvSpPr>
        <p:spPr>
          <a:xfrm rot="16200000">
            <a:off x="52356" y="5831648"/>
            <a:ext cx="811992" cy="338554"/>
          </a:xfrm>
          <a:prstGeom prst="rect">
            <a:avLst/>
          </a:prstGeom>
          <a:noFill/>
        </p:spPr>
        <p:txBody>
          <a:bodyPr wrap="square" rtlCol="0">
            <a:spAutoFit/>
          </a:bodyPr>
          <a:lstStyle/>
          <a:p>
            <a:r>
              <a:rPr lang="en-US" sz="1600" dirty="0">
                <a:latin typeface="Century Gothic" panose="020B0502020202020204" pitchFamily="34" charset="0"/>
              </a:rPr>
              <a:t>direct</a:t>
            </a:r>
          </a:p>
        </p:txBody>
      </p:sp>
      <p:sp>
        <p:nvSpPr>
          <p:cNvPr id="129" name="TextBox 128">
            <a:extLst>
              <a:ext uri="{FF2B5EF4-FFF2-40B4-BE49-F238E27FC236}">
                <a16:creationId xmlns:a16="http://schemas.microsoft.com/office/drawing/2014/main" id="{6C515AC1-EC2C-4632-B3BC-31589893C6E4}"/>
              </a:ext>
            </a:extLst>
          </p:cNvPr>
          <p:cNvSpPr txBox="1"/>
          <p:nvPr/>
        </p:nvSpPr>
        <p:spPr>
          <a:xfrm rot="16200000">
            <a:off x="-17532" y="4530534"/>
            <a:ext cx="951768" cy="338554"/>
          </a:xfrm>
          <a:prstGeom prst="rect">
            <a:avLst/>
          </a:prstGeom>
          <a:noFill/>
        </p:spPr>
        <p:txBody>
          <a:bodyPr wrap="square" rtlCol="0">
            <a:spAutoFit/>
          </a:bodyPr>
          <a:lstStyle/>
          <a:p>
            <a:r>
              <a:rPr lang="en-US" sz="1600" dirty="0">
                <a:latin typeface="Century Gothic" panose="020B0502020202020204" pitchFamily="34" charset="0"/>
              </a:rPr>
              <a:t>indirect</a:t>
            </a:r>
          </a:p>
        </p:txBody>
      </p:sp>
      <p:sp>
        <p:nvSpPr>
          <p:cNvPr id="132" name="Explosion: 8 Points 131">
            <a:extLst>
              <a:ext uri="{FF2B5EF4-FFF2-40B4-BE49-F238E27FC236}">
                <a16:creationId xmlns:a16="http://schemas.microsoft.com/office/drawing/2014/main" id="{DA785A65-24B5-4F03-B845-8B62C1950A1C}"/>
              </a:ext>
            </a:extLst>
          </p:cNvPr>
          <p:cNvSpPr/>
          <p:nvPr/>
        </p:nvSpPr>
        <p:spPr>
          <a:xfrm>
            <a:off x="6184098" y="5810564"/>
            <a:ext cx="562927" cy="457194"/>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505B7EA-6FC3-43D5-8BBF-C3863C537275}"/>
              </a:ext>
            </a:extLst>
          </p:cNvPr>
          <p:cNvSpPr/>
          <p:nvPr/>
        </p:nvSpPr>
        <p:spPr>
          <a:xfrm>
            <a:off x="165203" y="974186"/>
            <a:ext cx="8966765" cy="5742961"/>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1A28806-BBAC-4079-8BC2-177528F22E86}"/>
              </a:ext>
            </a:extLst>
          </p:cNvPr>
          <p:cNvPicPr>
            <a:picLocks noChangeAspect="1"/>
          </p:cNvPicPr>
          <p:nvPr/>
        </p:nvPicPr>
        <p:blipFill>
          <a:blip r:embed="rId3"/>
          <a:stretch>
            <a:fillRect/>
          </a:stretch>
        </p:blipFill>
        <p:spPr>
          <a:xfrm>
            <a:off x="7776875" y="2118259"/>
            <a:ext cx="4289739" cy="4528507"/>
          </a:xfrm>
          <a:prstGeom prst="rect">
            <a:avLst/>
          </a:prstGeom>
        </p:spPr>
      </p:pic>
    </p:spTree>
    <p:extLst>
      <p:ext uri="{BB962C8B-B14F-4D97-AF65-F5344CB8AC3E}">
        <p14:creationId xmlns:p14="http://schemas.microsoft.com/office/powerpoint/2010/main" val="33901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16CA6D8F-397C-4272-95B8-096FBFEE05B8}"/>
              </a:ext>
            </a:extLst>
          </p:cNvPr>
          <p:cNvSpPr/>
          <p:nvPr/>
        </p:nvSpPr>
        <p:spPr>
          <a:xfrm>
            <a:off x="5402179" y="4026822"/>
            <a:ext cx="2134591" cy="2277012"/>
          </a:xfrm>
          <a:prstGeom prst="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C6260EB-2106-42A4-8E63-DEEA93B9DABF}"/>
              </a:ext>
            </a:extLst>
          </p:cNvPr>
          <p:cNvSpPr txBox="1"/>
          <p:nvPr/>
        </p:nvSpPr>
        <p:spPr>
          <a:xfrm>
            <a:off x="2967579" y="266300"/>
            <a:ext cx="6256841" cy="707886"/>
          </a:xfrm>
          <a:prstGeom prst="rect">
            <a:avLst/>
          </a:prstGeom>
          <a:noFill/>
        </p:spPr>
        <p:txBody>
          <a:bodyPr wrap="none" rtlCol="0">
            <a:spAutoFit/>
          </a:bodyPr>
          <a:lstStyle/>
          <a:p>
            <a:r>
              <a:rPr lang="en-US" sz="4000" dirty="0">
                <a:latin typeface="Century Gothic" panose="020B0502020202020204" pitchFamily="34" charset="0"/>
              </a:rPr>
              <a:t>4 Cortico-BG-TC Circuits </a:t>
            </a:r>
          </a:p>
        </p:txBody>
      </p:sp>
      <p:grpSp>
        <p:nvGrpSpPr>
          <p:cNvPr id="3" name="Group 2">
            <a:extLst>
              <a:ext uri="{FF2B5EF4-FFF2-40B4-BE49-F238E27FC236}">
                <a16:creationId xmlns:a16="http://schemas.microsoft.com/office/drawing/2014/main" id="{58C8B4FE-42AE-41A6-AE4F-DFECE6AA74F9}"/>
              </a:ext>
            </a:extLst>
          </p:cNvPr>
          <p:cNvGrpSpPr/>
          <p:nvPr/>
        </p:nvGrpSpPr>
        <p:grpSpPr>
          <a:xfrm>
            <a:off x="769586" y="2087462"/>
            <a:ext cx="10555639" cy="461665"/>
            <a:chOff x="769586" y="715863"/>
            <a:chExt cx="10555639" cy="461665"/>
          </a:xfrm>
        </p:grpSpPr>
        <p:sp>
          <p:nvSpPr>
            <p:cNvPr id="4" name="Oval 3">
              <a:extLst>
                <a:ext uri="{FF2B5EF4-FFF2-40B4-BE49-F238E27FC236}">
                  <a16:creationId xmlns:a16="http://schemas.microsoft.com/office/drawing/2014/main" id="{CEAD9C30-43A2-471D-89C2-B10378FD7BFA}"/>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5804DC-CE40-4D8A-8138-15B58EE68DFB}"/>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4 functions, 4 circuits (highly topographic):</a:t>
              </a:r>
            </a:p>
          </p:txBody>
        </p:sp>
      </p:grpSp>
      <p:grpSp>
        <p:nvGrpSpPr>
          <p:cNvPr id="18" name="Group 17">
            <a:extLst>
              <a:ext uri="{FF2B5EF4-FFF2-40B4-BE49-F238E27FC236}">
                <a16:creationId xmlns:a16="http://schemas.microsoft.com/office/drawing/2014/main" id="{C21B2133-A917-490A-A2F0-4640C6094403}"/>
              </a:ext>
            </a:extLst>
          </p:cNvPr>
          <p:cNvGrpSpPr/>
          <p:nvPr/>
        </p:nvGrpSpPr>
        <p:grpSpPr>
          <a:xfrm>
            <a:off x="794986" y="880962"/>
            <a:ext cx="10555639" cy="461665"/>
            <a:chOff x="769586" y="715863"/>
            <a:chExt cx="10555639" cy="461665"/>
          </a:xfrm>
        </p:grpSpPr>
        <p:sp>
          <p:nvSpPr>
            <p:cNvPr id="19" name="Oval 18">
              <a:extLst>
                <a:ext uri="{FF2B5EF4-FFF2-40B4-BE49-F238E27FC236}">
                  <a16:creationId xmlns:a16="http://schemas.microsoft.com/office/drawing/2014/main" id="{F9E7166B-D8E5-4D10-8D12-8C630E29707D}"/>
                </a:ext>
              </a:extLst>
            </p:cNvPr>
            <p:cNvSpPr/>
            <p:nvPr/>
          </p:nvSpPr>
          <p:spPr>
            <a:xfrm>
              <a:off x="769586" y="85454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B02FDF-A99D-42FD-AA63-2453C25FDDB9}"/>
                </a:ext>
              </a:extLst>
            </p:cNvPr>
            <p:cNvSpPr txBox="1"/>
            <p:nvPr/>
          </p:nvSpPr>
          <p:spPr>
            <a:xfrm>
              <a:off x="962732" y="715863"/>
              <a:ext cx="10362493" cy="461665"/>
            </a:xfrm>
            <a:prstGeom prst="rect">
              <a:avLst/>
            </a:prstGeom>
            <a:noFill/>
          </p:spPr>
          <p:txBody>
            <a:bodyPr wrap="square" rtlCol="0">
              <a:spAutoFit/>
            </a:bodyPr>
            <a:lstStyle/>
            <a:p>
              <a:r>
                <a:rPr lang="en-US" sz="2400" dirty="0">
                  <a:latin typeface="Century Gothic" panose="020B0502020202020204" pitchFamily="34" charset="0"/>
                </a:rPr>
                <a:t>1 circuit template.</a:t>
              </a:r>
            </a:p>
          </p:txBody>
        </p:sp>
      </p:grpSp>
      <p:grpSp>
        <p:nvGrpSpPr>
          <p:cNvPr id="37" name="Group 36">
            <a:extLst>
              <a:ext uri="{FF2B5EF4-FFF2-40B4-BE49-F238E27FC236}">
                <a16:creationId xmlns:a16="http://schemas.microsoft.com/office/drawing/2014/main" id="{B77CAC40-1709-4343-9979-A5D29A8BA525}"/>
              </a:ext>
            </a:extLst>
          </p:cNvPr>
          <p:cNvGrpSpPr/>
          <p:nvPr/>
        </p:nvGrpSpPr>
        <p:grpSpPr>
          <a:xfrm>
            <a:off x="1781164" y="1428750"/>
            <a:ext cx="6762761" cy="633312"/>
            <a:chOff x="1781164" y="1428750"/>
            <a:chExt cx="6762761" cy="633312"/>
          </a:xfrm>
        </p:grpSpPr>
        <p:sp>
          <p:nvSpPr>
            <p:cNvPr id="21" name="Rectangle 20">
              <a:extLst>
                <a:ext uri="{FF2B5EF4-FFF2-40B4-BE49-F238E27FC236}">
                  <a16:creationId xmlns:a16="http://schemas.microsoft.com/office/drawing/2014/main" id="{9E8CED26-C229-425D-8875-1E7E35B6219C}"/>
                </a:ext>
              </a:extLst>
            </p:cNvPr>
            <p:cNvSpPr/>
            <p:nvPr/>
          </p:nvSpPr>
          <p:spPr>
            <a:xfrm>
              <a:off x="2276474" y="1428750"/>
              <a:ext cx="1638297"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Cortex</a:t>
              </a:r>
            </a:p>
          </p:txBody>
        </p:sp>
        <p:sp>
          <p:nvSpPr>
            <p:cNvPr id="22" name="Rectangle 21">
              <a:extLst>
                <a:ext uri="{FF2B5EF4-FFF2-40B4-BE49-F238E27FC236}">
                  <a16:creationId xmlns:a16="http://schemas.microsoft.com/office/drawing/2014/main" id="{2A6F3A2E-532C-4080-A2E8-B772526561F9}"/>
                </a:ext>
              </a:extLst>
            </p:cNvPr>
            <p:cNvSpPr/>
            <p:nvPr/>
          </p:nvSpPr>
          <p:spPr>
            <a:xfrm>
              <a:off x="4414838" y="1437795"/>
              <a:ext cx="1638298" cy="46166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BG</a:t>
              </a:r>
            </a:p>
          </p:txBody>
        </p:sp>
        <p:sp>
          <p:nvSpPr>
            <p:cNvPr id="23" name="Rectangle 22">
              <a:extLst>
                <a:ext uri="{FF2B5EF4-FFF2-40B4-BE49-F238E27FC236}">
                  <a16:creationId xmlns:a16="http://schemas.microsoft.com/office/drawing/2014/main" id="{0C691867-AD46-494B-8E97-C2E6D19A8B4D}"/>
                </a:ext>
              </a:extLst>
            </p:cNvPr>
            <p:cNvSpPr/>
            <p:nvPr/>
          </p:nvSpPr>
          <p:spPr>
            <a:xfrm>
              <a:off x="6743702" y="1437794"/>
              <a:ext cx="1638298" cy="46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Thalamus</a:t>
              </a:r>
            </a:p>
          </p:txBody>
        </p:sp>
        <p:cxnSp>
          <p:nvCxnSpPr>
            <p:cNvPr id="25" name="Straight Connector 24">
              <a:extLst>
                <a:ext uri="{FF2B5EF4-FFF2-40B4-BE49-F238E27FC236}">
                  <a16:creationId xmlns:a16="http://schemas.microsoft.com/office/drawing/2014/main" id="{CC82E511-FC36-4648-B291-814713783B90}"/>
                </a:ext>
              </a:extLst>
            </p:cNvPr>
            <p:cNvCxnSpPr>
              <a:cxnSpLocks/>
            </p:cNvCxnSpPr>
            <p:nvPr/>
          </p:nvCxnSpPr>
          <p:spPr>
            <a:xfrm>
              <a:off x="3890957" y="1659583"/>
              <a:ext cx="36671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88A396-0A66-4DE4-8897-7510BBF74467}"/>
                </a:ext>
              </a:extLst>
            </p:cNvPr>
            <p:cNvCxnSpPr>
              <a:cxnSpLocks/>
            </p:cNvCxnSpPr>
            <p:nvPr/>
          </p:nvCxnSpPr>
          <p:spPr>
            <a:xfrm>
              <a:off x="6000740" y="1666113"/>
              <a:ext cx="366717" cy="2530"/>
            </a:xfrm>
            <a:prstGeom prst="line">
              <a:avLst/>
            </a:prstGeom>
            <a:ln w="412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5E42B12-9CF6-401C-8FB5-42167EA6BAA8}"/>
                </a:ext>
              </a:extLst>
            </p:cNvPr>
            <p:cNvCxnSpPr>
              <a:cxnSpLocks/>
            </p:cNvCxnSpPr>
            <p:nvPr/>
          </p:nvCxnSpPr>
          <p:spPr>
            <a:xfrm>
              <a:off x="1781799" y="1678718"/>
              <a:ext cx="420057" cy="2530"/>
            </a:xfrm>
            <a:prstGeom prst="line">
              <a:avLst/>
            </a:prstGeom>
            <a:ln w="412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6A1AC2-A3E0-4EF9-B7DD-7B611E744CE4}"/>
                </a:ext>
              </a:extLst>
            </p:cNvPr>
            <p:cNvCxnSpPr>
              <a:cxnSpLocks/>
            </p:cNvCxnSpPr>
            <p:nvPr/>
          </p:nvCxnSpPr>
          <p:spPr>
            <a:xfrm>
              <a:off x="1781164" y="2062062"/>
              <a:ext cx="6762761"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8F92BF-3F00-4A91-81CF-514DC8AEA38A}"/>
                </a:ext>
              </a:extLst>
            </p:cNvPr>
            <p:cNvCxnSpPr/>
            <p:nvPr/>
          </p:nvCxnSpPr>
          <p:spPr>
            <a:xfrm flipV="1">
              <a:off x="8524875"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0525B01-77E3-4A81-BA56-F80385552FC3}"/>
                </a:ext>
              </a:extLst>
            </p:cNvPr>
            <p:cNvCxnSpPr>
              <a:cxnSpLocks/>
            </p:cNvCxnSpPr>
            <p:nvPr/>
          </p:nvCxnSpPr>
          <p:spPr>
            <a:xfrm flipH="1" flipV="1">
              <a:off x="8366125" y="1668627"/>
              <a:ext cx="177800" cy="0"/>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66D9E28-C414-499F-A4D9-A6DDFCFCB0A4}"/>
                </a:ext>
              </a:extLst>
            </p:cNvPr>
            <p:cNvCxnSpPr/>
            <p:nvPr/>
          </p:nvCxnSpPr>
          <p:spPr>
            <a:xfrm flipV="1">
              <a:off x="1800849" y="1678718"/>
              <a:ext cx="0" cy="383344"/>
            </a:xfrm>
            <a:prstGeom prst="line">
              <a:avLst/>
            </a:prstGeom>
            <a:ln w="412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92EF2F05-E618-439A-8C6B-82D8E5258D6D}"/>
              </a:ext>
            </a:extLst>
          </p:cNvPr>
          <p:cNvGrpSpPr/>
          <p:nvPr/>
        </p:nvGrpSpPr>
        <p:grpSpPr>
          <a:xfrm>
            <a:off x="1577482" y="2559076"/>
            <a:ext cx="4674577" cy="830997"/>
            <a:chOff x="1577482" y="2598003"/>
            <a:chExt cx="4674577" cy="830997"/>
          </a:xfrm>
        </p:grpSpPr>
        <p:sp>
          <p:nvSpPr>
            <p:cNvPr id="35" name="TextBox 34">
              <a:extLst>
                <a:ext uri="{FF2B5EF4-FFF2-40B4-BE49-F238E27FC236}">
                  <a16:creationId xmlns:a16="http://schemas.microsoft.com/office/drawing/2014/main" id="{9C018DED-CC0D-415D-8B59-9B450EAD570E}"/>
                </a:ext>
              </a:extLst>
            </p:cNvPr>
            <p:cNvSpPr txBox="1"/>
            <p:nvPr/>
          </p:nvSpPr>
          <p:spPr>
            <a:xfrm>
              <a:off x="1577482" y="2598003"/>
              <a:ext cx="4674577" cy="830997"/>
            </a:xfrm>
            <a:prstGeom prst="rect">
              <a:avLst/>
            </a:prstGeom>
            <a:noFill/>
          </p:spPr>
          <p:txBody>
            <a:bodyPr wrap="square" rtlCol="0">
              <a:spAutoFit/>
            </a:bodyPr>
            <a:lstStyle/>
            <a:p>
              <a:pPr algn="ctr"/>
              <a:r>
                <a:rPr lang="en-US" sz="2400" dirty="0">
                  <a:latin typeface="Century Gothic" panose="020B0502020202020204" pitchFamily="34" charset="0"/>
                </a:rPr>
                <a:t>What it boils down to is what</a:t>
              </a:r>
            </a:p>
            <a:p>
              <a:pPr algn="ctr"/>
              <a:r>
                <a:rPr lang="en-US" sz="2400" dirty="0">
                  <a:latin typeface="Century Gothic" panose="020B0502020202020204" pitchFamily="34" charset="0"/>
                </a:rPr>
                <a:t>subset of MSN’s are activated</a:t>
              </a:r>
            </a:p>
          </p:txBody>
        </p:sp>
        <p:cxnSp>
          <p:nvCxnSpPr>
            <p:cNvPr id="30" name="Straight Connector 29">
              <a:extLst>
                <a:ext uri="{FF2B5EF4-FFF2-40B4-BE49-F238E27FC236}">
                  <a16:creationId xmlns:a16="http://schemas.microsoft.com/office/drawing/2014/main" id="{D4F472C4-3250-4CB3-8E12-4ECBE34C1443}"/>
                </a:ext>
              </a:extLst>
            </p:cNvPr>
            <p:cNvCxnSpPr/>
            <p:nvPr/>
          </p:nvCxnSpPr>
          <p:spPr>
            <a:xfrm>
              <a:off x="1577482" y="3429000"/>
              <a:ext cx="46745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DFAC6DCD-85FE-4B30-AC13-7E9A9E07C77A}"/>
              </a:ext>
            </a:extLst>
          </p:cNvPr>
          <p:cNvSpPr txBox="1"/>
          <p:nvPr/>
        </p:nvSpPr>
        <p:spPr>
          <a:xfrm>
            <a:off x="5316900" y="6255482"/>
            <a:ext cx="2436204" cy="461665"/>
          </a:xfrm>
          <a:prstGeom prst="rect">
            <a:avLst/>
          </a:prstGeom>
          <a:noFill/>
        </p:spPr>
        <p:txBody>
          <a:bodyPr wrap="square" rtlCol="0">
            <a:spAutoFit/>
          </a:bodyPr>
          <a:lstStyle/>
          <a:p>
            <a:r>
              <a:rPr lang="en-US" sz="2400" b="1" dirty="0">
                <a:latin typeface="Century Gothic" panose="020B0502020202020204" pitchFamily="34" charset="0"/>
              </a:rPr>
              <a:t>cortical output</a:t>
            </a:r>
          </a:p>
        </p:txBody>
      </p:sp>
      <p:grpSp>
        <p:nvGrpSpPr>
          <p:cNvPr id="127" name="Group 126">
            <a:extLst>
              <a:ext uri="{FF2B5EF4-FFF2-40B4-BE49-F238E27FC236}">
                <a16:creationId xmlns:a16="http://schemas.microsoft.com/office/drawing/2014/main" id="{AC73EAF9-F2AC-4F47-BC58-4B58714D6F66}"/>
              </a:ext>
            </a:extLst>
          </p:cNvPr>
          <p:cNvGrpSpPr/>
          <p:nvPr/>
        </p:nvGrpSpPr>
        <p:grpSpPr>
          <a:xfrm>
            <a:off x="744517" y="5787435"/>
            <a:ext cx="1036647" cy="934785"/>
            <a:chOff x="744517" y="5787435"/>
            <a:chExt cx="1036647" cy="934785"/>
          </a:xfrm>
        </p:grpSpPr>
        <p:grpSp>
          <p:nvGrpSpPr>
            <p:cNvPr id="54" name="Group 53">
              <a:extLst>
                <a:ext uri="{FF2B5EF4-FFF2-40B4-BE49-F238E27FC236}">
                  <a16:creationId xmlns:a16="http://schemas.microsoft.com/office/drawing/2014/main" id="{43454812-5FAF-4E59-8318-A046B9018941}"/>
                </a:ext>
              </a:extLst>
            </p:cNvPr>
            <p:cNvGrpSpPr/>
            <p:nvPr/>
          </p:nvGrpSpPr>
          <p:grpSpPr>
            <a:xfrm>
              <a:off x="1129932" y="5897541"/>
              <a:ext cx="651232" cy="240866"/>
              <a:chOff x="1129932" y="4870853"/>
              <a:chExt cx="651232" cy="240866"/>
            </a:xfrm>
          </p:grpSpPr>
          <p:cxnSp>
            <p:nvCxnSpPr>
              <p:cNvPr id="51" name="Straight Connector 50">
                <a:extLst>
                  <a:ext uri="{FF2B5EF4-FFF2-40B4-BE49-F238E27FC236}">
                    <a16:creationId xmlns:a16="http://schemas.microsoft.com/office/drawing/2014/main" id="{98D18A78-CC27-4725-BEBA-65D7058E9763}"/>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7DA2AF-5C63-42DB-8510-33B7C65F4C7A}"/>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CF2815AE-E0C3-40B4-BC19-FC42C422B883}"/>
                </a:ext>
              </a:extLst>
            </p:cNvPr>
            <p:cNvSpPr/>
            <p:nvPr/>
          </p:nvSpPr>
          <p:spPr>
            <a:xfrm>
              <a:off x="900750" y="5787435"/>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BC27AA2-C423-4ACA-AA42-B0B447899743}"/>
                </a:ext>
              </a:extLst>
            </p:cNvPr>
            <p:cNvSpPr txBox="1"/>
            <p:nvPr/>
          </p:nvSpPr>
          <p:spPr>
            <a:xfrm>
              <a:off x="744517" y="6260555"/>
              <a:ext cx="770831" cy="461665"/>
            </a:xfrm>
            <a:prstGeom prst="rect">
              <a:avLst/>
            </a:prstGeom>
            <a:noFill/>
          </p:spPr>
          <p:txBody>
            <a:bodyPr wrap="square" rtlCol="0">
              <a:spAutoFit/>
            </a:bodyPr>
            <a:lstStyle/>
            <a:p>
              <a:r>
                <a:rPr lang="en-US" sz="2400" dirty="0">
                  <a:solidFill>
                    <a:srgbClr val="FF0000"/>
                  </a:solidFill>
                  <a:latin typeface="Century Gothic" panose="020B0502020202020204" pitchFamily="34" charset="0"/>
                </a:rPr>
                <a:t>CTX</a:t>
              </a:r>
            </a:p>
          </p:txBody>
        </p:sp>
      </p:grpSp>
      <p:grpSp>
        <p:nvGrpSpPr>
          <p:cNvPr id="126" name="Group 125">
            <a:extLst>
              <a:ext uri="{FF2B5EF4-FFF2-40B4-BE49-F238E27FC236}">
                <a16:creationId xmlns:a16="http://schemas.microsoft.com/office/drawing/2014/main" id="{4DEF2DC4-698F-4CD8-9CFA-C18F26BE2900}"/>
              </a:ext>
            </a:extLst>
          </p:cNvPr>
          <p:cNvGrpSpPr/>
          <p:nvPr/>
        </p:nvGrpSpPr>
        <p:grpSpPr>
          <a:xfrm>
            <a:off x="1702142" y="5787435"/>
            <a:ext cx="1174880" cy="934785"/>
            <a:chOff x="1702142" y="5787435"/>
            <a:chExt cx="1174880" cy="934785"/>
          </a:xfrm>
        </p:grpSpPr>
        <p:grpSp>
          <p:nvGrpSpPr>
            <p:cNvPr id="62" name="Group 61">
              <a:extLst>
                <a:ext uri="{FF2B5EF4-FFF2-40B4-BE49-F238E27FC236}">
                  <a16:creationId xmlns:a16="http://schemas.microsoft.com/office/drawing/2014/main" id="{A85B9927-B079-4DEB-9446-106A68EFC94C}"/>
                </a:ext>
              </a:extLst>
            </p:cNvPr>
            <p:cNvGrpSpPr/>
            <p:nvPr/>
          </p:nvGrpSpPr>
          <p:grpSpPr>
            <a:xfrm>
              <a:off x="2169966" y="5947455"/>
              <a:ext cx="707056" cy="137160"/>
              <a:chOff x="2169966" y="4920767"/>
              <a:chExt cx="707056" cy="137160"/>
            </a:xfrm>
          </p:grpSpPr>
          <p:cxnSp>
            <p:nvCxnSpPr>
              <p:cNvPr id="59" name="Straight Connector 58">
                <a:extLst>
                  <a:ext uri="{FF2B5EF4-FFF2-40B4-BE49-F238E27FC236}">
                    <a16:creationId xmlns:a16="http://schemas.microsoft.com/office/drawing/2014/main" id="{1DBECF8D-85E0-4E17-AE2A-36FA8C5C5DBA}"/>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14062C81-C0AD-457B-A398-07F405F39FE6}"/>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a:extLst>
                <a:ext uri="{FF2B5EF4-FFF2-40B4-BE49-F238E27FC236}">
                  <a16:creationId xmlns:a16="http://schemas.microsoft.com/office/drawing/2014/main" id="{240A11AD-F6AF-49F2-A6D8-5B28FDEC948E}"/>
                </a:ext>
              </a:extLst>
            </p:cNvPr>
            <p:cNvSpPr/>
            <p:nvPr/>
          </p:nvSpPr>
          <p:spPr>
            <a:xfrm>
              <a:off x="1933688" y="5787435"/>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5DFF829-0B17-4293-9BD9-A54159312A33}"/>
                </a:ext>
              </a:extLst>
            </p:cNvPr>
            <p:cNvSpPr txBox="1"/>
            <p:nvPr/>
          </p:nvSpPr>
          <p:spPr>
            <a:xfrm>
              <a:off x="1702142" y="6260555"/>
              <a:ext cx="923141" cy="461665"/>
            </a:xfrm>
            <a:prstGeom prst="rect">
              <a:avLst/>
            </a:prstGeom>
            <a:noFill/>
          </p:spPr>
          <p:txBody>
            <a:bodyPr wrap="square" rtlCol="0">
              <a:spAutoFit/>
            </a:bodyPr>
            <a:lstStyle/>
            <a:p>
              <a:r>
                <a:rPr lang="en-US" sz="2400" dirty="0">
                  <a:solidFill>
                    <a:srgbClr val="0000FF"/>
                  </a:solidFill>
                  <a:latin typeface="Century Gothic" panose="020B0502020202020204" pitchFamily="34" charset="0"/>
                </a:rPr>
                <a:t>MSN</a:t>
              </a:r>
            </a:p>
          </p:txBody>
        </p:sp>
      </p:grpSp>
      <p:grpSp>
        <p:nvGrpSpPr>
          <p:cNvPr id="125" name="Group 124">
            <a:extLst>
              <a:ext uri="{FF2B5EF4-FFF2-40B4-BE49-F238E27FC236}">
                <a16:creationId xmlns:a16="http://schemas.microsoft.com/office/drawing/2014/main" id="{F821CF5B-2C34-4592-B02E-1A0D89847E0F}"/>
              </a:ext>
            </a:extLst>
          </p:cNvPr>
          <p:cNvGrpSpPr/>
          <p:nvPr/>
        </p:nvGrpSpPr>
        <p:grpSpPr>
          <a:xfrm>
            <a:off x="2812077" y="5787435"/>
            <a:ext cx="2158701" cy="934785"/>
            <a:chOff x="2812077" y="5787435"/>
            <a:chExt cx="2158701" cy="934785"/>
          </a:xfrm>
        </p:grpSpPr>
        <p:sp>
          <p:nvSpPr>
            <p:cNvPr id="46" name="TextBox 45">
              <a:extLst>
                <a:ext uri="{FF2B5EF4-FFF2-40B4-BE49-F238E27FC236}">
                  <a16:creationId xmlns:a16="http://schemas.microsoft.com/office/drawing/2014/main" id="{C2C8A67D-70CF-4B67-B505-588694386F9F}"/>
                </a:ext>
              </a:extLst>
            </p:cNvPr>
            <p:cNvSpPr txBox="1"/>
            <p:nvPr/>
          </p:nvSpPr>
          <p:spPr>
            <a:xfrm>
              <a:off x="2812077" y="6260555"/>
              <a:ext cx="923141" cy="461665"/>
            </a:xfrm>
            <a:prstGeom prst="rect">
              <a:avLst/>
            </a:prstGeom>
            <a:noFill/>
          </p:spPr>
          <p:txBody>
            <a:bodyPr wrap="square" rtlCol="0">
              <a:spAutoFit/>
            </a:bodyPr>
            <a:lstStyle/>
            <a:p>
              <a:r>
                <a:rPr lang="en-US" sz="2400" dirty="0" err="1">
                  <a:solidFill>
                    <a:srgbClr val="0000FF"/>
                  </a:solidFill>
                  <a:latin typeface="Century Gothic" panose="020B0502020202020204" pitchFamily="34" charset="0"/>
                </a:rPr>
                <a:t>GPi</a:t>
              </a:r>
              <a:endParaRPr lang="en-US" sz="2400" dirty="0">
                <a:solidFill>
                  <a:srgbClr val="0000FF"/>
                </a:solidFill>
                <a:latin typeface="Century Gothic" panose="020B0502020202020204" pitchFamily="34" charset="0"/>
              </a:endParaRPr>
            </a:p>
          </p:txBody>
        </p:sp>
        <p:grpSp>
          <p:nvGrpSpPr>
            <p:cNvPr id="124" name="Group 123">
              <a:extLst>
                <a:ext uri="{FF2B5EF4-FFF2-40B4-BE49-F238E27FC236}">
                  <a16:creationId xmlns:a16="http://schemas.microsoft.com/office/drawing/2014/main" id="{56C2F470-B607-41BA-8E65-E2379EC0212A}"/>
                </a:ext>
              </a:extLst>
            </p:cNvPr>
            <p:cNvGrpSpPr/>
            <p:nvPr/>
          </p:nvGrpSpPr>
          <p:grpSpPr>
            <a:xfrm>
              <a:off x="2966626" y="5787435"/>
              <a:ext cx="2004152" cy="934785"/>
              <a:chOff x="2966626" y="5787435"/>
              <a:chExt cx="2004152" cy="934785"/>
            </a:xfrm>
          </p:grpSpPr>
          <p:grpSp>
            <p:nvGrpSpPr>
              <p:cNvPr id="89" name="Group 88">
                <a:extLst>
                  <a:ext uri="{FF2B5EF4-FFF2-40B4-BE49-F238E27FC236}">
                    <a16:creationId xmlns:a16="http://schemas.microsoft.com/office/drawing/2014/main" id="{C513244F-657B-488C-8AA0-9E8A58A28ECF}"/>
                  </a:ext>
                </a:extLst>
              </p:cNvPr>
              <p:cNvGrpSpPr/>
              <p:nvPr/>
            </p:nvGrpSpPr>
            <p:grpSpPr>
              <a:xfrm>
                <a:off x="3999564" y="5787435"/>
                <a:ext cx="971214" cy="457200"/>
                <a:chOff x="3999564" y="5498679"/>
                <a:chExt cx="971214" cy="457200"/>
              </a:xfrm>
            </p:grpSpPr>
            <p:grpSp>
              <p:nvGrpSpPr>
                <p:cNvPr id="55" name="Group 54">
                  <a:extLst>
                    <a:ext uri="{FF2B5EF4-FFF2-40B4-BE49-F238E27FC236}">
                      <a16:creationId xmlns:a16="http://schemas.microsoft.com/office/drawing/2014/main" id="{89F8667B-3041-43C1-82CB-D7343D0959CE}"/>
                    </a:ext>
                  </a:extLst>
                </p:cNvPr>
                <p:cNvGrpSpPr/>
                <p:nvPr/>
              </p:nvGrpSpPr>
              <p:grpSpPr>
                <a:xfrm>
                  <a:off x="4319546" y="5609538"/>
                  <a:ext cx="651232" cy="240866"/>
                  <a:chOff x="1129932" y="4870853"/>
                  <a:chExt cx="651232" cy="240866"/>
                </a:xfrm>
              </p:grpSpPr>
              <p:cxnSp>
                <p:nvCxnSpPr>
                  <p:cNvPr id="56" name="Straight Connector 55">
                    <a:extLst>
                      <a:ext uri="{FF2B5EF4-FFF2-40B4-BE49-F238E27FC236}">
                        <a16:creationId xmlns:a16="http://schemas.microsoft.com/office/drawing/2014/main" id="{F262FD6B-D6DF-435B-9A75-EDF3AE1BF718}"/>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9250994-BDA6-4222-9B95-445C9560333C}"/>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B8B5D53B-C081-490C-BCCF-FCCA3740A9A0}"/>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6059D2DC-74A1-47CF-86A7-E52403D1EBD7}"/>
                  </a:ext>
                </a:extLst>
              </p:cNvPr>
              <p:cNvGrpSpPr/>
              <p:nvPr/>
            </p:nvGrpSpPr>
            <p:grpSpPr>
              <a:xfrm>
                <a:off x="2966626" y="5787435"/>
                <a:ext cx="1794453" cy="934785"/>
                <a:chOff x="2966626" y="5787435"/>
                <a:chExt cx="1794453" cy="934785"/>
              </a:xfrm>
            </p:grpSpPr>
            <p:grpSp>
              <p:nvGrpSpPr>
                <p:cNvPr id="63" name="Group 62">
                  <a:extLst>
                    <a:ext uri="{FF2B5EF4-FFF2-40B4-BE49-F238E27FC236}">
                      <a16:creationId xmlns:a16="http://schemas.microsoft.com/office/drawing/2014/main" id="{4845050C-C2FD-49A2-AAA7-D83F5A9F88EF}"/>
                    </a:ext>
                  </a:extLst>
                </p:cNvPr>
                <p:cNvGrpSpPr/>
                <p:nvPr/>
              </p:nvGrpSpPr>
              <p:grpSpPr>
                <a:xfrm>
                  <a:off x="3196609" y="5948207"/>
                  <a:ext cx="707056" cy="137160"/>
                  <a:chOff x="2169966" y="4920767"/>
                  <a:chExt cx="707056" cy="137160"/>
                </a:xfrm>
              </p:grpSpPr>
              <p:cxnSp>
                <p:nvCxnSpPr>
                  <p:cNvPr id="64" name="Straight Connector 63">
                    <a:extLst>
                      <a:ext uri="{FF2B5EF4-FFF2-40B4-BE49-F238E27FC236}">
                        <a16:creationId xmlns:a16="http://schemas.microsoft.com/office/drawing/2014/main" id="{33EF8B67-7356-4E43-AC77-A4F76540CA55}"/>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BD793038-3940-4BAD-8B6D-C43626E754AD}"/>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a:extLst>
                    <a:ext uri="{FF2B5EF4-FFF2-40B4-BE49-F238E27FC236}">
                      <a16:creationId xmlns:a16="http://schemas.microsoft.com/office/drawing/2014/main" id="{C9E915AB-6720-4650-A35D-F6ACBA7F40B5}"/>
                    </a:ext>
                  </a:extLst>
                </p:cNvPr>
                <p:cNvSpPr/>
                <p:nvPr/>
              </p:nvSpPr>
              <p:spPr>
                <a:xfrm>
                  <a:off x="2966626" y="5787435"/>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AC03D06-B00B-4602-BE0F-2F8378F0FEC5}"/>
                    </a:ext>
                  </a:extLst>
                </p:cNvPr>
                <p:cNvSpPr txBox="1"/>
                <p:nvPr/>
              </p:nvSpPr>
              <p:spPr>
                <a:xfrm>
                  <a:off x="3837938" y="6260555"/>
                  <a:ext cx="923141" cy="461665"/>
                </a:xfrm>
                <a:prstGeom prst="rect">
                  <a:avLst/>
                </a:prstGeom>
                <a:noFill/>
              </p:spPr>
              <p:txBody>
                <a:bodyPr wrap="square" rtlCol="0">
                  <a:spAutoFit/>
                </a:bodyPr>
                <a:lstStyle/>
                <a:p>
                  <a:r>
                    <a:rPr lang="en-US" sz="2400" dirty="0" err="1">
                      <a:solidFill>
                        <a:srgbClr val="FF0000"/>
                      </a:solidFill>
                      <a:latin typeface="Century Gothic" panose="020B0502020202020204" pitchFamily="34" charset="0"/>
                    </a:rPr>
                    <a:t>Thal</a:t>
                  </a:r>
                  <a:endParaRPr lang="en-US" sz="2400" dirty="0">
                    <a:solidFill>
                      <a:srgbClr val="FF0000"/>
                    </a:solidFill>
                    <a:latin typeface="Century Gothic" panose="020B0502020202020204" pitchFamily="34" charset="0"/>
                  </a:endParaRPr>
                </a:p>
              </p:txBody>
            </p:sp>
          </p:grpSp>
        </p:grpSp>
      </p:grpSp>
      <p:grpSp>
        <p:nvGrpSpPr>
          <p:cNvPr id="117" name="Group 116">
            <a:extLst>
              <a:ext uri="{FF2B5EF4-FFF2-40B4-BE49-F238E27FC236}">
                <a16:creationId xmlns:a16="http://schemas.microsoft.com/office/drawing/2014/main" id="{5A6BC9AF-6724-4499-9232-51C916E6984B}"/>
              </a:ext>
            </a:extLst>
          </p:cNvPr>
          <p:cNvGrpSpPr/>
          <p:nvPr/>
        </p:nvGrpSpPr>
        <p:grpSpPr>
          <a:xfrm>
            <a:off x="165203" y="3575885"/>
            <a:ext cx="1102731" cy="539755"/>
            <a:chOff x="165203" y="3575885"/>
            <a:chExt cx="1102731" cy="539755"/>
          </a:xfrm>
        </p:grpSpPr>
        <p:sp>
          <p:nvSpPr>
            <p:cNvPr id="48" name="TextBox 47">
              <a:extLst>
                <a:ext uri="{FF2B5EF4-FFF2-40B4-BE49-F238E27FC236}">
                  <a16:creationId xmlns:a16="http://schemas.microsoft.com/office/drawing/2014/main" id="{487CDDEC-4D94-48E7-859C-93253F6F45EE}"/>
                </a:ext>
              </a:extLst>
            </p:cNvPr>
            <p:cNvSpPr txBox="1"/>
            <p:nvPr/>
          </p:nvSpPr>
          <p:spPr>
            <a:xfrm>
              <a:off x="165203" y="3777086"/>
              <a:ext cx="1102731" cy="338554"/>
            </a:xfrm>
            <a:prstGeom prst="rect">
              <a:avLst/>
            </a:prstGeom>
            <a:noFill/>
          </p:spPr>
          <p:txBody>
            <a:bodyPr wrap="square" rtlCol="0">
              <a:spAutoFit/>
            </a:bodyPr>
            <a:lstStyle/>
            <a:p>
              <a:r>
                <a:rPr lang="en-US" sz="1600" dirty="0">
                  <a:solidFill>
                    <a:srgbClr val="0000FF"/>
                  </a:solidFill>
                  <a:latin typeface="Century Gothic" panose="020B0502020202020204" pitchFamily="34" charset="0"/>
                </a:rPr>
                <a:t>GABA</a:t>
              </a:r>
            </a:p>
          </p:txBody>
        </p:sp>
        <p:sp>
          <p:nvSpPr>
            <p:cNvPr id="49" name="TextBox 48">
              <a:extLst>
                <a:ext uri="{FF2B5EF4-FFF2-40B4-BE49-F238E27FC236}">
                  <a16:creationId xmlns:a16="http://schemas.microsoft.com/office/drawing/2014/main" id="{2655B6F2-8642-4DDC-BD10-9404308A38AB}"/>
                </a:ext>
              </a:extLst>
            </p:cNvPr>
            <p:cNvSpPr txBox="1"/>
            <p:nvPr/>
          </p:nvSpPr>
          <p:spPr>
            <a:xfrm>
              <a:off x="165203" y="3575885"/>
              <a:ext cx="1102731" cy="338554"/>
            </a:xfrm>
            <a:prstGeom prst="rect">
              <a:avLst/>
            </a:prstGeom>
            <a:noFill/>
          </p:spPr>
          <p:txBody>
            <a:bodyPr wrap="square" rtlCol="0">
              <a:spAutoFit/>
            </a:bodyPr>
            <a:lstStyle/>
            <a:p>
              <a:r>
                <a:rPr lang="en-US" sz="1600" dirty="0">
                  <a:solidFill>
                    <a:srgbClr val="FF0000"/>
                  </a:solidFill>
                  <a:latin typeface="Century Gothic" panose="020B0502020202020204" pitchFamily="34" charset="0"/>
                </a:rPr>
                <a:t>Glut</a:t>
              </a:r>
            </a:p>
          </p:txBody>
        </p:sp>
      </p:grpSp>
      <p:cxnSp>
        <p:nvCxnSpPr>
          <p:cNvPr id="106" name="Straight Connector 105">
            <a:extLst>
              <a:ext uri="{FF2B5EF4-FFF2-40B4-BE49-F238E27FC236}">
                <a16:creationId xmlns:a16="http://schemas.microsoft.com/office/drawing/2014/main" id="{8CD61B41-C078-4368-954F-8FC15D7004B1}"/>
              </a:ext>
            </a:extLst>
          </p:cNvPr>
          <p:cNvCxnSpPr>
            <a:cxnSpLocks/>
          </p:cNvCxnSpPr>
          <p:nvPr/>
        </p:nvCxnSpPr>
        <p:spPr>
          <a:xfrm>
            <a:off x="952466" y="5683160"/>
            <a:ext cx="30310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C983E1A0-9989-4F9F-9AFE-52160CE66A50}"/>
              </a:ext>
            </a:extLst>
          </p:cNvPr>
          <p:cNvGrpSpPr/>
          <p:nvPr/>
        </p:nvGrpSpPr>
        <p:grpSpPr>
          <a:xfrm>
            <a:off x="3157023" y="3990726"/>
            <a:ext cx="1797715" cy="1515972"/>
            <a:chOff x="3157023" y="3990726"/>
            <a:chExt cx="1797715" cy="1515972"/>
          </a:xfrm>
        </p:grpSpPr>
        <p:grpSp>
          <p:nvGrpSpPr>
            <p:cNvPr id="112" name="Group 111">
              <a:extLst>
                <a:ext uri="{FF2B5EF4-FFF2-40B4-BE49-F238E27FC236}">
                  <a16:creationId xmlns:a16="http://schemas.microsoft.com/office/drawing/2014/main" id="{11957FD7-A635-4390-983D-7B004C27A0B9}"/>
                </a:ext>
              </a:extLst>
            </p:cNvPr>
            <p:cNvGrpSpPr/>
            <p:nvPr/>
          </p:nvGrpSpPr>
          <p:grpSpPr>
            <a:xfrm>
              <a:off x="3157023" y="4644972"/>
              <a:ext cx="707056" cy="137160"/>
              <a:chOff x="2169966" y="4920767"/>
              <a:chExt cx="707056" cy="137160"/>
            </a:xfrm>
          </p:grpSpPr>
          <p:cxnSp>
            <p:nvCxnSpPr>
              <p:cNvPr id="115" name="Straight Connector 114">
                <a:extLst>
                  <a:ext uri="{FF2B5EF4-FFF2-40B4-BE49-F238E27FC236}">
                    <a16:creationId xmlns:a16="http://schemas.microsoft.com/office/drawing/2014/main" id="{E4D6B069-7C77-4BA2-A658-E85FC50F20F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A4803E8F-7BEA-495F-8C7C-48DABE161A6F}"/>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5B638E2A-363C-46A9-9835-AE7FAF8641B5}"/>
                </a:ext>
              </a:extLst>
            </p:cNvPr>
            <p:cNvGrpSpPr/>
            <p:nvPr/>
          </p:nvGrpSpPr>
          <p:grpSpPr>
            <a:xfrm>
              <a:off x="3287299" y="3990726"/>
              <a:ext cx="1667439" cy="1515972"/>
              <a:chOff x="3287299" y="3990726"/>
              <a:chExt cx="1667439" cy="1515972"/>
            </a:xfrm>
          </p:grpSpPr>
          <p:grpSp>
            <p:nvGrpSpPr>
              <p:cNvPr id="90" name="Group 89">
                <a:extLst>
                  <a:ext uri="{FF2B5EF4-FFF2-40B4-BE49-F238E27FC236}">
                    <a16:creationId xmlns:a16="http://schemas.microsoft.com/office/drawing/2014/main" id="{FBCC2EEF-DE12-44D8-AD29-B170C3DD17A8}"/>
                  </a:ext>
                </a:extLst>
              </p:cNvPr>
              <p:cNvGrpSpPr/>
              <p:nvPr/>
            </p:nvGrpSpPr>
            <p:grpSpPr>
              <a:xfrm>
                <a:off x="3983524" y="4520112"/>
                <a:ext cx="971214" cy="457200"/>
                <a:chOff x="3999564" y="5498679"/>
                <a:chExt cx="971214" cy="457200"/>
              </a:xfrm>
            </p:grpSpPr>
            <p:grpSp>
              <p:nvGrpSpPr>
                <p:cNvPr id="91" name="Group 90">
                  <a:extLst>
                    <a:ext uri="{FF2B5EF4-FFF2-40B4-BE49-F238E27FC236}">
                      <a16:creationId xmlns:a16="http://schemas.microsoft.com/office/drawing/2014/main" id="{5AD0647C-5FE5-47B7-8EE0-3F71C9FA0F53}"/>
                    </a:ext>
                  </a:extLst>
                </p:cNvPr>
                <p:cNvGrpSpPr/>
                <p:nvPr/>
              </p:nvGrpSpPr>
              <p:grpSpPr>
                <a:xfrm>
                  <a:off x="4319546" y="5609538"/>
                  <a:ext cx="651232" cy="240866"/>
                  <a:chOff x="1129932" y="4870853"/>
                  <a:chExt cx="651232" cy="240866"/>
                </a:xfrm>
              </p:grpSpPr>
              <p:cxnSp>
                <p:nvCxnSpPr>
                  <p:cNvPr id="93" name="Straight Connector 92">
                    <a:extLst>
                      <a:ext uri="{FF2B5EF4-FFF2-40B4-BE49-F238E27FC236}">
                        <a16:creationId xmlns:a16="http://schemas.microsoft.com/office/drawing/2014/main" id="{D9444704-D646-4326-84CF-73A802B74C5A}"/>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4528473-FF13-4585-95BD-FE5D5C54704C}"/>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2" name="Oval 91">
                  <a:extLst>
                    <a:ext uri="{FF2B5EF4-FFF2-40B4-BE49-F238E27FC236}">
                      <a16:creationId xmlns:a16="http://schemas.microsoft.com/office/drawing/2014/main" id="{68FB2307-AE46-4F5C-A08A-8D65E7CF4456}"/>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4C771E43-BC54-43AB-86CF-3AF38BB437AD}"/>
                  </a:ext>
                </a:extLst>
              </p:cNvPr>
              <p:cNvGrpSpPr/>
              <p:nvPr/>
            </p:nvGrpSpPr>
            <p:grpSpPr>
              <a:xfrm>
                <a:off x="3983524" y="3990726"/>
                <a:ext cx="971214" cy="457200"/>
                <a:chOff x="3999564" y="5498679"/>
                <a:chExt cx="971214" cy="457200"/>
              </a:xfrm>
            </p:grpSpPr>
            <p:grpSp>
              <p:nvGrpSpPr>
                <p:cNvPr id="96" name="Group 95">
                  <a:extLst>
                    <a:ext uri="{FF2B5EF4-FFF2-40B4-BE49-F238E27FC236}">
                      <a16:creationId xmlns:a16="http://schemas.microsoft.com/office/drawing/2014/main" id="{AB550285-0409-4841-97FD-9ABFE833FFAC}"/>
                    </a:ext>
                  </a:extLst>
                </p:cNvPr>
                <p:cNvGrpSpPr/>
                <p:nvPr/>
              </p:nvGrpSpPr>
              <p:grpSpPr>
                <a:xfrm>
                  <a:off x="4319546" y="5609538"/>
                  <a:ext cx="651232" cy="240866"/>
                  <a:chOff x="1129932" y="4870853"/>
                  <a:chExt cx="651232" cy="240866"/>
                </a:xfrm>
              </p:grpSpPr>
              <p:cxnSp>
                <p:nvCxnSpPr>
                  <p:cNvPr id="98" name="Straight Connector 97">
                    <a:extLst>
                      <a:ext uri="{FF2B5EF4-FFF2-40B4-BE49-F238E27FC236}">
                        <a16:creationId xmlns:a16="http://schemas.microsoft.com/office/drawing/2014/main" id="{1E7D8751-1A84-49EA-8279-3E1E98E0358E}"/>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6B26C0C-0901-4A82-90A1-28A890757520}"/>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7" name="Oval 96">
                  <a:extLst>
                    <a:ext uri="{FF2B5EF4-FFF2-40B4-BE49-F238E27FC236}">
                      <a16:creationId xmlns:a16="http://schemas.microsoft.com/office/drawing/2014/main" id="{C7148882-91BD-47D4-9435-9B5ECEF56161}"/>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5AD212AB-0B6B-4D15-9676-6691E71289C2}"/>
                  </a:ext>
                </a:extLst>
              </p:cNvPr>
              <p:cNvGrpSpPr/>
              <p:nvPr/>
            </p:nvGrpSpPr>
            <p:grpSpPr>
              <a:xfrm>
                <a:off x="3983524" y="5049498"/>
                <a:ext cx="971214" cy="457200"/>
                <a:chOff x="3999564" y="5498679"/>
                <a:chExt cx="971214" cy="457200"/>
              </a:xfrm>
            </p:grpSpPr>
            <p:grpSp>
              <p:nvGrpSpPr>
                <p:cNvPr id="101" name="Group 100">
                  <a:extLst>
                    <a:ext uri="{FF2B5EF4-FFF2-40B4-BE49-F238E27FC236}">
                      <a16:creationId xmlns:a16="http://schemas.microsoft.com/office/drawing/2014/main" id="{E8A1A0A9-2BB9-418E-B3C5-F44EB26586A7}"/>
                    </a:ext>
                  </a:extLst>
                </p:cNvPr>
                <p:cNvGrpSpPr/>
                <p:nvPr/>
              </p:nvGrpSpPr>
              <p:grpSpPr>
                <a:xfrm>
                  <a:off x="4319546" y="5609538"/>
                  <a:ext cx="651232" cy="240866"/>
                  <a:chOff x="1129932" y="4870853"/>
                  <a:chExt cx="651232" cy="240866"/>
                </a:xfrm>
              </p:grpSpPr>
              <p:cxnSp>
                <p:nvCxnSpPr>
                  <p:cNvPr id="103" name="Straight Connector 102">
                    <a:extLst>
                      <a:ext uri="{FF2B5EF4-FFF2-40B4-BE49-F238E27FC236}">
                        <a16:creationId xmlns:a16="http://schemas.microsoft.com/office/drawing/2014/main" id="{CC858E40-B782-414F-B6EC-20FD77734199}"/>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1370AA1-C579-4D19-9B6A-5D7FE22A2197}"/>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2" name="Oval 101">
                  <a:extLst>
                    <a:ext uri="{FF2B5EF4-FFF2-40B4-BE49-F238E27FC236}">
                      <a16:creationId xmlns:a16="http://schemas.microsoft.com/office/drawing/2014/main" id="{AF1AC0A4-FB4D-4BB2-9A43-27C668E96CCD}"/>
                    </a:ext>
                  </a:extLst>
                </p:cNvPr>
                <p:cNvSpPr/>
                <p:nvPr/>
              </p:nvSpPr>
              <p:spPr>
                <a:xfrm>
                  <a:off x="3999564" y="5498679"/>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52C6B108-B468-419D-8F64-BB33AB075816}"/>
                  </a:ext>
                </a:extLst>
              </p:cNvPr>
              <p:cNvGrpSpPr/>
              <p:nvPr/>
            </p:nvGrpSpPr>
            <p:grpSpPr>
              <a:xfrm rot="19363656">
                <a:off x="3287299" y="4443216"/>
                <a:ext cx="707056" cy="137160"/>
                <a:chOff x="2169966" y="4920767"/>
                <a:chExt cx="707056" cy="137160"/>
              </a:xfrm>
            </p:grpSpPr>
            <p:cxnSp>
              <p:nvCxnSpPr>
                <p:cNvPr id="119" name="Straight Connector 118">
                  <a:extLst>
                    <a:ext uri="{FF2B5EF4-FFF2-40B4-BE49-F238E27FC236}">
                      <a16:creationId xmlns:a16="http://schemas.microsoft.com/office/drawing/2014/main" id="{C77548EE-2E58-4030-8656-E85DCED8E156}"/>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D9816D52-82B1-4629-BE8A-D85C216D7E14}"/>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99172A0F-AB56-4311-9B4A-781B25107E66}"/>
                  </a:ext>
                </a:extLst>
              </p:cNvPr>
              <p:cNvGrpSpPr/>
              <p:nvPr/>
            </p:nvGrpSpPr>
            <p:grpSpPr>
              <a:xfrm rot="2236344" flipV="1">
                <a:off x="3287299" y="4864305"/>
                <a:ext cx="707056" cy="137160"/>
                <a:chOff x="2169966" y="4920767"/>
                <a:chExt cx="707056" cy="137160"/>
              </a:xfrm>
            </p:grpSpPr>
            <p:cxnSp>
              <p:nvCxnSpPr>
                <p:cNvPr id="122" name="Straight Connector 121">
                  <a:extLst>
                    <a:ext uri="{FF2B5EF4-FFF2-40B4-BE49-F238E27FC236}">
                      <a16:creationId xmlns:a16="http://schemas.microsoft.com/office/drawing/2014/main" id="{5D0D9802-9D67-4983-A747-89D81C3B799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46818154-67EC-4264-AB57-01A2A559CD31}"/>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0" name="Group 129">
            <a:extLst>
              <a:ext uri="{FF2B5EF4-FFF2-40B4-BE49-F238E27FC236}">
                <a16:creationId xmlns:a16="http://schemas.microsoft.com/office/drawing/2014/main" id="{571C0825-5AD8-41BC-A69C-8C9965C1255F}"/>
              </a:ext>
            </a:extLst>
          </p:cNvPr>
          <p:cNvGrpSpPr/>
          <p:nvPr/>
        </p:nvGrpSpPr>
        <p:grpSpPr>
          <a:xfrm>
            <a:off x="876688" y="3616495"/>
            <a:ext cx="2508718" cy="1368320"/>
            <a:chOff x="876688" y="3616495"/>
            <a:chExt cx="2508718" cy="1368320"/>
          </a:xfrm>
        </p:grpSpPr>
        <p:grpSp>
          <p:nvGrpSpPr>
            <p:cNvPr id="75" name="Group 74">
              <a:extLst>
                <a:ext uri="{FF2B5EF4-FFF2-40B4-BE49-F238E27FC236}">
                  <a16:creationId xmlns:a16="http://schemas.microsoft.com/office/drawing/2014/main" id="{96D051A4-38C4-476A-8641-060A8FDB6F6E}"/>
                </a:ext>
              </a:extLst>
            </p:cNvPr>
            <p:cNvGrpSpPr/>
            <p:nvPr/>
          </p:nvGrpSpPr>
          <p:grpSpPr>
            <a:xfrm>
              <a:off x="1105870" y="4574067"/>
              <a:ext cx="651232" cy="240866"/>
              <a:chOff x="1129932" y="4870853"/>
              <a:chExt cx="651232" cy="240866"/>
            </a:xfrm>
          </p:grpSpPr>
          <p:cxnSp>
            <p:nvCxnSpPr>
              <p:cNvPr id="76" name="Straight Connector 75">
                <a:extLst>
                  <a:ext uri="{FF2B5EF4-FFF2-40B4-BE49-F238E27FC236}">
                    <a16:creationId xmlns:a16="http://schemas.microsoft.com/office/drawing/2014/main" id="{EEF61958-307B-4FE7-894A-4159FA612CEC}"/>
                  </a:ext>
                </a:extLst>
              </p:cNvPr>
              <p:cNvCxnSpPr/>
              <p:nvPr/>
            </p:nvCxnSpPr>
            <p:spPr>
              <a:xfrm>
                <a:off x="1129932" y="4991286"/>
                <a:ext cx="651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06C8EA0-FB6B-4795-BC91-572D8A8DF871}"/>
                  </a:ext>
                </a:extLst>
              </p:cNvPr>
              <p:cNvCxnSpPr/>
              <p:nvPr/>
            </p:nvCxnSpPr>
            <p:spPr>
              <a:xfrm>
                <a:off x="1781164" y="4870853"/>
                <a:ext cx="0" cy="240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8" name="Oval 77">
              <a:extLst>
                <a:ext uri="{FF2B5EF4-FFF2-40B4-BE49-F238E27FC236}">
                  <a16:creationId xmlns:a16="http://schemas.microsoft.com/office/drawing/2014/main" id="{09BE916C-BEB8-4238-AF1D-7533DE8289F8}"/>
                </a:ext>
              </a:extLst>
            </p:cNvPr>
            <p:cNvSpPr/>
            <p:nvPr/>
          </p:nvSpPr>
          <p:spPr>
            <a:xfrm>
              <a:off x="876688" y="4463961"/>
              <a:ext cx="458366" cy="457200"/>
            </a:xfrm>
            <a:prstGeom prst="ellipse">
              <a:avLst/>
            </a:prstGeom>
            <a:solidFill>
              <a:srgbClr val="FF0000"/>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64DA2F24-5531-4B6E-998F-B4673A4E0472}"/>
                </a:ext>
              </a:extLst>
            </p:cNvPr>
            <p:cNvGrpSpPr/>
            <p:nvPr/>
          </p:nvGrpSpPr>
          <p:grpSpPr>
            <a:xfrm rot="18346445">
              <a:off x="1781629" y="4284548"/>
              <a:ext cx="943334" cy="457200"/>
              <a:chOff x="1909626" y="4463961"/>
              <a:chExt cx="943334" cy="457200"/>
            </a:xfrm>
          </p:grpSpPr>
          <p:grpSp>
            <p:nvGrpSpPr>
              <p:cNvPr id="69" name="Group 68">
                <a:extLst>
                  <a:ext uri="{FF2B5EF4-FFF2-40B4-BE49-F238E27FC236}">
                    <a16:creationId xmlns:a16="http://schemas.microsoft.com/office/drawing/2014/main" id="{5CDF0E6C-8AF7-4817-8C5A-5B62EA399BF1}"/>
                  </a:ext>
                </a:extLst>
              </p:cNvPr>
              <p:cNvGrpSpPr/>
              <p:nvPr/>
            </p:nvGrpSpPr>
            <p:grpSpPr>
              <a:xfrm>
                <a:off x="2145904" y="4623981"/>
                <a:ext cx="707056" cy="137160"/>
                <a:chOff x="2169966" y="4920767"/>
                <a:chExt cx="707056" cy="137160"/>
              </a:xfrm>
            </p:grpSpPr>
            <p:cxnSp>
              <p:nvCxnSpPr>
                <p:cNvPr id="70" name="Straight Connector 69">
                  <a:extLst>
                    <a:ext uri="{FF2B5EF4-FFF2-40B4-BE49-F238E27FC236}">
                      <a16:creationId xmlns:a16="http://schemas.microsoft.com/office/drawing/2014/main" id="{65008C84-9036-483A-9469-91051F445442}"/>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28FF9170-301B-4995-9F88-635460B8482A}"/>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a:extLst>
                  <a:ext uri="{FF2B5EF4-FFF2-40B4-BE49-F238E27FC236}">
                    <a16:creationId xmlns:a16="http://schemas.microsoft.com/office/drawing/2014/main" id="{83C1973D-9FA1-44BB-ACD1-FD0B171C1BAC}"/>
                  </a:ext>
                </a:extLst>
              </p:cNvPr>
              <p:cNvSpPr/>
              <p:nvPr/>
            </p:nvSpPr>
            <p:spPr>
              <a:xfrm>
                <a:off x="1909626" y="4463961"/>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75EF9F4-731C-42B4-8307-103FF8090D9E}"/>
                </a:ext>
              </a:extLst>
            </p:cNvPr>
            <p:cNvGrpSpPr/>
            <p:nvPr/>
          </p:nvGrpSpPr>
          <p:grpSpPr>
            <a:xfrm rot="3373613" flipV="1">
              <a:off x="2318900" y="3856415"/>
              <a:ext cx="937039" cy="457200"/>
              <a:chOff x="2942564" y="4127079"/>
              <a:chExt cx="937039" cy="457200"/>
            </a:xfrm>
          </p:grpSpPr>
          <p:grpSp>
            <p:nvGrpSpPr>
              <p:cNvPr id="72" name="Group 71">
                <a:extLst>
                  <a:ext uri="{FF2B5EF4-FFF2-40B4-BE49-F238E27FC236}">
                    <a16:creationId xmlns:a16="http://schemas.microsoft.com/office/drawing/2014/main" id="{D8E64E5F-B193-4743-A28A-8554EBC44ED9}"/>
                  </a:ext>
                </a:extLst>
              </p:cNvPr>
              <p:cNvGrpSpPr/>
              <p:nvPr/>
            </p:nvGrpSpPr>
            <p:grpSpPr>
              <a:xfrm>
                <a:off x="3172547" y="4287851"/>
                <a:ext cx="707056" cy="137160"/>
                <a:chOff x="2169966" y="4920767"/>
                <a:chExt cx="707056" cy="137160"/>
              </a:xfrm>
            </p:grpSpPr>
            <p:cxnSp>
              <p:nvCxnSpPr>
                <p:cNvPr id="73" name="Straight Connector 72">
                  <a:extLst>
                    <a:ext uri="{FF2B5EF4-FFF2-40B4-BE49-F238E27FC236}">
                      <a16:creationId xmlns:a16="http://schemas.microsoft.com/office/drawing/2014/main" id="{1E5278F5-33BE-42C6-9B9A-811B8A291F78}"/>
                    </a:ext>
                  </a:extLst>
                </p:cNvPr>
                <p:cNvCxnSpPr/>
                <p:nvPr/>
              </p:nvCxnSpPr>
              <p:spPr>
                <a:xfrm>
                  <a:off x="2169966" y="4992038"/>
                  <a:ext cx="651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0A2DE8DF-A412-4010-8825-DA3F4DC179AD}"/>
                    </a:ext>
                  </a:extLst>
                </p:cNvPr>
                <p:cNvSpPr/>
                <p:nvPr/>
              </p:nvSpPr>
              <p:spPr>
                <a:xfrm>
                  <a:off x="2739862" y="4920767"/>
                  <a:ext cx="137160" cy="13716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a:extLst>
                  <a:ext uri="{FF2B5EF4-FFF2-40B4-BE49-F238E27FC236}">
                    <a16:creationId xmlns:a16="http://schemas.microsoft.com/office/drawing/2014/main" id="{D7B6442F-B2F5-4113-8E82-05955EB715FF}"/>
                  </a:ext>
                </a:extLst>
              </p:cNvPr>
              <p:cNvSpPr/>
              <p:nvPr/>
            </p:nvSpPr>
            <p:spPr>
              <a:xfrm>
                <a:off x="2942564" y="4127079"/>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9BDF9289-BA31-4EF0-8943-4830E55EA915}"/>
                </a:ext>
              </a:extLst>
            </p:cNvPr>
            <p:cNvSpPr txBox="1"/>
            <p:nvPr/>
          </p:nvSpPr>
          <p:spPr>
            <a:xfrm>
              <a:off x="1621178" y="3619269"/>
              <a:ext cx="923141" cy="461665"/>
            </a:xfrm>
            <a:prstGeom prst="rect">
              <a:avLst/>
            </a:prstGeom>
            <a:noFill/>
          </p:spPr>
          <p:txBody>
            <a:bodyPr wrap="square" rtlCol="0">
              <a:spAutoFit/>
            </a:bodyPr>
            <a:lstStyle/>
            <a:p>
              <a:r>
                <a:rPr lang="en-US" sz="2400" dirty="0" err="1">
                  <a:solidFill>
                    <a:srgbClr val="0000FF"/>
                  </a:solidFill>
                  <a:latin typeface="Century Gothic" panose="020B0502020202020204" pitchFamily="34" charset="0"/>
                </a:rPr>
                <a:t>GPo</a:t>
              </a:r>
              <a:endParaRPr lang="en-US" sz="2400" dirty="0">
                <a:solidFill>
                  <a:srgbClr val="0000FF"/>
                </a:solidFill>
                <a:latin typeface="Century Gothic" panose="020B0502020202020204" pitchFamily="34" charset="0"/>
              </a:endParaRPr>
            </a:p>
          </p:txBody>
        </p:sp>
        <p:sp>
          <p:nvSpPr>
            <p:cNvPr id="113" name="Oval 112">
              <a:extLst>
                <a:ext uri="{FF2B5EF4-FFF2-40B4-BE49-F238E27FC236}">
                  <a16:creationId xmlns:a16="http://schemas.microsoft.com/office/drawing/2014/main" id="{7DEBAB8C-0E34-41B0-937C-025A641A7746}"/>
                </a:ext>
              </a:extLst>
            </p:cNvPr>
            <p:cNvSpPr/>
            <p:nvPr/>
          </p:nvSpPr>
          <p:spPr>
            <a:xfrm>
              <a:off x="2927040" y="4484200"/>
              <a:ext cx="458366" cy="457200"/>
            </a:xfrm>
            <a:prstGeom prst="ellipse">
              <a:avLst/>
            </a:prstGeom>
            <a:solidFill>
              <a:srgbClr val="0000FF"/>
            </a:solidFill>
            <a:ln>
              <a:no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TextBox 127">
            <a:extLst>
              <a:ext uri="{FF2B5EF4-FFF2-40B4-BE49-F238E27FC236}">
                <a16:creationId xmlns:a16="http://schemas.microsoft.com/office/drawing/2014/main" id="{2F8B64AC-5441-4ADF-A85B-AD8E0BA00E8D}"/>
              </a:ext>
            </a:extLst>
          </p:cNvPr>
          <p:cNvSpPr txBox="1"/>
          <p:nvPr/>
        </p:nvSpPr>
        <p:spPr>
          <a:xfrm rot="16200000">
            <a:off x="52356" y="5831648"/>
            <a:ext cx="811992" cy="338554"/>
          </a:xfrm>
          <a:prstGeom prst="rect">
            <a:avLst/>
          </a:prstGeom>
          <a:noFill/>
        </p:spPr>
        <p:txBody>
          <a:bodyPr wrap="square" rtlCol="0">
            <a:spAutoFit/>
          </a:bodyPr>
          <a:lstStyle/>
          <a:p>
            <a:r>
              <a:rPr lang="en-US" sz="1600" dirty="0">
                <a:latin typeface="Century Gothic" panose="020B0502020202020204" pitchFamily="34" charset="0"/>
              </a:rPr>
              <a:t>direct</a:t>
            </a:r>
          </a:p>
        </p:txBody>
      </p:sp>
      <p:sp>
        <p:nvSpPr>
          <p:cNvPr id="129" name="TextBox 128">
            <a:extLst>
              <a:ext uri="{FF2B5EF4-FFF2-40B4-BE49-F238E27FC236}">
                <a16:creationId xmlns:a16="http://schemas.microsoft.com/office/drawing/2014/main" id="{6C515AC1-EC2C-4632-B3BC-31589893C6E4}"/>
              </a:ext>
            </a:extLst>
          </p:cNvPr>
          <p:cNvSpPr txBox="1"/>
          <p:nvPr/>
        </p:nvSpPr>
        <p:spPr>
          <a:xfrm rot="16200000">
            <a:off x="-17532" y="4530534"/>
            <a:ext cx="951768" cy="338554"/>
          </a:xfrm>
          <a:prstGeom prst="rect">
            <a:avLst/>
          </a:prstGeom>
          <a:noFill/>
        </p:spPr>
        <p:txBody>
          <a:bodyPr wrap="square" rtlCol="0">
            <a:spAutoFit/>
          </a:bodyPr>
          <a:lstStyle/>
          <a:p>
            <a:r>
              <a:rPr lang="en-US" sz="1600" dirty="0">
                <a:latin typeface="Century Gothic" panose="020B0502020202020204" pitchFamily="34" charset="0"/>
              </a:rPr>
              <a:t>indirect</a:t>
            </a:r>
          </a:p>
        </p:txBody>
      </p:sp>
      <p:sp>
        <p:nvSpPr>
          <p:cNvPr id="132" name="Explosion: 8 Points 131">
            <a:extLst>
              <a:ext uri="{FF2B5EF4-FFF2-40B4-BE49-F238E27FC236}">
                <a16:creationId xmlns:a16="http://schemas.microsoft.com/office/drawing/2014/main" id="{DA785A65-24B5-4F03-B845-8B62C1950A1C}"/>
              </a:ext>
            </a:extLst>
          </p:cNvPr>
          <p:cNvSpPr/>
          <p:nvPr/>
        </p:nvSpPr>
        <p:spPr>
          <a:xfrm>
            <a:off x="6184098" y="5810564"/>
            <a:ext cx="562927" cy="457194"/>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505B7EA-6FC3-43D5-8BBF-C3863C537275}"/>
              </a:ext>
            </a:extLst>
          </p:cNvPr>
          <p:cNvSpPr/>
          <p:nvPr/>
        </p:nvSpPr>
        <p:spPr>
          <a:xfrm>
            <a:off x="165203" y="974186"/>
            <a:ext cx="8966765" cy="5742961"/>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41D5D9D-AC97-4E46-8C15-03B0D810D8AE}"/>
              </a:ext>
            </a:extLst>
          </p:cNvPr>
          <p:cNvPicPr>
            <a:picLocks noChangeAspect="1"/>
          </p:cNvPicPr>
          <p:nvPr/>
        </p:nvPicPr>
        <p:blipFill>
          <a:blip r:embed="rId3"/>
          <a:stretch>
            <a:fillRect/>
          </a:stretch>
        </p:blipFill>
        <p:spPr>
          <a:xfrm>
            <a:off x="7880054" y="2153015"/>
            <a:ext cx="4113245" cy="4645094"/>
          </a:xfrm>
          <a:prstGeom prst="rect">
            <a:avLst/>
          </a:prstGeom>
        </p:spPr>
      </p:pic>
    </p:spTree>
    <p:extLst>
      <p:ext uri="{BB962C8B-B14F-4D97-AF65-F5344CB8AC3E}">
        <p14:creationId xmlns:p14="http://schemas.microsoft.com/office/powerpoint/2010/main" val="13917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jal">
            <a:extLst>
              <a:ext uri="{FF2B5EF4-FFF2-40B4-BE49-F238E27FC236}">
                <a16:creationId xmlns:a16="http://schemas.microsoft.com/office/drawing/2014/main" id="{70060E24-9586-488A-9CFA-C0C9D727CE3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48093" y="1500056"/>
            <a:ext cx="1721076" cy="2246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erebellum cajal">
            <a:extLst>
              <a:ext uri="{FF2B5EF4-FFF2-40B4-BE49-F238E27FC236}">
                <a16:creationId xmlns:a16="http://schemas.microsoft.com/office/drawing/2014/main" id="{557AF10C-A940-481F-997F-36FE7EB40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098" y="1582992"/>
            <a:ext cx="1834862" cy="21471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7207FD-6FF7-46D5-91BA-156B0FFD6A85}"/>
              </a:ext>
            </a:extLst>
          </p:cNvPr>
          <p:cNvSpPr txBox="1"/>
          <p:nvPr/>
        </p:nvSpPr>
        <p:spPr>
          <a:xfrm>
            <a:off x="4771334" y="329923"/>
            <a:ext cx="1976823" cy="707886"/>
          </a:xfrm>
          <a:prstGeom prst="rect">
            <a:avLst/>
          </a:prstGeom>
          <a:noFill/>
        </p:spPr>
        <p:txBody>
          <a:bodyPr wrap="none" rtlCol="0">
            <a:spAutoFit/>
          </a:bodyPr>
          <a:lstStyle/>
          <a:p>
            <a:r>
              <a:rPr lang="en-US" sz="4000" dirty="0">
                <a:latin typeface="Century Gothic" panose="020B0502020202020204" pitchFamily="34" charset="0"/>
              </a:rPr>
              <a:t>Circuits</a:t>
            </a:r>
          </a:p>
        </p:txBody>
      </p:sp>
      <p:sp>
        <p:nvSpPr>
          <p:cNvPr id="14" name="TextBox 13">
            <a:extLst>
              <a:ext uri="{FF2B5EF4-FFF2-40B4-BE49-F238E27FC236}">
                <a16:creationId xmlns:a16="http://schemas.microsoft.com/office/drawing/2014/main" id="{34470683-118D-480C-90CF-6E8841713FEC}"/>
              </a:ext>
            </a:extLst>
          </p:cNvPr>
          <p:cNvSpPr txBox="1"/>
          <p:nvPr/>
        </p:nvSpPr>
        <p:spPr>
          <a:xfrm>
            <a:off x="1624830" y="1182882"/>
            <a:ext cx="1643399" cy="400110"/>
          </a:xfrm>
          <a:prstGeom prst="rect">
            <a:avLst/>
          </a:prstGeom>
          <a:noFill/>
        </p:spPr>
        <p:txBody>
          <a:bodyPr wrap="none" rtlCol="0">
            <a:spAutoFit/>
          </a:bodyPr>
          <a:lstStyle/>
          <a:p>
            <a:r>
              <a:rPr lang="en-US" sz="2000" dirty="0">
                <a:latin typeface="Century Gothic" panose="020B0502020202020204" pitchFamily="34" charset="0"/>
              </a:rPr>
              <a:t>Cerebellum</a:t>
            </a:r>
          </a:p>
        </p:txBody>
      </p:sp>
      <p:sp>
        <p:nvSpPr>
          <p:cNvPr id="15" name="TextBox 14">
            <a:extLst>
              <a:ext uri="{FF2B5EF4-FFF2-40B4-BE49-F238E27FC236}">
                <a16:creationId xmlns:a16="http://schemas.microsoft.com/office/drawing/2014/main" id="{04E1C9C3-34E2-481E-932E-0AD39327D7DA}"/>
              </a:ext>
            </a:extLst>
          </p:cNvPr>
          <p:cNvSpPr txBox="1"/>
          <p:nvPr/>
        </p:nvSpPr>
        <p:spPr>
          <a:xfrm>
            <a:off x="8053883" y="1099946"/>
            <a:ext cx="1909497" cy="400110"/>
          </a:xfrm>
          <a:prstGeom prst="rect">
            <a:avLst/>
          </a:prstGeom>
          <a:noFill/>
        </p:spPr>
        <p:txBody>
          <a:bodyPr wrap="none" rtlCol="0">
            <a:spAutoFit/>
          </a:bodyPr>
          <a:lstStyle/>
          <a:p>
            <a:r>
              <a:rPr lang="en-US" sz="2000" dirty="0">
                <a:latin typeface="Century Gothic" panose="020B0502020202020204" pitchFamily="34" charset="0"/>
              </a:rPr>
              <a:t>Basal Ganglia</a:t>
            </a:r>
          </a:p>
        </p:txBody>
      </p:sp>
      <p:pic>
        <p:nvPicPr>
          <p:cNvPr id="7" name="Picture 6">
            <a:extLst>
              <a:ext uri="{FF2B5EF4-FFF2-40B4-BE49-F238E27FC236}">
                <a16:creationId xmlns:a16="http://schemas.microsoft.com/office/drawing/2014/main" id="{323408F9-C8F6-4573-82E2-68A7A40A17E5}"/>
              </a:ext>
            </a:extLst>
          </p:cNvPr>
          <p:cNvPicPr>
            <a:picLocks noChangeAspect="1"/>
          </p:cNvPicPr>
          <p:nvPr/>
        </p:nvPicPr>
        <p:blipFill rotWithShape="1">
          <a:blip r:embed="rId4"/>
          <a:srcRect r="38441"/>
          <a:stretch/>
        </p:blipFill>
        <p:spPr>
          <a:xfrm>
            <a:off x="407548" y="3971250"/>
            <a:ext cx="4077963" cy="2487607"/>
          </a:xfrm>
          <a:prstGeom prst="rect">
            <a:avLst/>
          </a:prstGeom>
        </p:spPr>
      </p:pic>
      <p:pic>
        <p:nvPicPr>
          <p:cNvPr id="2" name="Picture 1"/>
          <p:cNvPicPr>
            <a:picLocks noChangeAspect="1"/>
          </p:cNvPicPr>
          <p:nvPr/>
        </p:nvPicPr>
        <p:blipFill>
          <a:blip r:embed="rId5"/>
          <a:stretch>
            <a:fillRect/>
          </a:stretch>
        </p:blipFill>
        <p:spPr>
          <a:xfrm>
            <a:off x="6491180" y="4146403"/>
            <a:ext cx="5034903" cy="2123767"/>
          </a:xfrm>
          <a:prstGeom prst="rect">
            <a:avLst/>
          </a:prstGeom>
        </p:spPr>
      </p:pic>
    </p:spTree>
    <p:extLst>
      <p:ext uri="{BB962C8B-B14F-4D97-AF65-F5344CB8AC3E}">
        <p14:creationId xmlns:p14="http://schemas.microsoft.com/office/powerpoint/2010/main" val="218655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ainbow unicorn GIF by Trolli">
            <a:extLst>
              <a:ext uri="{FF2B5EF4-FFF2-40B4-BE49-F238E27FC236}">
                <a16:creationId xmlns:a16="http://schemas.microsoft.com/office/drawing/2014/main" id="{DE6AA32E-2F54-4571-976F-2B3F5976D32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047750"/>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ainbow unicorn GIF by Trolli">
            <a:extLst>
              <a:ext uri="{FF2B5EF4-FFF2-40B4-BE49-F238E27FC236}">
                <a16:creationId xmlns:a16="http://schemas.microsoft.com/office/drawing/2014/main" id="{9B35256F-40D6-4A2C-95C1-9FD8B1A96938}"/>
              </a:ext>
            </a:extLst>
          </p:cNvPr>
          <p:cNvPicPr>
            <a:picLocks noChangeAspect="1" noChangeArrowheads="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017000" y="4470400"/>
            <a:ext cx="1022350" cy="10223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ainbow unicorn GIF by Trolli">
            <a:extLst>
              <a:ext uri="{FF2B5EF4-FFF2-40B4-BE49-F238E27FC236}">
                <a16:creationId xmlns:a16="http://schemas.microsoft.com/office/drawing/2014/main" id="{46699CDA-1207-4959-B027-76438CFE9933}"/>
              </a:ext>
            </a:extLst>
          </p:cNvPr>
          <p:cNvPicPr>
            <a:picLocks noChangeAspect="1" noChangeArrowheads="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017000" y="2933700"/>
            <a:ext cx="1022350" cy="1022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ainbow unicorn GIF by Trolli">
            <a:extLst>
              <a:ext uri="{FF2B5EF4-FFF2-40B4-BE49-F238E27FC236}">
                <a16:creationId xmlns:a16="http://schemas.microsoft.com/office/drawing/2014/main" id="{CF193FDB-A828-40AA-8730-0E9A43FA3841}"/>
              </a:ext>
            </a:extLst>
          </p:cNvPr>
          <p:cNvPicPr>
            <a:picLocks noChangeAspect="1" noChangeArrowheads="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017000" y="1536700"/>
            <a:ext cx="1022350" cy="1022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ainbow unicorn GIF by Trolli">
            <a:extLst>
              <a:ext uri="{FF2B5EF4-FFF2-40B4-BE49-F238E27FC236}">
                <a16:creationId xmlns:a16="http://schemas.microsoft.com/office/drawing/2014/main" id="{6C8750BB-B3AC-4B2E-A312-3A2749BCB7A9}"/>
              </a:ext>
            </a:extLst>
          </p:cNvPr>
          <p:cNvPicPr>
            <a:picLocks noChangeAspect="1" noChangeArrowheads="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152650" y="4454525"/>
            <a:ext cx="1022350" cy="1022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ainbow unicorn GIF by Trolli">
            <a:extLst>
              <a:ext uri="{FF2B5EF4-FFF2-40B4-BE49-F238E27FC236}">
                <a16:creationId xmlns:a16="http://schemas.microsoft.com/office/drawing/2014/main" id="{47D2CEB2-3447-47CE-9A12-F5C054842632}"/>
              </a:ext>
            </a:extLst>
          </p:cNvPr>
          <p:cNvPicPr>
            <a:picLocks noChangeAspect="1" noChangeArrowheads="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152650" y="2917825"/>
            <a:ext cx="1022350" cy="1022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ainbow unicorn GIF by Trolli">
            <a:extLst>
              <a:ext uri="{FF2B5EF4-FFF2-40B4-BE49-F238E27FC236}">
                <a16:creationId xmlns:a16="http://schemas.microsoft.com/office/drawing/2014/main" id="{C772E255-5CE0-4D9E-824C-D5FBA999EC0C}"/>
              </a:ext>
            </a:extLst>
          </p:cNvPr>
          <p:cNvPicPr>
            <a:picLocks noChangeAspect="1" noChangeArrowheads="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152650" y="1520825"/>
            <a:ext cx="1022350" cy="102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6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5D2CA-86AA-2575-A23E-A120908DBB4F}"/>
            </a:ext>
          </a:extLst>
        </p:cNvPr>
        <p:cNvGrpSpPr/>
        <p:nvPr/>
      </p:nvGrpSpPr>
      <p:grpSpPr>
        <a:xfrm>
          <a:off x="0" y="0"/>
          <a:ext cx="0" cy="0"/>
          <a:chOff x="0" y="0"/>
          <a:chExt cx="0" cy="0"/>
        </a:xfrm>
      </p:grpSpPr>
      <p:pic>
        <p:nvPicPr>
          <p:cNvPr id="2052" name="Picture 4" descr="cajal">
            <a:extLst>
              <a:ext uri="{FF2B5EF4-FFF2-40B4-BE49-F238E27FC236}">
                <a16:creationId xmlns:a16="http://schemas.microsoft.com/office/drawing/2014/main" id="{3289CE4E-DC19-AD00-A105-AF9ECE249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791" y="1887792"/>
            <a:ext cx="2690281" cy="35111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erebellum cajal">
            <a:extLst>
              <a:ext uri="{FF2B5EF4-FFF2-40B4-BE49-F238E27FC236}">
                <a16:creationId xmlns:a16="http://schemas.microsoft.com/office/drawing/2014/main" id="{FF8C96F3-EE9E-3415-52AC-2CB0788F3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513" y="1887792"/>
            <a:ext cx="2839515" cy="33228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FA000F8-34D1-E954-C501-8D4571778B2F}"/>
              </a:ext>
            </a:extLst>
          </p:cNvPr>
          <p:cNvSpPr txBox="1"/>
          <p:nvPr/>
        </p:nvSpPr>
        <p:spPr>
          <a:xfrm>
            <a:off x="3044571" y="1404746"/>
            <a:ext cx="1643399" cy="400110"/>
          </a:xfrm>
          <a:prstGeom prst="rect">
            <a:avLst/>
          </a:prstGeom>
          <a:noFill/>
        </p:spPr>
        <p:txBody>
          <a:bodyPr wrap="none" rtlCol="0">
            <a:spAutoFit/>
          </a:bodyPr>
          <a:lstStyle/>
          <a:p>
            <a:r>
              <a:rPr lang="en-US" sz="2000" dirty="0">
                <a:latin typeface="Century Gothic" panose="020B0502020202020204" pitchFamily="34" charset="0"/>
              </a:rPr>
              <a:t>Cerebellum</a:t>
            </a:r>
          </a:p>
        </p:txBody>
      </p:sp>
      <p:sp>
        <p:nvSpPr>
          <p:cNvPr id="15" name="TextBox 14">
            <a:extLst>
              <a:ext uri="{FF2B5EF4-FFF2-40B4-BE49-F238E27FC236}">
                <a16:creationId xmlns:a16="http://schemas.microsoft.com/office/drawing/2014/main" id="{90F4D4C2-AB9A-C0F0-9BEA-388290C74886}"/>
              </a:ext>
            </a:extLst>
          </p:cNvPr>
          <p:cNvSpPr txBox="1"/>
          <p:nvPr/>
        </p:nvSpPr>
        <p:spPr>
          <a:xfrm>
            <a:off x="6773463" y="1404746"/>
            <a:ext cx="1909497" cy="400110"/>
          </a:xfrm>
          <a:prstGeom prst="rect">
            <a:avLst/>
          </a:prstGeom>
          <a:noFill/>
        </p:spPr>
        <p:txBody>
          <a:bodyPr wrap="none" rtlCol="0">
            <a:spAutoFit/>
          </a:bodyPr>
          <a:lstStyle/>
          <a:p>
            <a:r>
              <a:rPr lang="en-US" sz="2000" dirty="0">
                <a:latin typeface="Century Gothic" panose="020B0502020202020204" pitchFamily="34" charset="0"/>
              </a:rPr>
              <a:t>Basal Ganglia</a:t>
            </a:r>
          </a:p>
        </p:txBody>
      </p:sp>
      <p:sp>
        <p:nvSpPr>
          <p:cNvPr id="2" name="Rectangle 1">
            <a:extLst>
              <a:ext uri="{FF2B5EF4-FFF2-40B4-BE49-F238E27FC236}">
                <a16:creationId xmlns:a16="http://schemas.microsoft.com/office/drawing/2014/main" id="{208540F1-4190-8E8F-A1A1-02A60740DF29}"/>
              </a:ext>
            </a:extLst>
          </p:cNvPr>
          <p:cNvSpPr/>
          <p:nvPr/>
        </p:nvSpPr>
        <p:spPr>
          <a:xfrm>
            <a:off x="6226629" y="1190172"/>
            <a:ext cx="3193142" cy="4426858"/>
          </a:xfrm>
          <a:prstGeom prst="rect">
            <a:avLst/>
          </a:prstGeom>
          <a:solidFill>
            <a:srgbClr val="FFFFFF">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9DAE933-669A-0316-6463-CCEF0BA916BB}"/>
              </a:ext>
            </a:extLst>
          </p:cNvPr>
          <p:cNvSpPr txBox="1"/>
          <p:nvPr/>
        </p:nvSpPr>
        <p:spPr>
          <a:xfrm>
            <a:off x="2481068" y="426882"/>
            <a:ext cx="7229864" cy="707886"/>
          </a:xfrm>
          <a:prstGeom prst="rect">
            <a:avLst/>
          </a:prstGeom>
          <a:noFill/>
        </p:spPr>
        <p:txBody>
          <a:bodyPr wrap="none" rtlCol="0">
            <a:spAutoFit/>
          </a:bodyPr>
          <a:lstStyle/>
          <a:p>
            <a:r>
              <a:rPr lang="en-US" sz="4000" dirty="0">
                <a:latin typeface="Century Gothic" panose="020B0502020202020204" pitchFamily="34" charset="0"/>
              </a:rPr>
              <a:t>Cerebellum &amp; Basal Ganglia</a:t>
            </a:r>
          </a:p>
        </p:txBody>
      </p:sp>
    </p:spTree>
    <p:extLst>
      <p:ext uri="{BB962C8B-B14F-4D97-AF65-F5344CB8AC3E}">
        <p14:creationId xmlns:p14="http://schemas.microsoft.com/office/powerpoint/2010/main" val="316744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0BF05D-FADE-47BC-AFAB-2971EC56D154}"/>
              </a:ext>
            </a:extLst>
          </p:cNvPr>
          <p:cNvSpPr txBox="1"/>
          <p:nvPr/>
        </p:nvSpPr>
        <p:spPr>
          <a:xfrm>
            <a:off x="4544132" y="316860"/>
            <a:ext cx="3103735" cy="707886"/>
          </a:xfrm>
          <a:prstGeom prst="rect">
            <a:avLst/>
          </a:prstGeom>
          <a:noFill/>
        </p:spPr>
        <p:txBody>
          <a:bodyPr wrap="none" rtlCol="0">
            <a:spAutoFit/>
          </a:bodyPr>
          <a:lstStyle/>
          <a:p>
            <a:r>
              <a:rPr lang="en-US" sz="4000" dirty="0">
                <a:latin typeface="Century Gothic" panose="020B0502020202020204" pitchFamily="34" charset="0"/>
              </a:rPr>
              <a:t>Cerebellum</a:t>
            </a:r>
          </a:p>
        </p:txBody>
      </p:sp>
      <p:grpSp>
        <p:nvGrpSpPr>
          <p:cNvPr id="42" name="Group 41">
            <a:extLst>
              <a:ext uri="{FF2B5EF4-FFF2-40B4-BE49-F238E27FC236}">
                <a16:creationId xmlns:a16="http://schemas.microsoft.com/office/drawing/2014/main" id="{D17643D9-D014-4B6A-B35F-9D04BEC85D01}"/>
              </a:ext>
            </a:extLst>
          </p:cNvPr>
          <p:cNvGrpSpPr/>
          <p:nvPr/>
        </p:nvGrpSpPr>
        <p:grpSpPr>
          <a:xfrm>
            <a:off x="769586" y="1662482"/>
            <a:ext cx="10555639" cy="461665"/>
            <a:chOff x="769586" y="1662482"/>
            <a:chExt cx="10555639" cy="461665"/>
          </a:xfrm>
        </p:grpSpPr>
        <p:sp>
          <p:nvSpPr>
            <p:cNvPr id="8" name="Oval 7">
              <a:extLst>
                <a:ext uri="{FF2B5EF4-FFF2-40B4-BE49-F238E27FC236}">
                  <a16:creationId xmlns:a16="http://schemas.microsoft.com/office/drawing/2014/main" id="{A50216DD-9445-43E2-A0AC-F48E0E990AD1}"/>
                </a:ext>
              </a:extLst>
            </p:cNvPr>
            <p:cNvSpPr/>
            <p:nvPr/>
          </p:nvSpPr>
          <p:spPr>
            <a:xfrm>
              <a:off x="769586" y="1801160"/>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610CE6-E57A-4A6A-96D5-1342C4319A01}"/>
                </a:ext>
              </a:extLst>
            </p:cNvPr>
            <p:cNvSpPr txBox="1"/>
            <p:nvPr/>
          </p:nvSpPr>
          <p:spPr>
            <a:xfrm>
              <a:off x="962732" y="1662482"/>
              <a:ext cx="10362493" cy="461665"/>
            </a:xfrm>
            <a:prstGeom prst="rect">
              <a:avLst/>
            </a:prstGeom>
            <a:noFill/>
          </p:spPr>
          <p:txBody>
            <a:bodyPr wrap="square" rtlCol="0">
              <a:spAutoFit/>
            </a:bodyPr>
            <a:lstStyle/>
            <a:p>
              <a:r>
                <a:rPr lang="en-US" sz="2400" dirty="0">
                  <a:latin typeface="Century Gothic" panose="020B0502020202020204" pitchFamily="34" charset="0"/>
                </a:rPr>
                <a:t>Cerebellar diseases provide clues about function.</a:t>
              </a:r>
            </a:p>
          </p:txBody>
        </p:sp>
      </p:grpSp>
      <p:grpSp>
        <p:nvGrpSpPr>
          <p:cNvPr id="43" name="Group 42">
            <a:extLst>
              <a:ext uri="{FF2B5EF4-FFF2-40B4-BE49-F238E27FC236}">
                <a16:creationId xmlns:a16="http://schemas.microsoft.com/office/drawing/2014/main" id="{D2FE69B2-7789-433F-AE2A-58A355B007D8}"/>
              </a:ext>
            </a:extLst>
          </p:cNvPr>
          <p:cNvGrpSpPr/>
          <p:nvPr/>
        </p:nvGrpSpPr>
        <p:grpSpPr>
          <a:xfrm>
            <a:off x="1146957" y="2086323"/>
            <a:ext cx="10545373" cy="369332"/>
            <a:chOff x="1146957" y="2086323"/>
            <a:chExt cx="10545373" cy="369332"/>
          </a:xfrm>
        </p:grpSpPr>
        <p:sp>
          <p:nvSpPr>
            <p:cNvPr id="10" name="Oval 9">
              <a:extLst>
                <a:ext uri="{FF2B5EF4-FFF2-40B4-BE49-F238E27FC236}">
                  <a16:creationId xmlns:a16="http://schemas.microsoft.com/office/drawing/2014/main" id="{F387BFB5-86DC-446F-B15F-21A170E7AC5E}"/>
                </a:ext>
              </a:extLst>
            </p:cNvPr>
            <p:cNvSpPr/>
            <p:nvPr/>
          </p:nvSpPr>
          <p:spPr>
            <a:xfrm>
              <a:off x="1146957" y="2178834"/>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1A2FA87-9E84-496B-901F-723B2F9E4BE4}"/>
                </a:ext>
              </a:extLst>
            </p:cNvPr>
            <p:cNvSpPr txBox="1"/>
            <p:nvPr/>
          </p:nvSpPr>
          <p:spPr>
            <a:xfrm>
              <a:off x="1329837" y="2086323"/>
              <a:ext cx="10362493" cy="369332"/>
            </a:xfrm>
            <a:prstGeom prst="rect">
              <a:avLst/>
            </a:prstGeom>
            <a:noFill/>
          </p:spPr>
          <p:txBody>
            <a:bodyPr wrap="square" rtlCol="0">
              <a:spAutoFit/>
            </a:bodyPr>
            <a:lstStyle/>
            <a:p>
              <a:r>
                <a:rPr lang="en-US" dirty="0">
                  <a:latin typeface="Century Gothic" panose="020B0502020202020204" pitchFamily="34" charset="0"/>
                </a:rPr>
                <a:t>Disorders manifest in </a:t>
              </a:r>
              <a:r>
                <a:rPr lang="en-US" b="1" dirty="0">
                  <a:latin typeface="Century Gothic" panose="020B0502020202020204" pitchFamily="34" charset="0"/>
                </a:rPr>
                <a:t>four</a:t>
              </a:r>
              <a:r>
                <a:rPr lang="en-US" dirty="0">
                  <a:latin typeface="Century Gothic" panose="020B0502020202020204" pitchFamily="34" charset="0"/>
                </a:rPr>
                <a:t> </a:t>
              </a:r>
              <a:r>
                <a:rPr lang="en-US" b="1" dirty="0">
                  <a:latin typeface="Century Gothic" panose="020B0502020202020204" pitchFamily="34" charset="0"/>
                </a:rPr>
                <a:t>symptoms</a:t>
              </a:r>
              <a:r>
                <a:rPr lang="en-US" dirty="0">
                  <a:latin typeface="Century Gothic" panose="020B0502020202020204" pitchFamily="34" charset="0"/>
                </a:rPr>
                <a:t>:</a:t>
              </a:r>
            </a:p>
          </p:txBody>
        </p:sp>
      </p:grpSp>
      <p:sp>
        <p:nvSpPr>
          <p:cNvPr id="13" name="TextBox 12">
            <a:extLst>
              <a:ext uri="{FF2B5EF4-FFF2-40B4-BE49-F238E27FC236}">
                <a16:creationId xmlns:a16="http://schemas.microsoft.com/office/drawing/2014/main" id="{E2670D31-F34B-42B7-BE37-81F7C021DACC}"/>
              </a:ext>
            </a:extLst>
          </p:cNvPr>
          <p:cNvSpPr txBox="1"/>
          <p:nvPr/>
        </p:nvSpPr>
        <p:spPr>
          <a:xfrm>
            <a:off x="2999117" y="2436060"/>
            <a:ext cx="6181169" cy="369332"/>
          </a:xfrm>
          <a:prstGeom prst="rect">
            <a:avLst/>
          </a:prstGeom>
          <a:noFill/>
        </p:spPr>
        <p:txBody>
          <a:bodyPr wrap="square" rtlCol="0">
            <a:spAutoFit/>
          </a:bodyPr>
          <a:lstStyle/>
          <a:p>
            <a:r>
              <a:rPr lang="en-US" dirty="0">
                <a:latin typeface="Century Gothic" panose="020B0502020202020204" pitchFamily="34" charset="0"/>
              </a:rPr>
              <a:t>Low resistance to passive limb movements. </a:t>
            </a:r>
          </a:p>
        </p:txBody>
      </p:sp>
      <p:grpSp>
        <p:nvGrpSpPr>
          <p:cNvPr id="44" name="Group 43">
            <a:extLst>
              <a:ext uri="{FF2B5EF4-FFF2-40B4-BE49-F238E27FC236}">
                <a16:creationId xmlns:a16="http://schemas.microsoft.com/office/drawing/2014/main" id="{322093C5-3B61-4F2B-BA9D-8D9FF348689E}"/>
              </a:ext>
            </a:extLst>
          </p:cNvPr>
          <p:cNvGrpSpPr/>
          <p:nvPr/>
        </p:nvGrpSpPr>
        <p:grpSpPr>
          <a:xfrm>
            <a:off x="1506404" y="2436060"/>
            <a:ext cx="1845047" cy="369332"/>
            <a:chOff x="1506404" y="2381468"/>
            <a:chExt cx="1845047" cy="369332"/>
          </a:xfrm>
        </p:grpSpPr>
        <p:sp>
          <p:nvSpPr>
            <p:cNvPr id="12" name="TextBox 11">
              <a:extLst>
                <a:ext uri="{FF2B5EF4-FFF2-40B4-BE49-F238E27FC236}">
                  <a16:creationId xmlns:a16="http://schemas.microsoft.com/office/drawing/2014/main" id="{9F0AB466-557C-4BA7-8C62-5107C9E020FD}"/>
                </a:ext>
              </a:extLst>
            </p:cNvPr>
            <p:cNvSpPr txBox="1"/>
            <p:nvPr/>
          </p:nvSpPr>
          <p:spPr>
            <a:xfrm>
              <a:off x="1699549" y="2381468"/>
              <a:ext cx="1651902" cy="369332"/>
            </a:xfrm>
            <a:prstGeom prst="rect">
              <a:avLst/>
            </a:prstGeom>
            <a:noFill/>
          </p:spPr>
          <p:txBody>
            <a:bodyPr wrap="square" rtlCol="0">
              <a:spAutoFit/>
            </a:bodyPr>
            <a:lstStyle/>
            <a:p>
              <a:r>
                <a:rPr lang="en-US" b="1" dirty="0">
                  <a:latin typeface="Century Gothic" panose="020B0502020202020204" pitchFamily="34" charset="0"/>
                </a:rPr>
                <a:t>Hypotonia</a:t>
              </a:r>
              <a:r>
                <a:rPr lang="en-US" dirty="0">
                  <a:latin typeface="Century Gothic" panose="020B0502020202020204" pitchFamily="34" charset="0"/>
                </a:rPr>
                <a:t>. </a:t>
              </a:r>
            </a:p>
          </p:txBody>
        </p:sp>
        <p:sp>
          <p:nvSpPr>
            <p:cNvPr id="14" name="Oval 13">
              <a:extLst>
                <a:ext uri="{FF2B5EF4-FFF2-40B4-BE49-F238E27FC236}">
                  <a16:creationId xmlns:a16="http://schemas.microsoft.com/office/drawing/2014/main" id="{5715FC83-FE5A-418C-BE1E-A89B4783B452}"/>
                </a:ext>
              </a:extLst>
            </p:cNvPr>
            <p:cNvSpPr/>
            <p:nvPr/>
          </p:nvSpPr>
          <p:spPr>
            <a:xfrm>
              <a:off x="1506404" y="2474694"/>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5A172A1-07DD-49AE-AD20-14296C04939D}"/>
              </a:ext>
            </a:extLst>
          </p:cNvPr>
          <p:cNvGrpSpPr/>
          <p:nvPr/>
        </p:nvGrpSpPr>
        <p:grpSpPr>
          <a:xfrm>
            <a:off x="1506404" y="2822745"/>
            <a:ext cx="2180856" cy="369332"/>
            <a:chOff x="1506404" y="2686265"/>
            <a:chExt cx="2180856" cy="369332"/>
          </a:xfrm>
        </p:grpSpPr>
        <p:sp>
          <p:nvSpPr>
            <p:cNvPr id="15" name="TextBox 14">
              <a:extLst>
                <a:ext uri="{FF2B5EF4-FFF2-40B4-BE49-F238E27FC236}">
                  <a16:creationId xmlns:a16="http://schemas.microsoft.com/office/drawing/2014/main" id="{E0F3EB88-49B9-47C0-B7F9-035CB9AF19CD}"/>
                </a:ext>
              </a:extLst>
            </p:cNvPr>
            <p:cNvSpPr txBox="1"/>
            <p:nvPr/>
          </p:nvSpPr>
          <p:spPr>
            <a:xfrm>
              <a:off x="1699549" y="2686265"/>
              <a:ext cx="1987711" cy="369332"/>
            </a:xfrm>
            <a:prstGeom prst="rect">
              <a:avLst/>
            </a:prstGeom>
            <a:noFill/>
          </p:spPr>
          <p:txBody>
            <a:bodyPr wrap="square" rtlCol="0">
              <a:spAutoFit/>
            </a:bodyPr>
            <a:lstStyle/>
            <a:p>
              <a:r>
                <a:rPr lang="en-US" b="1" dirty="0" err="1">
                  <a:latin typeface="Century Gothic" panose="020B0502020202020204" pitchFamily="34" charset="0"/>
                </a:rPr>
                <a:t>Astasia-Abasia</a:t>
              </a:r>
              <a:r>
                <a:rPr lang="en-US" dirty="0">
                  <a:latin typeface="Century Gothic" panose="020B0502020202020204" pitchFamily="34" charset="0"/>
                </a:rPr>
                <a:t>. </a:t>
              </a:r>
            </a:p>
          </p:txBody>
        </p:sp>
        <p:sp>
          <p:nvSpPr>
            <p:cNvPr id="17" name="Oval 16">
              <a:extLst>
                <a:ext uri="{FF2B5EF4-FFF2-40B4-BE49-F238E27FC236}">
                  <a16:creationId xmlns:a16="http://schemas.microsoft.com/office/drawing/2014/main" id="{DA8A9E60-5DEA-4B30-AFEE-56DB3B665B1F}"/>
                </a:ext>
              </a:extLst>
            </p:cNvPr>
            <p:cNvSpPr/>
            <p:nvPr/>
          </p:nvSpPr>
          <p:spPr>
            <a:xfrm>
              <a:off x="1506404" y="277949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070BF750-40C4-443E-902B-F3084CF6BE5F}"/>
              </a:ext>
            </a:extLst>
          </p:cNvPr>
          <p:cNvSpPr txBox="1"/>
          <p:nvPr/>
        </p:nvSpPr>
        <p:spPr>
          <a:xfrm>
            <a:off x="3478088" y="2831310"/>
            <a:ext cx="7847137" cy="923330"/>
          </a:xfrm>
          <a:prstGeom prst="rect">
            <a:avLst/>
          </a:prstGeom>
          <a:noFill/>
        </p:spPr>
        <p:txBody>
          <a:bodyPr wrap="square" rtlCol="0">
            <a:spAutoFit/>
          </a:bodyPr>
          <a:lstStyle/>
          <a:p>
            <a:r>
              <a:rPr lang="en-US" dirty="0">
                <a:latin typeface="Century Gothic" panose="020B0502020202020204" pitchFamily="34" charset="0"/>
              </a:rPr>
              <a:t>Loss of the ability to maintain a steady limb or body posture across multiple joints (</a:t>
            </a:r>
            <a:r>
              <a:rPr lang="en-US" dirty="0" err="1">
                <a:latin typeface="Century Gothic" panose="020B0502020202020204" pitchFamily="34" charset="0"/>
              </a:rPr>
              <a:t>astasia</a:t>
            </a:r>
            <a:r>
              <a:rPr lang="en-US" dirty="0">
                <a:latin typeface="Century Gothic" panose="020B0502020202020204" pitchFamily="34" charset="0"/>
              </a:rPr>
              <a:t>). Loss of ability to maintain upright stance against gravity (</a:t>
            </a:r>
            <a:r>
              <a:rPr lang="en-US" dirty="0" err="1">
                <a:latin typeface="Century Gothic" panose="020B0502020202020204" pitchFamily="34" charset="0"/>
              </a:rPr>
              <a:t>abasia</a:t>
            </a:r>
            <a:r>
              <a:rPr lang="en-US" dirty="0">
                <a:latin typeface="Century Gothic" panose="020B0502020202020204" pitchFamily="34" charset="0"/>
              </a:rPr>
              <a:t>).</a:t>
            </a:r>
          </a:p>
        </p:txBody>
      </p:sp>
      <p:sp>
        <p:nvSpPr>
          <p:cNvPr id="22" name="TextBox 21">
            <a:extLst>
              <a:ext uri="{FF2B5EF4-FFF2-40B4-BE49-F238E27FC236}">
                <a16:creationId xmlns:a16="http://schemas.microsoft.com/office/drawing/2014/main" id="{EBB175BA-D17D-479B-9F45-1F5874C08979}"/>
              </a:ext>
            </a:extLst>
          </p:cNvPr>
          <p:cNvSpPr txBox="1"/>
          <p:nvPr/>
        </p:nvSpPr>
        <p:spPr>
          <a:xfrm>
            <a:off x="2587514" y="3769484"/>
            <a:ext cx="7847137" cy="369332"/>
          </a:xfrm>
          <a:prstGeom prst="rect">
            <a:avLst/>
          </a:prstGeom>
          <a:noFill/>
        </p:spPr>
        <p:txBody>
          <a:bodyPr wrap="square" rtlCol="0">
            <a:spAutoFit/>
          </a:bodyPr>
          <a:lstStyle/>
          <a:p>
            <a:r>
              <a:rPr lang="en-US" dirty="0">
                <a:latin typeface="Century Gothic" panose="020B0502020202020204" pitchFamily="34" charset="0"/>
              </a:rPr>
              <a:t>Abnormal execution of multi-jointed voluntary movements.</a:t>
            </a:r>
          </a:p>
        </p:txBody>
      </p:sp>
      <p:grpSp>
        <p:nvGrpSpPr>
          <p:cNvPr id="46" name="Group 45">
            <a:extLst>
              <a:ext uri="{FF2B5EF4-FFF2-40B4-BE49-F238E27FC236}">
                <a16:creationId xmlns:a16="http://schemas.microsoft.com/office/drawing/2014/main" id="{15AC4CD2-CEF3-4E09-9A09-BA3353418A23}"/>
              </a:ext>
            </a:extLst>
          </p:cNvPr>
          <p:cNvGrpSpPr/>
          <p:nvPr/>
        </p:nvGrpSpPr>
        <p:grpSpPr>
          <a:xfrm>
            <a:off x="1506404" y="3769678"/>
            <a:ext cx="1242238" cy="369332"/>
            <a:chOff x="1506404" y="4110873"/>
            <a:chExt cx="1242238" cy="369332"/>
          </a:xfrm>
        </p:grpSpPr>
        <p:sp>
          <p:nvSpPr>
            <p:cNvPr id="21" name="TextBox 20">
              <a:extLst>
                <a:ext uri="{FF2B5EF4-FFF2-40B4-BE49-F238E27FC236}">
                  <a16:creationId xmlns:a16="http://schemas.microsoft.com/office/drawing/2014/main" id="{1BEE60ED-BA13-4E15-9ECF-EF7036FC4E51}"/>
                </a:ext>
              </a:extLst>
            </p:cNvPr>
            <p:cNvSpPr txBox="1"/>
            <p:nvPr/>
          </p:nvSpPr>
          <p:spPr>
            <a:xfrm>
              <a:off x="1699549" y="4110873"/>
              <a:ext cx="1049093" cy="369332"/>
            </a:xfrm>
            <a:prstGeom prst="rect">
              <a:avLst/>
            </a:prstGeom>
            <a:noFill/>
          </p:spPr>
          <p:txBody>
            <a:bodyPr wrap="square" rtlCol="0">
              <a:spAutoFit/>
            </a:bodyPr>
            <a:lstStyle/>
            <a:p>
              <a:r>
                <a:rPr lang="en-US" b="1" dirty="0">
                  <a:latin typeface="Century Gothic" panose="020B0502020202020204" pitchFamily="34" charset="0"/>
                </a:rPr>
                <a:t>Ataxia</a:t>
              </a:r>
              <a:r>
                <a:rPr lang="en-US" dirty="0">
                  <a:latin typeface="Century Gothic" panose="020B0502020202020204" pitchFamily="34" charset="0"/>
                </a:rPr>
                <a:t>. </a:t>
              </a:r>
            </a:p>
          </p:txBody>
        </p:sp>
        <p:sp>
          <p:nvSpPr>
            <p:cNvPr id="23" name="Oval 22">
              <a:extLst>
                <a:ext uri="{FF2B5EF4-FFF2-40B4-BE49-F238E27FC236}">
                  <a16:creationId xmlns:a16="http://schemas.microsoft.com/office/drawing/2014/main" id="{8CB54297-2F7B-4C1C-99B0-DCF7A6F38A2F}"/>
                </a:ext>
              </a:extLst>
            </p:cNvPr>
            <p:cNvSpPr/>
            <p:nvPr/>
          </p:nvSpPr>
          <p:spPr>
            <a:xfrm>
              <a:off x="1506404" y="4204099"/>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1943E3A3-B61D-47FC-B2FB-A664E8FD746D}"/>
              </a:ext>
            </a:extLst>
          </p:cNvPr>
          <p:cNvSpPr txBox="1"/>
          <p:nvPr/>
        </p:nvSpPr>
        <p:spPr>
          <a:xfrm>
            <a:off x="3398264" y="4154158"/>
            <a:ext cx="7847137" cy="369332"/>
          </a:xfrm>
          <a:prstGeom prst="rect">
            <a:avLst/>
          </a:prstGeom>
          <a:noFill/>
        </p:spPr>
        <p:txBody>
          <a:bodyPr wrap="square" rtlCol="0">
            <a:spAutoFit/>
          </a:bodyPr>
          <a:lstStyle/>
          <a:p>
            <a:r>
              <a:rPr lang="en-US" dirty="0">
                <a:latin typeface="Century Gothic" panose="020B0502020202020204" pitchFamily="34" charset="0"/>
              </a:rPr>
              <a:t>Tremor at the end of movement.</a:t>
            </a:r>
          </a:p>
        </p:txBody>
      </p:sp>
      <p:grpSp>
        <p:nvGrpSpPr>
          <p:cNvPr id="47" name="Group 46">
            <a:extLst>
              <a:ext uri="{FF2B5EF4-FFF2-40B4-BE49-F238E27FC236}">
                <a16:creationId xmlns:a16="http://schemas.microsoft.com/office/drawing/2014/main" id="{3A857C3A-0BD8-44BF-8DBC-6CDE5B259D11}"/>
              </a:ext>
            </a:extLst>
          </p:cNvPr>
          <p:cNvGrpSpPr/>
          <p:nvPr/>
        </p:nvGrpSpPr>
        <p:grpSpPr>
          <a:xfrm>
            <a:off x="1506404" y="4154158"/>
            <a:ext cx="2180856" cy="369332"/>
            <a:chOff x="1506404" y="4413465"/>
            <a:chExt cx="2180856" cy="369332"/>
          </a:xfrm>
        </p:grpSpPr>
        <p:sp>
          <p:nvSpPr>
            <p:cNvPr id="24" name="TextBox 23">
              <a:extLst>
                <a:ext uri="{FF2B5EF4-FFF2-40B4-BE49-F238E27FC236}">
                  <a16:creationId xmlns:a16="http://schemas.microsoft.com/office/drawing/2014/main" id="{814B2FC3-47E7-4FE7-A2C3-47FD1DE2669B}"/>
                </a:ext>
              </a:extLst>
            </p:cNvPr>
            <p:cNvSpPr txBox="1"/>
            <p:nvPr/>
          </p:nvSpPr>
          <p:spPr>
            <a:xfrm>
              <a:off x="1699549" y="4413465"/>
              <a:ext cx="1987711" cy="369332"/>
            </a:xfrm>
            <a:prstGeom prst="rect">
              <a:avLst/>
            </a:prstGeom>
            <a:noFill/>
          </p:spPr>
          <p:txBody>
            <a:bodyPr wrap="square" rtlCol="0">
              <a:spAutoFit/>
            </a:bodyPr>
            <a:lstStyle/>
            <a:p>
              <a:r>
                <a:rPr lang="en-US" b="1" dirty="0">
                  <a:latin typeface="Century Gothic" panose="020B0502020202020204" pitchFamily="34" charset="0"/>
                </a:rPr>
                <a:t>Action Tremor</a:t>
              </a:r>
              <a:r>
                <a:rPr lang="en-US" dirty="0">
                  <a:latin typeface="Century Gothic" panose="020B0502020202020204" pitchFamily="34" charset="0"/>
                </a:rPr>
                <a:t>. </a:t>
              </a:r>
            </a:p>
          </p:txBody>
        </p:sp>
        <p:sp>
          <p:nvSpPr>
            <p:cNvPr id="26" name="Oval 25">
              <a:extLst>
                <a:ext uri="{FF2B5EF4-FFF2-40B4-BE49-F238E27FC236}">
                  <a16:creationId xmlns:a16="http://schemas.microsoft.com/office/drawing/2014/main" id="{4C9D131B-E75A-43BA-8CAE-5038178EA18F}"/>
                </a:ext>
              </a:extLst>
            </p:cNvPr>
            <p:cNvSpPr/>
            <p:nvPr/>
          </p:nvSpPr>
          <p:spPr>
            <a:xfrm>
              <a:off x="1506404" y="4506691"/>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https://i5.walmartimages.com/asr/961d7ec0-0dcc-464f-90c6-0dd7a048b40b_1.3bf64d0a20cd5fefe5e1ed980dab4d89.jpeg?odnWidth=undefined&amp;odnHeight=undefined&amp;odnBg=ffffff">
            <a:extLst>
              <a:ext uri="{FF2B5EF4-FFF2-40B4-BE49-F238E27FC236}">
                <a16:creationId xmlns:a16="http://schemas.microsoft.com/office/drawing/2014/main" id="{B16A9721-E0C7-4BE4-A473-90AE4EB6142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83235" y="3754640"/>
            <a:ext cx="2529615" cy="262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dissolv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dissolv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dissolv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2"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4DBE2B-7BD7-4EB3-9DF1-E6C3C5D7496B}"/>
              </a:ext>
            </a:extLst>
          </p:cNvPr>
          <p:cNvSpPr txBox="1"/>
          <p:nvPr/>
        </p:nvSpPr>
        <p:spPr>
          <a:xfrm>
            <a:off x="1053512" y="221444"/>
            <a:ext cx="10312438" cy="707886"/>
          </a:xfrm>
          <a:prstGeom prst="rect">
            <a:avLst/>
          </a:prstGeom>
          <a:noFill/>
        </p:spPr>
        <p:txBody>
          <a:bodyPr wrap="none" rtlCol="0">
            <a:spAutoFit/>
          </a:bodyPr>
          <a:lstStyle/>
          <a:p>
            <a:r>
              <a:rPr lang="en-US" sz="4000" dirty="0">
                <a:latin typeface="Century Gothic" panose="020B0502020202020204" pitchFamily="34" charset="0"/>
              </a:rPr>
              <a:t>Cerebellum: Distinct Anatomical Regions</a:t>
            </a:r>
          </a:p>
        </p:txBody>
      </p:sp>
      <p:pic>
        <p:nvPicPr>
          <p:cNvPr id="5" name="Picture 4">
            <a:extLst>
              <a:ext uri="{FF2B5EF4-FFF2-40B4-BE49-F238E27FC236}">
                <a16:creationId xmlns:a16="http://schemas.microsoft.com/office/drawing/2014/main" id="{EC99C78E-3AE5-4684-BF72-6D448D2E3CAE}"/>
              </a:ext>
            </a:extLst>
          </p:cNvPr>
          <p:cNvPicPr>
            <a:picLocks noChangeAspect="1"/>
          </p:cNvPicPr>
          <p:nvPr/>
        </p:nvPicPr>
        <p:blipFill>
          <a:blip r:embed="rId3"/>
          <a:stretch>
            <a:fillRect/>
          </a:stretch>
        </p:blipFill>
        <p:spPr>
          <a:xfrm>
            <a:off x="1940119" y="929330"/>
            <a:ext cx="8177097" cy="5689588"/>
          </a:xfrm>
          <a:prstGeom prst="rect">
            <a:avLst/>
          </a:prstGeom>
        </p:spPr>
      </p:pic>
      <p:sp>
        <p:nvSpPr>
          <p:cNvPr id="6" name="Rectangle 5">
            <a:extLst>
              <a:ext uri="{FF2B5EF4-FFF2-40B4-BE49-F238E27FC236}">
                <a16:creationId xmlns:a16="http://schemas.microsoft.com/office/drawing/2014/main" id="{9C2DC30C-38AE-49A7-A293-78A69E0D9E66}"/>
              </a:ext>
            </a:extLst>
          </p:cNvPr>
          <p:cNvSpPr/>
          <p:nvPr/>
        </p:nvSpPr>
        <p:spPr>
          <a:xfrm>
            <a:off x="1826388" y="4591189"/>
            <a:ext cx="4269612" cy="2129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3A93878-CD56-4D9E-BC63-3DC2623DBC73}"/>
              </a:ext>
            </a:extLst>
          </p:cNvPr>
          <p:cNvSpPr/>
          <p:nvPr/>
        </p:nvSpPr>
        <p:spPr>
          <a:xfrm>
            <a:off x="6137786" y="948519"/>
            <a:ext cx="4269612" cy="2845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46891B-CC81-4885-9D5C-088EF770BCD8}"/>
              </a:ext>
            </a:extLst>
          </p:cNvPr>
          <p:cNvSpPr/>
          <p:nvPr/>
        </p:nvSpPr>
        <p:spPr>
          <a:xfrm>
            <a:off x="6028667" y="3874681"/>
            <a:ext cx="4269612" cy="2845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0A357D3-0DD6-4A30-8318-CF56D0B96D2F}"/>
              </a:ext>
            </a:extLst>
          </p:cNvPr>
          <p:cNvPicPr>
            <a:picLocks noChangeAspect="1"/>
          </p:cNvPicPr>
          <p:nvPr/>
        </p:nvPicPr>
        <p:blipFill>
          <a:blip r:embed="rId4"/>
          <a:stretch>
            <a:fillRect/>
          </a:stretch>
        </p:blipFill>
        <p:spPr>
          <a:xfrm>
            <a:off x="6443716" y="4156697"/>
            <a:ext cx="5378344" cy="2479859"/>
          </a:xfrm>
          <a:prstGeom prst="rect">
            <a:avLst/>
          </a:prstGeom>
        </p:spPr>
      </p:pic>
    </p:spTree>
    <p:extLst>
      <p:ext uri="{BB962C8B-B14F-4D97-AF65-F5344CB8AC3E}">
        <p14:creationId xmlns:p14="http://schemas.microsoft.com/office/powerpoint/2010/main" val="184852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3000"/>
                                        <p:tgtEl>
                                          <p:spTgt spid="6"/>
                                        </p:tgtEl>
                                      </p:cBhvr>
                                    </p:animEffect>
                                    <p:set>
                                      <p:cBhvr>
                                        <p:cTn id="7" dur="1" fill="hold">
                                          <p:stCondLst>
                                            <p:cond delay="2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3000"/>
                                        <p:tgtEl>
                                          <p:spTgt spid="7"/>
                                        </p:tgtEl>
                                      </p:cBhvr>
                                    </p:animEffect>
                                    <p:set>
                                      <p:cBhvr>
                                        <p:cTn id="12" dur="1" fill="hold">
                                          <p:stCondLst>
                                            <p:cond delay="2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4DBE2B-7BD7-4EB3-9DF1-E6C3C5D7496B}"/>
              </a:ext>
            </a:extLst>
          </p:cNvPr>
          <p:cNvSpPr txBox="1"/>
          <p:nvPr/>
        </p:nvSpPr>
        <p:spPr>
          <a:xfrm>
            <a:off x="1053512" y="221444"/>
            <a:ext cx="10312438" cy="707886"/>
          </a:xfrm>
          <a:prstGeom prst="rect">
            <a:avLst/>
          </a:prstGeom>
          <a:noFill/>
        </p:spPr>
        <p:txBody>
          <a:bodyPr wrap="none" rtlCol="0">
            <a:spAutoFit/>
          </a:bodyPr>
          <a:lstStyle/>
          <a:p>
            <a:r>
              <a:rPr lang="en-US" sz="4000" dirty="0">
                <a:latin typeface="Century Gothic" panose="020B0502020202020204" pitchFamily="34" charset="0"/>
              </a:rPr>
              <a:t>Cerebellum: Distinct Anatomical Regions</a:t>
            </a:r>
          </a:p>
        </p:txBody>
      </p:sp>
      <p:pic>
        <p:nvPicPr>
          <p:cNvPr id="5" name="Picture 4">
            <a:extLst>
              <a:ext uri="{FF2B5EF4-FFF2-40B4-BE49-F238E27FC236}">
                <a16:creationId xmlns:a16="http://schemas.microsoft.com/office/drawing/2014/main" id="{EC99C78E-3AE5-4684-BF72-6D448D2E3CAE}"/>
              </a:ext>
            </a:extLst>
          </p:cNvPr>
          <p:cNvPicPr>
            <a:picLocks noChangeAspect="1"/>
          </p:cNvPicPr>
          <p:nvPr/>
        </p:nvPicPr>
        <p:blipFill>
          <a:blip r:embed="rId3"/>
          <a:stretch>
            <a:fillRect/>
          </a:stretch>
        </p:blipFill>
        <p:spPr>
          <a:xfrm>
            <a:off x="1940119" y="929330"/>
            <a:ext cx="8177097" cy="5689588"/>
          </a:xfrm>
          <a:prstGeom prst="rect">
            <a:avLst/>
          </a:prstGeom>
        </p:spPr>
      </p:pic>
      <p:sp>
        <p:nvSpPr>
          <p:cNvPr id="8" name="Rectangle 7">
            <a:extLst>
              <a:ext uri="{FF2B5EF4-FFF2-40B4-BE49-F238E27FC236}">
                <a16:creationId xmlns:a16="http://schemas.microsoft.com/office/drawing/2014/main" id="{8946891B-CC81-4885-9D5C-088EF770BCD8}"/>
              </a:ext>
            </a:extLst>
          </p:cNvPr>
          <p:cNvSpPr/>
          <p:nvPr/>
        </p:nvSpPr>
        <p:spPr>
          <a:xfrm>
            <a:off x="6108495" y="3896452"/>
            <a:ext cx="4269612" cy="2845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57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7B23EF-5BA5-449B-9628-3842FF0FF46D}"/>
              </a:ext>
            </a:extLst>
          </p:cNvPr>
          <p:cNvSpPr txBox="1"/>
          <p:nvPr/>
        </p:nvSpPr>
        <p:spPr>
          <a:xfrm>
            <a:off x="1089057" y="221443"/>
            <a:ext cx="9974205" cy="707886"/>
          </a:xfrm>
          <a:prstGeom prst="rect">
            <a:avLst/>
          </a:prstGeom>
          <a:noFill/>
        </p:spPr>
        <p:txBody>
          <a:bodyPr wrap="none" rtlCol="0">
            <a:spAutoFit/>
          </a:bodyPr>
          <a:lstStyle/>
          <a:p>
            <a:r>
              <a:rPr lang="en-US" sz="4000" dirty="0">
                <a:latin typeface="Century Gothic" panose="020B0502020202020204" pitchFamily="34" charset="0"/>
              </a:rPr>
              <a:t>Cerebellum: Distinct Functional Regions</a:t>
            </a:r>
          </a:p>
        </p:txBody>
      </p:sp>
      <p:pic>
        <p:nvPicPr>
          <p:cNvPr id="5" name="Picture 4">
            <a:extLst>
              <a:ext uri="{FF2B5EF4-FFF2-40B4-BE49-F238E27FC236}">
                <a16:creationId xmlns:a16="http://schemas.microsoft.com/office/drawing/2014/main" id="{ADBBAC3B-406C-42B6-A6B6-0411102D87F7}"/>
              </a:ext>
            </a:extLst>
          </p:cNvPr>
          <p:cNvPicPr>
            <a:picLocks noChangeAspect="1"/>
          </p:cNvPicPr>
          <p:nvPr/>
        </p:nvPicPr>
        <p:blipFill>
          <a:blip r:embed="rId2"/>
          <a:stretch>
            <a:fillRect/>
          </a:stretch>
        </p:blipFill>
        <p:spPr>
          <a:xfrm>
            <a:off x="4029254" y="929329"/>
            <a:ext cx="4093813" cy="5619265"/>
          </a:xfrm>
          <a:prstGeom prst="rect">
            <a:avLst/>
          </a:prstGeom>
        </p:spPr>
      </p:pic>
    </p:spTree>
    <p:extLst>
      <p:ext uri="{BB962C8B-B14F-4D97-AF65-F5344CB8AC3E}">
        <p14:creationId xmlns:p14="http://schemas.microsoft.com/office/powerpoint/2010/main" val="244184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1516D-367F-40AE-BFD2-DE5FB02F51E7}"/>
              </a:ext>
            </a:extLst>
          </p:cNvPr>
          <p:cNvSpPr txBox="1"/>
          <p:nvPr/>
        </p:nvSpPr>
        <p:spPr>
          <a:xfrm>
            <a:off x="3065362" y="265831"/>
            <a:ext cx="6061275" cy="707886"/>
          </a:xfrm>
          <a:prstGeom prst="rect">
            <a:avLst/>
          </a:prstGeom>
          <a:noFill/>
        </p:spPr>
        <p:txBody>
          <a:bodyPr wrap="none" rtlCol="0">
            <a:spAutoFit/>
          </a:bodyPr>
          <a:lstStyle/>
          <a:p>
            <a:r>
              <a:rPr lang="en-US" sz="4000" dirty="0">
                <a:latin typeface="Century Gothic" panose="020B0502020202020204" pitchFamily="34" charset="0"/>
              </a:rPr>
              <a:t>Cerebellar Microcircuits</a:t>
            </a:r>
          </a:p>
        </p:txBody>
      </p:sp>
      <p:grpSp>
        <p:nvGrpSpPr>
          <p:cNvPr id="24" name="Group 23">
            <a:extLst>
              <a:ext uri="{FF2B5EF4-FFF2-40B4-BE49-F238E27FC236}">
                <a16:creationId xmlns:a16="http://schemas.microsoft.com/office/drawing/2014/main" id="{EB65BDAD-BF87-443B-8CBE-F1EA2E6785A0}"/>
              </a:ext>
            </a:extLst>
          </p:cNvPr>
          <p:cNvGrpSpPr/>
          <p:nvPr/>
        </p:nvGrpSpPr>
        <p:grpSpPr>
          <a:xfrm>
            <a:off x="769586" y="913575"/>
            <a:ext cx="10555639" cy="461665"/>
            <a:chOff x="769586" y="913575"/>
            <a:chExt cx="10555639" cy="461665"/>
          </a:xfrm>
        </p:grpSpPr>
        <p:sp>
          <p:nvSpPr>
            <p:cNvPr id="3" name="Oval 2">
              <a:extLst>
                <a:ext uri="{FF2B5EF4-FFF2-40B4-BE49-F238E27FC236}">
                  <a16:creationId xmlns:a16="http://schemas.microsoft.com/office/drawing/2014/main" id="{0E9668D7-0B9F-4F97-AB2A-D4DD8F096A2B}"/>
                </a:ext>
              </a:extLst>
            </p:cNvPr>
            <p:cNvSpPr/>
            <p:nvPr/>
          </p:nvSpPr>
          <p:spPr>
            <a:xfrm>
              <a:off x="769586" y="1052253"/>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4DC050-DD17-4EA7-8262-687052EE143E}"/>
                </a:ext>
              </a:extLst>
            </p:cNvPr>
            <p:cNvSpPr txBox="1"/>
            <p:nvPr/>
          </p:nvSpPr>
          <p:spPr>
            <a:xfrm>
              <a:off x="962732" y="913575"/>
              <a:ext cx="10362493" cy="461665"/>
            </a:xfrm>
            <a:prstGeom prst="rect">
              <a:avLst/>
            </a:prstGeom>
            <a:noFill/>
          </p:spPr>
          <p:txBody>
            <a:bodyPr wrap="square" rtlCol="0">
              <a:spAutoFit/>
            </a:bodyPr>
            <a:lstStyle/>
            <a:p>
              <a:r>
                <a:rPr lang="en-US" sz="2400" dirty="0">
                  <a:latin typeface="Century Gothic" panose="020B0502020202020204" pitchFamily="34" charset="0"/>
                </a:rPr>
                <a:t>Four organizing principles:</a:t>
              </a:r>
            </a:p>
          </p:txBody>
        </p:sp>
      </p:grpSp>
      <p:grpSp>
        <p:nvGrpSpPr>
          <p:cNvPr id="25" name="Group 24">
            <a:extLst>
              <a:ext uri="{FF2B5EF4-FFF2-40B4-BE49-F238E27FC236}">
                <a16:creationId xmlns:a16="http://schemas.microsoft.com/office/drawing/2014/main" id="{A458087C-38AE-4867-A12B-342E2449797A}"/>
              </a:ext>
            </a:extLst>
          </p:cNvPr>
          <p:cNvGrpSpPr/>
          <p:nvPr/>
        </p:nvGrpSpPr>
        <p:grpSpPr>
          <a:xfrm>
            <a:off x="1146957" y="1337416"/>
            <a:ext cx="10545373" cy="646331"/>
            <a:chOff x="1146957" y="1337416"/>
            <a:chExt cx="10545373" cy="646331"/>
          </a:xfrm>
        </p:grpSpPr>
        <p:sp>
          <p:nvSpPr>
            <p:cNvPr id="5" name="Oval 4">
              <a:extLst>
                <a:ext uri="{FF2B5EF4-FFF2-40B4-BE49-F238E27FC236}">
                  <a16:creationId xmlns:a16="http://schemas.microsoft.com/office/drawing/2014/main" id="{3BAA83DF-23A3-46A0-9E69-A2A738759A3F}"/>
                </a:ext>
              </a:extLst>
            </p:cNvPr>
            <p:cNvSpPr/>
            <p:nvPr/>
          </p:nvSpPr>
          <p:spPr>
            <a:xfrm>
              <a:off x="1146957" y="1429927"/>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804184-C62D-4D58-982B-B7442424F911}"/>
                </a:ext>
              </a:extLst>
            </p:cNvPr>
            <p:cNvSpPr txBox="1"/>
            <p:nvPr/>
          </p:nvSpPr>
          <p:spPr>
            <a:xfrm>
              <a:off x="1329837" y="1337416"/>
              <a:ext cx="10362493" cy="646331"/>
            </a:xfrm>
            <a:prstGeom prst="rect">
              <a:avLst/>
            </a:prstGeom>
            <a:noFill/>
          </p:spPr>
          <p:txBody>
            <a:bodyPr wrap="square" rtlCol="0">
              <a:spAutoFit/>
            </a:bodyPr>
            <a:lstStyle/>
            <a:p>
              <a:r>
                <a:rPr lang="en-US" b="1" dirty="0">
                  <a:latin typeface="Century Gothic" panose="020B0502020202020204" pitchFamily="34" charset="0"/>
                </a:rPr>
                <a:t>Cerebellar Cortex</a:t>
              </a:r>
              <a:r>
                <a:rPr lang="en-US" dirty="0">
                  <a:latin typeface="Century Gothic" panose="020B0502020202020204" pitchFamily="34" charset="0"/>
                </a:rPr>
                <a:t>: Five types of neurons organized into three layers. Each layer performs a different task.</a:t>
              </a:r>
            </a:p>
          </p:txBody>
        </p:sp>
      </p:grpSp>
      <p:grpSp>
        <p:nvGrpSpPr>
          <p:cNvPr id="22" name="Group 21">
            <a:extLst>
              <a:ext uri="{FF2B5EF4-FFF2-40B4-BE49-F238E27FC236}">
                <a16:creationId xmlns:a16="http://schemas.microsoft.com/office/drawing/2014/main" id="{7A39CD5A-A9EE-4872-9D74-2DBC09B27851}"/>
              </a:ext>
            </a:extLst>
          </p:cNvPr>
          <p:cNvGrpSpPr/>
          <p:nvPr/>
        </p:nvGrpSpPr>
        <p:grpSpPr>
          <a:xfrm>
            <a:off x="2609131" y="1948483"/>
            <a:ext cx="1742785" cy="1060610"/>
            <a:chOff x="2643421" y="2583515"/>
            <a:chExt cx="1742785" cy="1060610"/>
          </a:xfrm>
        </p:grpSpPr>
        <p:grpSp>
          <p:nvGrpSpPr>
            <p:cNvPr id="13" name="Group 12">
              <a:extLst>
                <a:ext uri="{FF2B5EF4-FFF2-40B4-BE49-F238E27FC236}">
                  <a16:creationId xmlns:a16="http://schemas.microsoft.com/office/drawing/2014/main" id="{BABB0F77-CFC0-4470-8A8B-D818F2BB78F6}"/>
                </a:ext>
              </a:extLst>
            </p:cNvPr>
            <p:cNvGrpSpPr/>
            <p:nvPr/>
          </p:nvGrpSpPr>
          <p:grpSpPr>
            <a:xfrm>
              <a:off x="2643421" y="2594302"/>
              <a:ext cx="1742785" cy="1030644"/>
              <a:chOff x="2838223" y="2594302"/>
              <a:chExt cx="1524000" cy="1030644"/>
            </a:xfrm>
          </p:grpSpPr>
          <p:sp>
            <p:nvSpPr>
              <p:cNvPr id="8" name="Rectangle 7">
                <a:extLst>
                  <a:ext uri="{FF2B5EF4-FFF2-40B4-BE49-F238E27FC236}">
                    <a16:creationId xmlns:a16="http://schemas.microsoft.com/office/drawing/2014/main" id="{F2FC563F-2122-4372-8A03-2F6D547B6A0F}"/>
                  </a:ext>
                </a:extLst>
              </p:cNvPr>
              <p:cNvSpPr/>
              <p:nvPr/>
            </p:nvSpPr>
            <p:spPr>
              <a:xfrm>
                <a:off x="2838223" y="2842595"/>
                <a:ext cx="1524000" cy="5292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8DF7A2-2C8A-4C44-BFC0-792D9BEE5F54}"/>
                  </a:ext>
                </a:extLst>
              </p:cNvPr>
              <p:cNvSpPr/>
              <p:nvPr/>
            </p:nvSpPr>
            <p:spPr>
              <a:xfrm>
                <a:off x="2838223" y="3283860"/>
                <a:ext cx="1524000" cy="3410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828C85-AA1F-486F-9881-B0A2CD9A6A02}"/>
                  </a:ext>
                </a:extLst>
              </p:cNvPr>
              <p:cNvSpPr/>
              <p:nvPr/>
            </p:nvSpPr>
            <p:spPr>
              <a:xfrm>
                <a:off x="2838223" y="2594302"/>
                <a:ext cx="1524000" cy="341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933CE118-030B-49F3-B5C0-DF85D87AC828}"/>
                </a:ext>
              </a:extLst>
            </p:cNvPr>
            <p:cNvSpPr txBox="1"/>
            <p:nvPr/>
          </p:nvSpPr>
          <p:spPr>
            <a:xfrm>
              <a:off x="2712350" y="3274793"/>
              <a:ext cx="1604927" cy="369332"/>
            </a:xfrm>
            <a:prstGeom prst="rect">
              <a:avLst/>
            </a:prstGeom>
            <a:noFill/>
          </p:spPr>
          <p:txBody>
            <a:bodyPr wrap="none" rtlCol="0">
              <a:spAutoFit/>
            </a:bodyPr>
            <a:lstStyle/>
            <a:p>
              <a:r>
                <a:rPr lang="en-US" dirty="0">
                  <a:solidFill>
                    <a:schemeClr val="bg1"/>
                  </a:solidFill>
                  <a:latin typeface="Candara" panose="020E0502030303020204" pitchFamily="34" charset="0"/>
                </a:rPr>
                <a:t>Granular Layer</a:t>
              </a:r>
            </a:p>
          </p:txBody>
        </p:sp>
        <p:sp>
          <p:nvSpPr>
            <p:cNvPr id="11" name="TextBox 10">
              <a:extLst>
                <a:ext uri="{FF2B5EF4-FFF2-40B4-BE49-F238E27FC236}">
                  <a16:creationId xmlns:a16="http://schemas.microsoft.com/office/drawing/2014/main" id="{9842A78E-16C2-4DF3-8D9B-504309B4DD37}"/>
                </a:ext>
              </a:extLst>
            </p:cNvPr>
            <p:cNvSpPr txBox="1"/>
            <p:nvPr/>
          </p:nvSpPr>
          <p:spPr>
            <a:xfrm>
              <a:off x="2735593" y="2926886"/>
              <a:ext cx="1558440" cy="369332"/>
            </a:xfrm>
            <a:prstGeom prst="rect">
              <a:avLst/>
            </a:prstGeom>
            <a:noFill/>
          </p:spPr>
          <p:txBody>
            <a:bodyPr wrap="none" rtlCol="0">
              <a:spAutoFit/>
            </a:bodyPr>
            <a:lstStyle/>
            <a:p>
              <a:r>
                <a:rPr lang="en-US" dirty="0">
                  <a:solidFill>
                    <a:schemeClr val="bg1"/>
                  </a:solidFill>
                  <a:latin typeface="Candara" panose="020E0502030303020204" pitchFamily="34" charset="0"/>
                </a:rPr>
                <a:t>Purkinje Layer</a:t>
              </a:r>
            </a:p>
          </p:txBody>
        </p:sp>
        <p:sp>
          <p:nvSpPr>
            <p:cNvPr id="12" name="TextBox 11">
              <a:extLst>
                <a:ext uri="{FF2B5EF4-FFF2-40B4-BE49-F238E27FC236}">
                  <a16:creationId xmlns:a16="http://schemas.microsoft.com/office/drawing/2014/main" id="{86DF0120-F020-4ED3-9AB8-F3CA5A2CD747}"/>
                </a:ext>
              </a:extLst>
            </p:cNvPr>
            <p:cNvSpPr txBox="1"/>
            <p:nvPr/>
          </p:nvSpPr>
          <p:spPr>
            <a:xfrm>
              <a:off x="2643421" y="2583515"/>
              <a:ext cx="1742785" cy="369332"/>
            </a:xfrm>
            <a:prstGeom prst="rect">
              <a:avLst/>
            </a:prstGeom>
            <a:noFill/>
          </p:spPr>
          <p:txBody>
            <a:bodyPr wrap="none" rtlCol="0">
              <a:spAutoFit/>
            </a:bodyPr>
            <a:lstStyle/>
            <a:p>
              <a:r>
                <a:rPr lang="en-US" dirty="0">
                  <a:latin typeface="Candara" panose="020E0502030303020204" pitchFamily="34" charset="0"/>
                </a:rPr>
                <a:t>Molecular Layer</a:t>
              </a:r>
            </a:p>
          </p:txBody>
        </p:sp>
      </p:grpSp>
      <p:grpSp>
        <p:nvGrpSpPr>
          <p:cNvPr id="26" name="Group 25">
            <a:extLst>
              <a:ext uri="{FF2B5EF4-FFF2-40B4-BE49-F238E27FC236}">
                <a16:creationId xmlns:a16="http://schemas.microsoft.com/office/drawing/2014/main" id="{4AEB63E3-2A74-4A9C-B268-4C098192A48B}"/>
              </a:ext>
            </a:extLst>
          </p:cNvPr>
          <p:cNvGrpSpPr/>
          <p:nvPr/>
        </p:nvGrpSpPr>
        <p:grpSpPr>
          <a:xfrm>
            <a:off x="1417943" y="1948483"/>
            <a:ext cx="1237839" cy="1060610"/>
            <a:chOff x="1417943" y="1948483"/>
            <a:chExt cx="1237839" cy="1060610"/>
          </a:xfrm>
        </p:grpSpPr>
        <p:sp>
          <p:nvSpPr>
            <p:cNvPr id="15" name="TextBox 14">
              <a:extLst>
                <a:ext uri="{FF2B5EF4-FFF2-40B4-BE49-F238E27FC236}">
                  <a16:creationId xmlns:a16="http://schemas.microsoft.com/office/drawing/2014/main" id="{4670DA2F-7E00-4318-8E20-D207F6E93974}"/>
                </a:ext>
              </a:extLst>
            </p:cNvPr>
            <p:cNvSpPr txBox="1"/>
            <p:nvPr/>
          </p:nvSpPr>
          <p:spPr>
            <a:xfrm>
              <a:off x="1946934" y="2639761"/>
              <a:ext cx="708848" cy="369332"/>
            </a:xfrm>
            <a:prstGeom prst="rect">
              <a:avLst/>
            </a:prstGeom>
            <a:noFill/>
          </p:spPr>
          <p:txBody>
            <a:bodyPr wrap="none" rtlCol="0">
              <a:spAutoFit/>
            </a:bodyPr>
            <a:lstStyle/>
            <a:p>
              <a:r>
                <a:rPr lang="en-US" dirty="0">
                  <a:latin typeface="Candara" panose="020E0502030303020204" pitchFamily="34" charset="0"/>
                </a:rPr>
                <a:t>input</a:t>
              </a:r>
            </a:p>
          </p:txBody>
        </p:sp>
        <p:sp>
          <p:nvSpPr>
            <p:cNvPr id="18" name="TextBox 17">
              <a:extLst>
                <a:ext uri="{FF2B5EF4-FFF2-40B4-BE49-F238E27FC236}">
                  <a16:creationId xmlns:a16="http://schemas.microsoft.com/office/drawing/2014/main" id="{1B323EC8-F275-4FE3-A6CD-757DF71FA068}"/>
                </a:ext>
              </a:extLst>
            </p:cNvPr>
            <p:cNvSpPr txBox="1"/>
            <p:nvPr/>
          </p:nvSpPr>
          <p:spPr>
            <a:xfrm>
              <a:off x="1417943" y="1948483"/>
              <a:ext cx="1237839" cy="369332"/>
            </a:xfrm>
            <a:prstGeom prst="rect">
              <a:avLst/>
            </a:prstGeom>
            <a:noFill/>
          </p:spPr>
          <p:txBody>
            <a:bodyPr wrap="none" rtlCol="0">
              <a:spAutoFit/>
            </a:bodyPr>
            <a:lstStyle/>
            <a:p>
              <a:r>
                <a:rPr lang="en-US" dirty="0">
                  <a:latin typeface="Candara" panose="020E0502030303020204" pitchFamily="34" charset="0"/>
                </a:rPr>
                <a:t>processing</a:t>
              </a:r>
            </a:p>
          </p:txBody>
        </p:sp>
        <p:sp>
          <p:nvSpPr>
            <p:cNvPr id="20" name="TextBox 19">
              <a:extLst>
                <a:ext uri="{FF2B5EF4-FFF2-40B4-BE49-F238E27FC236}">
                  <a16:creationId xmlns:a16="http://schemas.microsoft.com/office/drawing/2014/main" id="{D1BE745A-7591-4856-8447-05B0FD690A13}"/>
                </a:ext>
              </a:extLst>
            </p:cNvPr>
            <p:cNvSpPr txBox="1"/>
            <p:nvPr/>
          </p:nvSpPr>
          <p:spPr>
            <a:xfrm>
              <a:off x="1769001" y="2291854"/>
              <a:ext cx="886781" cy="369332"/>
            </a:xfrm>
            <a:prstGeom prst="rect">
              <a:avLst/>
            </a:prstGeom>
            <a:noFill/>
          </p:spPr>
          <p:txBody>
            <a:bodyPr wrap="none" rtlCol="0">
              <a:spAutoFit/>
            </a:bodyPr>
            <a:lstStyle/>
            <a:p>
              <a:r>
                <a:rPr lang="en-US" dirty="0">
                  <a:latin typeface="Candara" panose="020E0502030303020204" pitchFamily="34" charset="0"/>
                </a:rPr>
                <a:t>output</a:t>
              </a:r>
            </a:p>
          </p:txBody>
        </p:sp>
      </p:grpSp>
      <p:sp>
        <p:nvSpPr>
          <p:cNvPr id="17" name="TextBox 16">
            <a:extLst>
              <a:ext uri="{FF2B5EF4-FFF2-40B4-BE49-F238E27FC236}">
                <a16:creationId xmlns:a16="http://schemas.microsoft.com/office/drawing/2014/main" id="{987E6D27-3739-4550-96B2-B7926C6406C6}"/>
              </a:ext>
            </a:extLst>
          </p:cNvPr>
          <p:cNvSpPr txBox="1"/>
          <p:nvPr/>
        </p:nvSpPr>
        <p:spPr>
          <a:xfrm>
            <a:off x="4320420" y="2685928"/>
            <a:ext cx="1723549" cy="276999"/>
          </a:xfrm>
          <a:prstGeom prst="rect">
            <a:avLst/>
          </a:prstGeom>
          <a:noFill/>
        </p:spPr>
        <p:txBody>
          <a:bodyPr wrap="none" rtlCol="0">
            <a:spAutoFit/>
          </a:bodyPr>
          <a:lstStyle/>
          <a:p>
            <a:r>
              <a:rPr lang="en-US" sz="1200" dirty="0">
                <a:latin typeface="Candara" panose="020E0502030303020204" pitchFamily="34" charset="0"/>
              </a:rPr>
              <a:t>contains the </a:t>
            </a:r>
            <a:r>
              <a:rPr lang="en-US" sz="1200" i="1" dirty="0">
                <a:latin typeface="Candara" panose="020E0502030303020204" pitchFamily="34" charset="0"/>
              </a:rPr>
              <a:t>glomerulus</a:t>
            </a:r>
          </a:p>
        </p:txBody>
      </p:sp>
      <p:sp>
        <p:nvSpPr>
          <p:cNvPr id="19" name="TextBox 18">
            <a:extLst>
              <a:ext uri="{FF2B5EF4-FFF2-40B4-BE49-F238E27FC236}">
                <a16:creationId xmlns:a16="http://schemas.microsoft.com/office/drawing/2014/main" id="{8585A91B-C4C4-430A-9A4E-D86C9157E0BF}"/>
              </a:ext>
            </a:extLst>
          </p:cNvPr>
          <p:cNvSpPr txBox="1"/>
          <p:nvPr/>
        </p:nvSpPr>
        <p:spPr>
          <a:xfrm>
            <a:off x="4320420" y="2338021"/>
            <a:ext cx="1609736" cy="276999"/>
          </a:xfrm>
          <a:prstGeom prst="rect">
            <a:avLst/>
          </a:prstGeom>
          <a:noFill/>
        </p:spPr>
        <p:txBody>
          <a:bodyPr wrap="none" rtlCol="0">
            <a:spAutoFit/>
          </a:bodyPr>
          <a:lstStyle/>
          <a:p>
            <a:r>
              <a:rPr lang="en-US" sz="1200" dirty="0">
                <a:latin typeface="Candara" panose="020E0502030303020204" pitchFamily="34" charset="0"/>
              </a:rPr>
              <a:t>contains Purkinje cells</a:t>
            </a:r>
            <a:endParaRPr lang="en-US" sz="1200" i="1" dirty="0">
              <a:latin typeface="Candara" panose="020E0502030303020204" pitchFamily="34" charset="0"/>
            </a:endParaRPr>
          </a:p>
        </p:txBody>
      </p:sp>
      <p:sp>
        <p:nvSpPr>
          <p:cNvPr id="21" name="TextBox 20">
            <a:extLst>
              <a:ext uri="{FF2B5EF4-FFF2-40B4-BE49-F238E27FC236}">
                <a16:creationId xmlns:a16="http://schemas.microsoft.com/office/drawing/2014/main" id="{22581AB7-75D6-4CBA-8B78-6C90C3312896}"/>
              </a:ext>
            </a:extLst>
          </p:cNvPr>
          <p:cNvSpPr txBox="1"/>
          <p:nvPr/>
        </p:nvSpPr>
        <p:spPr>
          <a:xfrm>
            <a:off x="4320420" y="1954446"/>
            <a:ext cx="1744388" cy="357406"/>
          </a:xfrm>
          <a:prstGeom prst="rect">
            <a:avLst/>
          </a:prstGeom>
          <a:noFill/>
        </p:spPr>
        <p:txBody>
          <a:bodyPr wrap="none" rtlCol="0">
            <a:spAutoFit/>
          </a:bodyPr>
          <a:lstStyle/>
          <a:p>
            <a:pPr>
              <a:lnSpc>
                <a:spcPts val="1000"/>
              </a:lnSpc>
            </a:pPr>
            <a:r>
              <a:rPr lang="en-US" sz="1200" dirty="0">
                <a:latin typeface="Candara" panose="020E0502030303020204" pitchFamily="34" charset="0"/>
              </a:rPr>
              <a:t>contains 2 inhibitory cell</a:t>
            </a:r>
          </a:p>
          <a:p>
            <a:pPr>
              <a:lnSpc>
                <a:spcPts val="1000"/>
              </a:lnSpc>
            </a:pPr>
            <a:r>
              <a:rPr lang="en-US" sz="1200" dirty="0">
                <a:latin typeface="Candara" panose="020E0502030303020204" pitchFamily="34" charset="0"/>
              </a:rPr>
              <a:t>types: stellate &amp; basket</a:t>
            </a:r>
            <a:endParaRPr lang="en-US" sz="1200" i="1" dirty="0">
              <a:latin typeface="Candara" panose="020E0502030303020204" pitchFamily="34" charset="0"/>
            </a:endParaRPr>
          </a:p>
        </p:txBody>
      </p:sp>
      <p:pic>
        <p:nvPicPr>
          <p:cNvPr id="23" name="Picture 22">
            <a:extLst>
              <a:ext uri="{FF2B5EF4-FFF2-40B4-BE49-F238E27FC236}">
                <a16:creationId xmlns:a16="http://schemas.microsoft.com/office/drawing/2014/main" id="{58121603-1B90-4003-AE68-D5B141536A8D}"/>
              </a:ext>
            </a:extLst>
          </p:cNvPr>
          <p:cNvPicPr>
            <a:picLocks noChangeAspect="1"/>
          </p:cNvPicPr>
          <p:nvPr/>
        </p:nvPicPr>
        <p:blipFill>
          <a:blip r:embed="rId3"/>
          <a:stretch>
            <a:fillRect/>
          </a:stretch>
        </p:blipFill>
        <p:spPr>
          <a:xfrm>
            <a:off x="6798007" y="1738939"/>
            <a:ext cx="4789037" cy="4939070"/>
          </a:xfrm>
          <a:prstGeom prst="rect">
            <a:avLst/>
          </a:prstGeom>
        </p:spPr>
      </p:pic>
      <p:pic>
        <p:nvPicPr>
          <p:cNvPr id="1026" name="Picture 2" descr="Image result for purkinje cell">
            <a:extLst>
              <a:ext uri="{FF2B5EF4-FFF2-40B4-BE49-F238E27FC236}">
                <a16:creationId xmlns:a16="http://schemas.microsoft.com/office/drawing/2014/main" id="{8B7300F1-4F0A-44AF-8302-F91ABE71C1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917" y="3101825"/>
            <a:ext cx="3644078" cy="34903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6032" y="6473952"/>
            <a:ext cx="516488" cy="369332"/>
          </a:xfrm>
          <a:prstGeom prst="rect">
            <a:avLst/>
          </a:prstGeom>
          <a:noFill/>
        </p:spPr>
        <p:txBody>
          <a:bodyPr wrap="none" rtlCol="0">
            <a:spAutoFit/>
          </a:bodyPr>
          <a:lstStyle/>
          <a:p>
            <a:r>
              <a:rPr lang="en-US" dirty="0">
                <a:hlinkClick r:id="rId5"/>
              </a:rPr>
              <a:t>link</a:t>
            </a:r>
            <a:endParaRPr lang="en-US" dirty="0"/>
          </a:p>
        </p:txBody>
      </p:sp>
    </p:spTree>
    <p:extLst>
      <p:ext uri="{BB962C8B-B14F-4D97-AF65-F5344CB8AC3E}">
        <p14:creationId xmlns:p14="http://schemas.microsoft.com/office/powerpoint/2010/main" val="273484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dissolve">
                                      <p:cBhvr>
                                        <p:cTn id="37" dur="10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1516D-367F-40AE-BFD2-DE5FB02F51E7}"/>
              </a:ext>
            </a:extLst>
          </p:cNvPr>
          <p:cNvSpPr txBox="1"/>
          <p:nvPr/>
        </p:nvSpPr>
        <p:spPr>
          <a:xfrm>
            <a:off x="3065362" y="265831"/>
            <a:ext cx="6061275" cy="707886"/>
          </a:xfrm>
          <a:prstGeom prst="rect">
            <a:avLst/>
          </a:prstGeom>
          <a:noFill/>
        </p:spPr>
        <p:txBody>
          <a:bodyPr wrap="none" rtlCol="0">
            <a:spAutoFit/>
          </a:bodyPr>
          <a:lstStyle/>
          <a:p>
            <a:r>
              <a:rPr lang="en-US" sz="4000" dirty="0">
                <a:latin typeface="Century Gothic" panose="020B0502020202020204" pitchFamily="34" charset="0"/>
              </a:rPr>
              <a:t>Cerebellar Microcircuits</a:t>
            </a:r>
          </a:p>
        </p:txBody>
      </p:sp>
      <p:sp>
        <p:nvSpPr>
          <p:cNvPr id="3" name="Oval 2">
            <a:extLst>
              <a:ext uri="{FF2B5EF4-FFF2-40B4-BE49-F238E27FC236}">
                <a16:creationId xmlns:a16="http://schemas.microsoft.com/office/drawing/2014/main" id="{0E9668D7-0B9F-4F97-AB2A-D4DD8F096A2B}"/>
              </a:ext>
            </a:extLst>
          </p:cNvPr>
          <p:cNvSpPr/>
          <p:nvPr/>
        </p:nvSpPr>
        <p:spPr>
          <a:xfrm>
            <a:off x="769586" y="1052253"/>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4DC050-DD17-4EA7-8262-687052EE143E}"/>
              </a:ext>
            </a:extLst>
          </p:cNvPr>
          <p:cNvSpPr txBox="1"/>
          <p:nvPr/>
        </p:nvSpPr>
        <p:spPr>
          <a:xfrm>
            <a:off x="962732" y="913575"/>
            <a:ext cx="10362493" cy="461665"/>
          </a:xfrm>
          <a:prstGeom prst="rect">
            <a:avLst/>
          </a:prstGeom>
          <a:noFill/>
        </p:spPr>
        <p:txBody>
          <a:bodyPr wrap="square" rtlCol="0">
            <a:spAutoFit/>
          </a:bodyPr>
          <a:lstStyle/>
          <a:p>
            <a:r>
              <a:rPr lang="en-US" sz="2400" dirty="0">
                <a:latin typeface="Century Gothic" panose="020B0502020202020204" pitchFamily="34" charset="0"/>
              </a:rPr>
              <a:t>Four organizing principles:</a:t>
            </a:r>
          </a:p>
        </p:txBody>
      </p:sp>
      <p:sp>
        <p:nvSpPr>
          <p:cNvPr id="5" name="Oval 4">
            <a:extLst>
              <a:ext uri="{FF2B5EF4-FFF2-40B4-BE49-F238E27FC236}">
                <a16:creationId xmlns:a16="http://schemas.microsoft.com/office/drawing/2014/main" id="{3BAA83DF-23A3-46A0-9E69-A2A738759A3F}"/>
              </a:ext>
            </a:extLst>
          </p:cNvPr>
          <p:cNvSpPr/>
          <p:nvPr/>
        </p:nvSpPr>
        <p:spPr>
          <a:xfrm>
            <a:off x="1146957" y="1429927"/>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804184-C62D-4D58-982B-B7442424F911}"/>
              </a:ext>
            </a:extLst>
          </p:cNvPr>
          <p:cNvSpPr txBox="1"/>
          <p:nvPr/>
        </p:nvSpPr>
        <p:spPr>
          <a:xfrm>
            <a:off x="1329837" y="1337416"/>
            <a:ext cx="10362493" cy="646331"/>
          </a:xfrm>
          <a:prstGeom prst="rect">
            <a:avLst/>
          </a:prstGeom>
          <a:noFill/>
        </p:spPr>
        <p:txBody>
          <a:bodyPr wrap="square" rtlCol="0">
            <a:spAutoFit/>
          </a:bodyPr>
          <a:lstStyle/>
          <a:p>
            <a:r>
              <a:rPr lang="en-US" b="1" dirty="0">
                <a:latin typeface="Century Gothic" panose="020B0502020202020204" pitchFamily="34" charset="0"/>
              </a:rPr>
              <a:t>Cerebellar Cortex</a:t>
            </a:r>
            <a:r>
              <a:rPr lang="en-US" dirty="0">
                <a:latin typeface="Century Gothic" panose="020B0502020202020204" pitchFamily="34" charset="0"/>
              </a:rPr>
              <a:t>: Five types of neurons organized into three layers. Each layer performs a different task.</a:t>
            </a:r>
          </a:p>
        </p:txBody>
      </p:sp>
      <p:grpSp>
        <p:nvGrpSpPr>
          <p:cNvPr id="22" name="Group 21">
            <a:extLst>
              <a:ext uri="{FF2B5EF4-FFF2-40B4-BE49-F238E27FC236}">
                <a16:creationId xmlns:a16="http://schemas.microsoft.com/office/drawing/2014/main" id="{7A39CD5A-A9EE-4872-9D74-2DBC09B27851}"/>
              </a:ext>
            </a:extLst>
          </p:cNvPr>
          <p:cNvGrpSpPr/>
          <p:nvPr/>
        </p:nvGrpSpPr>
        <p:grpSpPr>
          <a:xfrm>
            <a:off x="2609131" y="1948483"/>
            <a:ext cx="1742785" cy="1060610"/>
            <a:chOff x="2643421" y="2583515"/>
            <a:chExt cx="1742785" cy="1060610"/>
          </a:xfrm>
        </p:grpSpPr>
        <p:grpSp>
          <p:nvGrpSpPr>
            <p:cNvPr id="13" name="Group 12">
              <a:extLst>
                <a:ext uri="{FF2B5EF4-FFF2-40B4-BE49-F238E27FC236}">
                  <a16:creationId xmlns:a16="http://schemas.microsoft.com/office/drawing/2014/main" id="{BABB0F77-CFC0-4470-8A8B-D818F2BB78F6}"/>
                </a:ext>
              </a:extLst>
            </p:cNvPr>
            <p:cNvGrpSpPr/>
            <p:nvPr/>
          </p:nvGrpSpPr>
          <p:grpSpPr>
            <a:xfrm>
              <a:off x="2643421" y="2594302"/>
              <a:ext cx="1742785" cy="1030644"/>
              <a:chOff x="2838223" y="2594302"/>
              <a:chExt cx="1524000" cy="1030644"/>
            </a:xfrm>
          </p:grpSpPr>
          <p:sp>
            <p:nvSpPr>
              <p:cNvPr id="8" name="Rectangle 7">
                <a:extLst>
                  <a:ext uri="{FF2B5EF4-FFF2-40B4-BE49-F238E27FC236}">
                    <a16:creationId xmlns:a16="http://schemas.microsoft.com/office/drawing/2014/main" id="{F2FC563F-2122-4372-8A03-2F6D547B6A0F}"/>
                  </a:ext>
                </a:extLst>
              </p:cNvPr>
              <p:cNvSpPr/>
              <p:nvPr/>
            </p:nvSpPr>
            <p:spPr>
              <a:xfrm>
                <a:off x="2838223" y="2842595"/>
                <a:ext cx="1524000" cy="5292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8DF7A2-2C8A-4C44-BFC0-792D9BEE5F54}"/>
                  </a:ext>
                </a:extLst>
              </p:cNvPr>
              <p:cNvSpPr/>
              <p:nvPr/>
            </p:nvSpPr>
            <p:spPr>
              <a:xfrm>
                <a:off x="2838223" y="3283860"/>
                <a:ext cx="1524000" cy="3410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828C85-AA1F-486F-9881-B0A2CD9A6A02}"/>
                  </a:ext>
                </a:extLst>
              </p:cNvPr>
              <p:cNvSpPr/>
              <p:nvPr/>
            </p:nvSpPr>
            <p:spPr>
              <a:xfrm>
                <a:off x="2838223" y="2594302"/>
                <a:ext cx="1524000" cy="341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933CE118-030B-49F3-B5C0-DF85D87AC828}"/>
                </a:ext>
              </a:extLst>
            </p:cNvPr>
            <p:cNvSpPr txBox="1"/>
            <p:nvPr/>
          </p:nvSpPr>
          <p:spPr>
            <a:xfrm>
              <a:off x="2712350" y="3274793"/>
              <a:ext cx="1604927" cy="369332"/>
            </a:xfrm>
            <a:prstGeom prst="rect">
              <a:avLst/>
            </a:prstGeom>
            <a:noFill/>
          </p:spPr>
          <p:txBody>
            <a:bodyPr wrap="none" rtlCol="0">
              <a:spAutoFit/>
            </a:bodyPr>
            <a:lstStyle/>
            <a:p>
              <a:r>
                <a:rPr lang="en-US" dirty="0">
                  <a:solidFill>
                    <a:schemeClr val="bg1"/>
                  </a:solidFill>
                  <a:latin typeface="Candara" panose="020E0502030303020204" pitchFamily="34" charset="0"/>
                </a:rPr>
                <a:t>Granular Layer</a:t>
              </a:r>
            </a:p>
          </p:txBody>
        </p:sp>
        <p:sp>
          <p:nvSpPr>
            <p:cNvPr id="11" name="TextBox 10">
              <a:extLst>
                <a:ext uri="{FF2B5EF4-FFF2-40B4-BE49-F238E27FC236}">
                  <a16:creationId xmlns:a16="http://schemas.microsoft.com/office/drawing/2014/main" id="{9842A78E-16C2-4DF3-8D9B-504309B4DD37}"/>
                </a:ext>
              </a:extLst>
            </p:cNvPr>
            <p:cNvSpPr txBox="1"/>
            <p:nvPr/>
          </p:nvSpPr>
          <p:spPr>
            <a:xfrm>
              <a:off x="2735593" y="2926886"/>
              <a:ext cx="1558440" cy="369332"/>
            </a:xfrm>
            <a:prstGeom prst="rect">
              <a:avLst/>
            </a:prstGeom>
            <a:noFill/>
          </p:spPr>
          <p:txBody>
            <a:bodyPr wrap="none" rtlCol="0">
              <a:spAutoFit/>
            </a:bodyPr>
            <a:lstStyle/>
            <a:p>
              <a:r>
                <a:rPr lang="en-US" dirty="0">
                  <a:solidFill>
                    <a:schemeClr val="bg1"/>
                  </a:solidFill>
                  <a:latin typeface="Candara" panose="020E0502030303020204" pitchFamily="34" charset="0"/>
                </a:rPr>
                <a:t>Purkinje Layer</a:t>
              </a:r>
            </a:p>
          </p:txBody>
        </p:sp>
        <p:sp>
          <p:nvSpPr>
            <p:cNvPr id="12" name="TextBox 11">
              <a:extLst>
                <a:ext uri="{FF2B5EF4-FFF2-40B4-BE49-F238E27FC236}">
                  <a16:creationId xmlns:a16="http://schemas.microsoft.com/office/drawing/2014/main" id="{86DF0120-F020-4ED3-9AB8-F3CA5A2CD747}"/>
                </a:ext>
              </a:extLst>
            </p:cNvPr>
            <p:cNvSpPr txBox="1"/>
            <p:nvPr/>
          </p:nvSpPr>
          <p:spPr>
            <a:xfrm>
              <a:off x="2643421" y="2583515"/>
              <a:ext cx="1742785" cy="369332"/>
            </a:xfrm>
            <a:prstGeom prst="rect">
              <a:avLst/>
            </a:prstGeom>
            <a:noFill/>
          </p:spPr>
          <p:txBody>
            <a:bodyPr wrap="none" rtlCol="0">
              <a:spAutoFit/>
            </a:bodyPr>
            <a:lstStyle/>
            <a:p>
              <a:r>
                <a:rPr lang="en-US" dirty="0">
                  <a:latin typeface="Candara" panose="020E0502030303020204" pitchFamily="34" charset="0"/>
                </a:rPr>
                <a:t>Molecular Layer</a:t>
              </a:r>
            </a:p>
          </p:txBody>
        </p:sp>
      </p:grpSp>
      <p:sp>
        <p:nvSpPr>
          <p:cNvPr id="15" name="TextBox 14">
            <a:extLst>
              <a:ext uri="{FF2B5EF4-FFF2-40B4-BE49-F238E27FC236}">
                <a16:creationId xmlns:a16="http://schemas.microsoft.com/office/drawing/2014/main" id="{4670DA2F-7E00-4318-8E20-D207F6E93974}"/>
              </a:ext>
            </a:extLst>
          </p:cNvPr>
          <p:cNvSpPr txBox="1"/>
          <p:nvPr/>
        </p:nvSpPr>
        <p:spPr>
          <a:xfrm>
            <a:off x="1946934" y="2639761"/>
            <a:ext cx="708848" cy="369332"/>
          </a:xfrm>
          <a:prstGeom prst="rect">
            <a:avLst/>
          </a:prstGeom>
          <a:noFill/>
        </p:spPr>
        <p:txBody>
          <a:bodyPr wrap="none" rtlCol="0">
            <a:spAutoFit/>
          </a:bodyPr>
          <a:lstStyle/>
          <a:p>
            <a:r>
              <a:rPr lang="en-US" dirty="0">
                <a:latin typeface="Candara" panose="020E0502030303020204" pitchFamily="34" charset="0"/>
              </a:rPr>
              <a:t>input</a:t>
            </a:r>
          </a:p>
        </p:txBody>
      </p:sp>
      <p:sp>
        <p:nvSpPr>
          <p:cNvPr id="17" name="TextBox 16">
            <a:extLst>
              <a:ext uri="{FF2B5EF4-FFF2-40B4-BE49-F238E27FC236}">
                <a16:creationId xmlns:a16="http://schemas.microsoft.com/office/drawing/2014/main" id="{987E6D27-3739-4550-96B2-B7926C6406C6}"/>
              </a:ext>
            </a:extLst>
          </p:cNvPr>
          <p:cNvSpPr txBox="1"/>
          <p:nvPr/>
        </p:nvSpPr>
        <p:spPr>
          <a:xfrm>
            <a:off x="4320420" y="2685928"/>
            <a:ext cx="1723549" cy="276999"/>
          </a:xfrm>
          <a:prstGeom prst="rect">
            <a:avLst/>
          </a:prstGeom>
          <a:noFill/>
        </p:spPr>
        <p:txBody>
          <a:bodyPr wrap="none" rtlCol="0">
            <a:spAutoFit/>
          </a:bodyPr>
          <a:lstStyle/>
          <a:p>
            <a:r>
              <a:rPr lang="en-US" sz="1200" dirty="0">
                <a:latin typeface="Candara" panose="020E0502030303020204" pitchFamily="34" charset="0"/>
              </a:rPr>
              <a:t>contains the </a:t>
            </a:r>
            <a:r>
              <a:rPr lang="en-US" sz="1200" i="1" dirty="0">
                <a:latin typeface="Candara" panose="020E0502030303020204" pitchFamily="34" charset="0"/>
              </a:rPr>
              <a:t>glomerulus</a:t>
            </a:r>
          </a:p>
        </p:txBody>
      </p:sp>
      <p:sp>
        <p:nvSpPr>
          <p:cNvPr id="18" name="TextBox 17">
            <a:extLst>
              <a:ext uri="{FF2B5EF4-FFF2-40B4-BE49-F238E27FC236}">
                <a16:creationId xmlns:a16="http://schemas.microsoft.com/office/drawing/2014/main" id="{1B323EC8-F275-4FE3-A6CD-757DF71FA068}"/>
              </a:ext>
            </a:extLst>
          </p:cNvPr>
          <p:cNvSpPr txBox="1"/>
          <p:nvPr/>
        </p:nvSpPr>
        <p:spPr>
          <a:xfrm>
            <a:off x="1417943" y="1948483"/>
            <a:ext cx="1237839" cy="369332"/>
          </a:xfrm>
          <a:prstGeom prst="rect">
            <a:avLst/>
          </a:prstGeom>
          <a:noFill/>
        </p:spPr>
        <p:txBody>
          <a:bodyPr wrap="none" rtlCol="0">
            <a:spAutoFit/>
          </a:bodyPr>
          <a:lstStyle/>
          <a:p>
            <a:r>
              <a:rPr lang="en-US" dirty="0">
                <a:latin typeface="Candara" panose="020E0502030303020204" pitchFamily="34" charset="0"/>
              </a:rPr>
              <a:t>processing</a:t>
            </a:r>
          </a:p>
        </p:txBody>
      </p:sp>
      <p:sp>
        <p:nvSpPr>
          <p:cNvPr id="19" name="TextBox 18">
            <a:extLst>
              <a:ext uri="{FF2B5EF4-FFF2-40B4-BE49-F238E27FC236}">
                <a16:creationId xmlns:a16="http://schemas.microsoft.com/office/drawing/2014/main" id="{8585A91B-C4C4-430A-9A4E-D86C9157E0BF}"/>
              </a:ext>
            </a:extLst>
          </p:cNvPr>
          <p:cNvSpPr txBox="1"/>
          <p:nvPr/>
        </p:nvSpPr>
        <p:spPr>
          <a:xfrm>
            <a:off x="4320420" y="2338021"/>
            <a:ext cx="1609736" cy="276999"/>
          </a:xfrm>
          <a:prstGeom prst="rect">
            <a:avLst/>
          </a:prstGeom>
          <a:noFill/>
        </p:spPr>
        <p:txBody>
          <a:bodyPr wrap="none" rtlCol="0">
            <a:spAutoFit/>
          </a:bodyPr>
          <a:lstStyle/>
          <a:p>
            <a:r>
              <a:rPr lang="en-US" sz="1200" dirty="0">
                <a:latin typeface="Candara" panose="020E0502030303020204" pitchFamily="34" charset="0"/>
              </a:rPr>
              <a:t>contains Purkinje cells</a:t>
            </a:r>
            <a:endParaRPr lang="en-US" sz="1200" i="1" dirty="0">
              <a:latin typeface="Candara" panose="020E0502030303020204" pitchFamily="34" charset="0"/>
            </a:endParaRPr>
          </a:p>
        </p:txBody>
      </p:sp>
      <p:sp>
        <p:nvSpPr>
          <p:cNvPr id="20" name="TextBox 19">
            <a:extLst>
              <a:ext uri="{FF2B5EF4-FFF2-40B4-BE49-F238E27FC236}">
                <a16:creationId xmlns:a16="http://schemas.microsoft.com/office/drawing/2014/main" id="{D1BE745A-7591-4856-8447-05B0FD690A13}"/>
              </a:ext>
            </a:extLst>
          </p:cNvPr>
          <p:cNvSpPr txBox="1"/>
          <p:nvPr/>
        </p:nvSpPr>
        <p:spPr>
          <a:xfrm>
            <a:off x="1769001" y="2291854"/>
            <a:ext cx="886781" cy="369332"/>
          </a:xfrm>
          <a:prstGeom prst="rect">
            <a:avLst/>
          </a:prstGeom>
          <a:noFill/>
        </p:spPr>
        <p:txBody>
          <a:bodyPr wrap="none" rtlCol="0">
            <a:spAutoFit/>
          </a:bodyPr>
          <a:lstStyle/>
          <a:p>
            <a:r>
              <a:rPr lang="en-US" dirty="0">
                <a:latin typeface="Candara" panose="020E0502030303020204" pitchFamily="34" charset="0"/>
              </a:rPr>
              <a:t>output</a:t>
            </a:r>
          </a:p>
        </p:txBody>
      </p:sp>
      <p:sp>
        <p:nvSpPr>
          <p:cNvPr id="21" name="TextBox 20">
            <a:extLst>
              <a:ext uri="{FF2B5EF4-FFF2-40B4-BE49-F238E27FC236}">
                <a16:creationId xmlns:a16="http://schemas.microsoft.com/office/drawing/2014/main" id="{22581AB7-75D6-4CBA-8B78-6C90C3312896}"/>
              </a:ext>
            </a:extLst>
          </p:cNvPr>
          <p:cNvSpPr txBox="1"/>
          <p:nvPr/>
        </p:nvSpPr>
        <p:spPr>
          <a:xfrm>
            <a:off x="4320420" y="1954446"/>
            <a:ext cx="1744388" cy="357406"/>
          </a:xfrm>
          <a:prstGeom prst="rect">
            <a:avLst/>
          </a:prstGeom>
          <a:noFill/>
        </p:spPr>
        <p:txBody>
          <a:bodyPr wrap="none" rtlCol="0">
            <a:spAutoFit/>
          </a:bodyPr>
          <a:lstStyle/>
          <a:p>
            <a:pPr>
              <a:lnSpc>
                <a:spcPts val="1000"/>
              </a:lnSpc>
            </a:pPr>
            <a:r>
              <a:rPr lang="en-US" sz="1200" dirty="0">
                <a:latin typeface="Candara" panose="020E0502030303020204" pitchFamily="34" charset="0"/>
              </a:rPr>
              <a:t>contains 2 inhibitory cell</a:t>
            </a:r>
          </a:p>
          <a:p>
            <a:pPr>
              <a:lnSpc>
                <a:spcPts val="1000"/>
              </a:lnSpc>
            </a:pPr>
            <a:r>
              <a:rPr lang="en-US" sz="1200" dirty="0">
                <a:latin typeface="Candara" panose="020E0502030303020204" pitchFamily="34" charset="0"/>
              </a:rPr>
              <a:t>types: stellate &amp; basket</a:t>
            </a:r>
            <a:endParaRPr lang="en-US" sz="1200" i="1" dirty="0">
              <a:latin typeface="Candara" panose="020E0502030303020204" pitchFamily="34" charset="0"/>
            </a:endParaRPr>
          </a:p>
        </p:txBody>
      </p:sp>
      <p:pic>
        <p:nvPicPr>
          <p:cNvPr id="23" name="Picture 22">
            <a:extLst>
              <a:ext uri="{FF2B5EF4-FFF2-40B4-BE49-F238E27FC236}">
                <a16:creationId xmlns:a16="http://schemas.microsoft.com/office/drawing/2014/main" id="{58121603-1B90-4003-AE68-D5B141536A8D}"/>
              </a:ext>
            </a:extLst>
          </p:cNvPr>
          <p:cNvPicPr>
            <a:picLocks noChangeAspect="1"/>
          </p:cNvPicPr>
          <p:nvPr/>
        </p:nvPicPr>
        <p:blipFill>
          <a:blip r:embed="rId3"/>
          <a:stretch>
            <a:fillRect/>
          </a:stretch>
        </p:blipFill>
        <p:spPr>
          <a:xfrm>
            <a:off x="6798007" y="1738939"/>
            <a:ext cx="4789037" cy="4939070"/>
          </a:xfrm>
          <a:prstGeom prst="rect">
            <a:avLst/>
          </a:prstGeom>
        </p:spPr>
      </p:pic>
      <p:grpSp>
        <p:nvGrpSpPr>
          <p:cNvPr id="60" name="Group 59">
            <a:extLst>
              <a:ext uri="{FF2B5EF4-FFF2-40B4-BE49-F238E27FC236}">
                <a16:creationId xmlns:a16="http://schemas.microsoft.com/office/drawing/2014/main" id="{E45C3545-5611-4683-81E6-366BDE41DE11}"/>
              </a:ext>
            </a:extLst>
          </p:cNvPr>
          <p:cNvGrpSpPr/>
          <p:nvPr/>
        </p:nvGrpSpPr>
        <p:grpSpPr>
          <a:xfrm>
            <a:off x="1146957" y="3167698"/>
            <a:ext cx="5545765" cy="646331"/>
            <a:chOff x="1146957" y="3167698"/>
            <a:chExt cx="5545765" cy="646331"/>
          </a:xfrm>
        </p:grpSpPr>
        <p:sp>
          <p:nvSpPr>
            <p:cNvPr id="24" name="Oval 23">
              <a:extLst>
                <a:ext uri="{FF2B5EF4-FFF2-40B4-BE49-F238E27FC236}">
                  <a16:creationId xmlns:a16="http://schemas.microsoft.com/office/drawing/2014/main" id="{694CAA5E-AE1B-48E2-AADF-6C925E7F08A4}"/>
                </a:ext>
              </a:extLst>
            </p:cNvPr>
            <p:cNvSpPr/>
            <p:nvPr/>
          </p:nvSpPr>
          <p:spPr>
            <a:xfrm>
              <a:off x="1146957" y="3260209"/>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9656681-FD60-4CFC-92D7-A4CFB757F9E7}"/>
                </a:ext>
              </a:extLst>
            </p:cNvPr>
            <p:cNvSpPr txBox="1"/>
            <p:nvPr/>
          </p:nvSpPr>
          <p:spPr>
            <a:xfrm>
              <a:off x="1329838" y="3167698"/>
              <a:ext cx="5362884" cy="646331"/>
            </a:xfrm>
            <a:prstGeom prst="rect">
              <a:avLst/>
            </a:prstGeom>
            <a:noFill/>
          </p:spPr>
          <p:txBody>
            <a:bodyPr wrap="square" rtlCol="0">
              <a:spAutoFit/>
            </a:bodyPr>
            <a:lstStyle/>
            <a:p>
              <a:r>
                <a:rPr lang="en-US" b="1" dirty="0">
                  <a:latin typeface="Century Gothic" panose="020B0502020202020204" pitchFamily="34" charset="0"/>
                </a:rPr>
                <a:t>Differential Afferent Codes</a:t>
              </a:r>
              <a:r>
                <a:rPr lang="en-US" dirty="0">
                  <a:latin typeface="Century Gothic" panose="020B0502020202020204" pitchFamily="34" charset="0"/>
                </a:rPr>
                <a:t>: Mossy fibers VS climbing fibers.</a:t>
              </a:r>
            </a:p>
          </p:txBody>
        </p:sp>
      </p:grpSp>
      <p:grpSp>
        <p:nvGrpSpPr>
          <p:cNvPr id="55" name="Group 54">
            <a:extLst>
              <a:ext uri="{FF2B5EF4-FFF2-40B4-BE49-F238E27FC236}">
                <a16:creationId xmlns:a16="http://schemas.microsoft.com/office/drawing/2014/main" id="{89E992D3-CAEF-4984-BB2F-F93E6FFA934C}"/>
              </a:ext>
            </a:extLst>
          </p:cNvPr>
          <p:cNvGrpSpPr/>
          <p:nvPr/>
        </p:nvGrpSpPr>
        <p:grpSpPr>
          <a:xfrm>
            <a:off x="305395" y="4686818"/>
            <a:ext cx="3004809" cy="461665"/>
            <a:chOff x="305395" y="4686818"/>
            <a:chExt cx="3004809" cy="461665"/>
          </a:xfrm>
        </p:grpSpPr>
        <p:sp>
          <p:nvSpPr>
            <p:cNvPr id="37" name="TextBox 36">
              <a:extLst>
                <a:ext uri="{FF2B5EF4-FFF2-40B4-BE49-F238E27FC236}">
                  <a16:creationId xmlns:a16="http://schemas.microsoft.com/office/drawing/2014/main" id="{854196D8-5133-4DD0-99D3-B517CF7FBE9A}"/>
                </a:ext>
              </a:extLst>
            </p:cNvPr>
            <p:cNvSpPr txBox="1"/>
            <p:nvPr/>
          </p:nvSpPr>
          <p:spPr>
            <a:xfrm>
              <a:off x="338017" y="4686818"/>
              <a:ext cx="2972187" cy="461665"/>
            </a:xfrm>
            <a:prstGeom prst="rect">
              <a:avLst/>
            </a:prstGeom>
            <a:noFill/>
          </p:spPr>
          <p:txBody>
            <a:bodyPr wrap="square" rtlCol="0">
              <a:spAutoFit/>
            </a:bodyPr>
            <a:lstStyle/>
            <a:p>
              <a:r>
                <a:rPr lang="en-US" sz="1200" dirty="0">
                  <a:latin typeface="Century Gothic" panose="020B0502020202020204" pitchFamily="34" charset="0"/>
                </a:rPr>
                <a:t>Originates mostly from cortex. Also from spinal cord &amp; brain stem.</a:t>
              </a:r>
            </a:p>
          </p:txBody>
        </p:sp>
        <p:sp>
          <p:nvSpPr>
            <p:cNvPr id="38" name="Oval 37">
              <a:extLst>
                <a:ext uri="{FF2B5EF4-FFF2-40B4-BE49-F238E27FC236}">
                  <a16:creationId xmlns:a16="http://schemas.microsoft.com/office/drawing/2014/main" id="{3741AD73-6228-4272-AE16-E1233CB80971}"/>
                </a:ext>
              </a:extLst>
            </p:cNvPr>
            <p:cNvSpPr/>
            <p:nvPr/>
          </p:nvSpPr>
          <p:spPr>
            <a:xfrm>
              <a:off x="305395" y="4773759"/>
              <a:ext cx="91440" cy="91440"/>
            </a:xfrm>
            <a:prstGeom prst="ellipse">
              <a:avLst/>
            </a:prstGeom>
            <a:solidFill>
              <a:srgbClr val="0000FF"/>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09CBF7E-BC23-4B7D-923B-9D22923A8330}"/>
              </a:ext>
            </a:extLst>
          </p:cNvPr>
          <p:cNvGrpSpPr/>
          <p:nvPr/>
        </p:nvGrpSpPr>
        <p:grpSpPr>
          <a:xfrm>
            <a:off x="305395" y="5076942"/>
            <a:ext cx="2620747" cy="461665"/>
            <a:chOff x="386362" y="5111676"/>
            <a:chExt cx="2620747" cy="461665"/>
          </a:xfrm>
        </p:grpSpPr>
        <p:sp>
          <p:nvSpPr>
            <p:cNvPr id="39" name="Oval 38">
              <a:extLst>
                <a:ext uri="{FF2B5EF4-FFF2-40B4-BE49-F238E27FC236}">
                  <a16:creationId xmlns:a16="http://schemas.microsoft.com/office/drawing/2014/main" id="{1798DF5E-DB22-4F19-8063-294FB4F64110}"/>
                </a:ext>
              </a:extLst>
            </p:cNvPr>
            <p:cNvSpPr/>
            <p:nvPr/>
          </p:nvSpPr>
          <p:spPr>
            <a:xfrm>
              <a:off x="386362" y="5208084"/>
              <a:ext cx="91440" cy="91440"/>
            </a:xfrm>
            <a:prstGeom prst="ellipse">
              <a:avLst/>
            </a:prstGeom>
            <a:solidFill>
              <a:srgbClr val="0000FF"/>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CDA7718-9FAB-44F9-A61D-C8E06AFDD2CB}"/>
                </a:ext>
              </a:extLst>
            </p:cNvPr>
            <p:cNvSpPr txBox="1"/>
            <p:nvPr/>
          </p:nvSpPr>
          <p:spPr>
            <a:xfrm>
              <a:off x="418985" y="5111676"/>
              <a:ext cx="2588124" cy="461665"/>
            </a:xfrm>
            <a:prstGeom prst="rect">
              <a:avLst/>
            </a:prstGeom>
            <a:noFill/>
          </p:spPr>
          <p:txBody>
            <a:bodyPr wrap="square" rtlCol="0">
              <a:spAutoFit/>
            </a:bodyPr>
            <a:lstStyle/>
            <a:p>
              <a:r>
                <a:rPr lang="en-US" sz="1200" dirty="0">
                  <a:latin typeface="Century Gothic" panose="020B0502020202020204" pitchFamily="34" charset="0"/>
                </a:rPr>
                <a:t>Form excitatory synapses onto granule cells.</a:t>
              </a:r>
            </a:p>
          </p:txBody>
        </p:sp>
      </p:grpSp>
      <p:grpSp>
        <p:nvGrpSpPr>
          <p:cNvPr id="47" name="Group 46">
            <a:extLst>
              <a:ext uri="{FF2B5EF4-FFF2-40B4-BE49-F238E27FC236}">
                <a16:creationId xmlns:a16="http://schemas.microsoft.com/office/drawing/2014/main" id="{3F0A6A80-1FDE-4AC0-A3EA-4E3142F2DF3A}"/>
              </a:ext>
            </a:extLst>
          </p:cNvPr>
          <p:cNvGrpSpPr/>
          <p:nvPr/>
        </p:nvGrpSpPr>
        <p:grpSpPr>
          <a:xfrm>
            <a:off x="3496565" y="4686818"/>
            <a:ext cx="2312813" cy="276999"/>
            <a:chOff x="3725165" y="4686818"/>
            <a:chExt cx="2312813" cy="276999"/>
          </a:xfrm>
        </p:grpSpPr>
        <p:sp>
          <p:nvSpPr>
            <p:cNvPr id="41" name="TextBox 40">
              <a:extLst>
                <a:ext uri="{FF2B5EF4-FFF2-40B4-BE49-F238E27FC236}">
                  <a16:creationId xmlns:a16="http://schemas.microsoft.com/office/drawing/2014/main" id="{1A5020A7-DE2A-4AC9-86A3-29B522AFAFF2}"/>
                </a:ext>
              </a:extLst>
            </p:cNvPr>
            <p:cNvSpPr txBox="1"/>
            <p:nvPr/>
          </p:nvSpPr>
          <p:spPr>
            <a:xfrm>
              <a:off x="3760507" y="4686818"/>
              <a:ext cx="2277471" cy="276999"/>
            </a:xfrm>
            <a:prstGeom prst="rect">
              <a:avLst/>
            </a:prstGeom>
            <a:noFill/>
          </p:spPr>
          <p:txBody>
            <a:bodyPr wrap="square" rtlCol="0">
              <a:spAutoFit/>
            </a:bodyPr>
            <a:lstStyle/>
            <a:p>
              <a:r>
                <a:rPr lang="en-US" sz="1200" dirty="0">
                  <a:latin typeface="Century Gothic" panose="020B0502020202020204" pitchFamily="34" charset="0"/>
                </a:rPr>
                <a:t>Originates in olivary nucleus.</a:t>
              </a:r>
            </a:p>
          </p:txBody>
        </p:sp>
        <p:sp>
          <p:nvSpPr>
            <p:cNvPr id="42" name="Oval 41">
              <a:extLst>
                <a:ext uri="{FF2B5EF4-FFF2-40B4-BE49-F238E27FC236}">
                  <a16:creationId xmlns:a16="http://schemas.microsoft.com/office/drawing/2014/main" id="{85D4EE5C-0C91-491B-B537-E538581C7BED}"/>
                </a:ext>
              </a:extLst>
            </p:cNvPr>
            <p:cNvSpPr/>
            <p:nvPr/>
          </p:nvSpPr>
          <p:spPr>
            <a:xfrm>
              <a:off x="3725165" y="4788055"/>
              <a:ext cx="91440" cy="91440"/>
            </a:xfrm>
            <a:prstGeom prst="ellipse">
              <a:avLst/>
            </a:prstGeom>
            <a:solidFill>
              <a:srgbClr val="008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BEAAFC0C-8E81-429D-BBE8-8A66C77E0B53}"/>
              </a:ext>
            </a:extLst>
          </p:cNvPr>
          <p:cNvGrpSpPr/>
          <p:nvPr/>
        </p:nvGrpSpPr>
        <p:grpSpPr>
          <a:xfrm>
            <a:off x="3496565" y="4887469"/>
            <a:ext cx="2305930" cy="461665"/>
            <a:chOff x="3725165" y="5058919"/>
            <a:chExt cx="2305930" cy="461665"/>
          </a:xfrm>
        </p:grpSpPr>
        <p:sp>
          <p:nvSpPr>
            <p:cNvPr id="43" name="TextBox 42">
              <a:extLst>
                <a:ext uri="{FF2B5EF4-FFF2-40B4-BE49-F238E27FC236}">
                  <a16:creationId xmlns:a16="http://schemas.microsoft.com/office/drawing/2014/main" id="{F50F1023-601F-4CE7-8B3C-6DED37AD8221}"/>
                </a:ext>
              </a:extLst>
            </p:cNvPr>
            <p:cNvSpPr txBox="1"/>
            <p:nvPr/>
          </p:nvSpPr>
          <p:spPr>
            <a:xfrm>
              <a:off x="3753622" y="5058919"/>
              <a:ext cx="2277473" cy="461665"/>
            </a:xfrm>
            <a:prstGeom prst="rect">
              <a:avLst/>
            </a:prstGeom>
            <a:noFill/>
          </p:spPr>
          <p:txBody>
            <a:bodyPr wrap="square" rtlCol="0">
              <a:spAutoFit/>
            </a:bodyPr>
            <a:lstStyle/>
            <a:p>
              <a:r>
                <a:rPr lang="en-US" sz="1200" dirty="0">
                  <a:latin typeface="Century Gothic" panose="020B0502020202020204" pitchFamily="34" charset="0"/>
                </a:rPr>
                <a:t>Wraps around the Purkinje neuron like a vine.</a:t>
              </a:r>
            </a:p>
          </p:txBody>
        </p:sp>
        <p:sp>
          <p:nvSpPr>
            <p:cNvPr id="44" name="Oval 43">
              <a:extLst>
                <a:ext uri="{FF2B5EF4-FFF2-40B4-BE49-F238E27FC236}">
                  <a16:creationId xmlns:a16="http://schemas.microsoft.com/office/drawing/2014/main" id="{43B3149C-FBA9-41AD-99CB-954B52CB682E}"/>
                </a:ext>
              </a:extLst>
            </p:cNvPr>
            <p:cNvSpPr/>
            <p:nvPr/>
          </p:nvSpPr>
          <p:spPr>
            <a:xfrm>
              <a:off x="3725165" y="5156193"/>
              <a:ext cx="91440" cy="91440"/>
            </a:xfrm>
            <a:prstGeom prst="ellipse">
              <a:avLst/>
            </a:prstGeom>
            <a:solidFill>
              <a:srgbClr val="008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DAA657B2-2F6B-455B-BC83-D5BC40061C5B}"/>
              </a:ext>
            </a:extLst>
          </p:cNvPr>
          <p:cNvGrpSpPr/>
          <p:nvPr/>
        </p:nvGrpSpPr>
        <p:grpSpPr>
          <a:xfrm>
            <a:off x="1661160" y="3629694"/>
            <a:ext cx="5030172" cy="1168154"/>
            <a:chOff x="1661160" y="3629694"/>
            <a:chExt cx="5030172" cy="1168154"/>
          </a:xfrm>
        </p:grpSpPr>
        <p:cxnSp>
          <p:nvCxnSpPr>
            <p:cNvPr id="27" name="Straight Connector 26">
              <a:extLst>
                <a:ext uri="{FF2B5EF4-FFF2-40B4-BE49-F238E27FC236}">
                  <a16:creationId xmlns:a16="http://schemas.microsoft.com/office/drawing/2014/main" id="{B9CDBCE2-0EAD-4A41-B85E-03576A546E97}"/>
                </a:ext>
              </a:extLst>
            </p:cNvPr>
            <p:cNvCxnSpPr>
              <a:cxnSpLocks/>
            </p:cNvCxnSpPr>
            <p:nvPr/>
          </p:nvCxnSpPr>
          <p:spPr>
            <a:xfrm flipV="1">
              <a:off x="3558359" y="3676650"/>
              <a:ext cx="0" cy="830037"/>
            </a:xfrm>
            <a:prstGeom prst="line">
              <a:avLst/>
            </a:prstGeom>
            <a:ln w="28575">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B1775E7-2989-413D-893D-81E9CAA09617}"/>
                </a:ext>
              </a:extLst>
            </p:cNvPr>
            <p:cNvCxnSpPr/>
            <p:nvPr/>
          </p:nvCxnSpPr>
          <p:spPr>
            <a:xfrm>
              <a:off x="1661160" y="4034790"/>
              <a:ext cx="25146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BEC8682-609D-48A6-A2EC-35084180D116}"/>
                </a:ext>
              </a:extLst>
            </p:cNvPr>
            <p:cNvSpPr txBox="1"/>
            <p:nvPr/>
          </p:nvSpPr>
          <p:spPr>
            <a:xfrm>
              <a:off x="1864378" y="4459294"/>
              <a:ext cx="520642" cy="338554"/>
            </a:xfrm>
            <a:prstGeom prst="rect">
              <a:avLst/>
            </a:prstGeom>
            <a:noFill/>
            <a:ln>
              <a:noFill/>
            </a:ln>
          </p:spPr>
          <p:txBody>
            <a:bodyPr wrap="square" rtlCol="0">
              <a:spAutoFit/>
            </a:bodyPr>
            <a:lstStyle/>
            <a:p>
              <a:r>
                <a:rPr lang="en-US" sz="1600" dirty="0">
                  <a:solidFill>
                    <a:srgbClr val="0000FF"/>
                  </a:solidFill>
                  <a:latin typeface="Century Gothic" panose="020B0502020202020204" pitchFamily="34" charset="0"/>
                </a:rPr>
                <a:t>MF</a:t>
              </a:r>
            </a:p>
          </p:txBody>
        </p:sp>
        <p:sp>
          <p:nvSpPr>
            <p:cNvPr id="34" name="TextBox 33">
              <a:extLst>
                <a:ext uri="{FF2B5EF4-FFF2-40B4-BE49-F238E27FC236}">
                  <a16:creationId xmlns:a16="http://schemas.microsoft.com/office/drawing/2014/main" id="{62B7DB96-115E-453B-B541-C59063CEBD94}"/>
                </a:ext>
              </a:extLst>
            </p:cNvPr>
            <p:cNvSpPr txBox="1"/>
            <p:nvPr/>
          </p:nvSpPr>
          <p:spPr>
            <a:xfrm>
              <a:off x="3317088" y="4459294"/>
              <a:ext cx="520642" cy="338554"/>
            </a:xfrm>
            <a:prstGeom prst="rect">
              <a:avLst/>
            </a:prstGeom>
            <a:noFill/>
          </p:spPr>
          <p:txBody>
            <a:bodyPr wrap="square" rtlCol="0">
              <a:spAutoFit/>
            </a:bodyPr>
            <a:lstStyle/>
            <a:p>
              <a:r>
                <a:rPr lang="en-US" sz="1600" dirty="0">
                  <a:solidFill>
                    <a:srgbClr val="008000"/>
                  </a:solidFill>
                  <a:latin typeface="Century Gothic" panose="020B0502020202020204" pitchFamily="34" charset="0"/>
                </a:rPr>
                <a:t>CF</a:t>
              </a:r>
            </a:p>
          </p:txBody>
        </p:sp>
        <p:sp>
          <p:nvSpPr>
            <p:cNvPr id="35" name="TextBox 34">
              <a:extLst>
                <a:ext uri="{FF2B5EF4-FFF2-40B4-BE49-F238E27FC236}">
                  <a16:creationId xmlns:a16="http://schemas.microsoft.com/office/drawing/2014/main" id="{7C922ECB-1A15-4668-82C5-308924DFBD53}"/>
                </a:ext>
              </a:extLst>
            </p:cNvPr>
            <p:cNvSpPr txBox="1"/>
            <p:nvPr/>
          </p:nvSpPr>
          <p:spPr>
            <a:xfrm>
              <a:off x="3915438" y="3629694"/>
              <a:ext cx="2775336" cy="338554"/>
            </a:xfrm>
            <a:prstGeom prst="rect">
              <a:avLst/>
            </a:prstGeom>
            <a:noFill/>
          </p:spPr>
          <p:txBody>
            <a:bodyPr wrap="square" rtlCol="0">
              <a:spAutoFit/>
            </a:bodyPr>
            <a:lstStyle/>
            <a:p>
              <a:r>
                <a:rPr lang="en-US" sz="1600" dirty="0">
                  <a:latin typeface="Century Gothic" panose="020B0502020202020204" pitchFamily="34" charset="0"/>
                </a:rPr>
                <a:t>Purkinje/Molecular Layer</a:t>
              </a:r>
            </a:p>
          </p:txBody>
        </p:sp>
        <p:sp>
          <p:nvSpPr>
            <p:cNvPr id="36" name="TextBox 35">
              <a:extLst>
                <a:ext uri="{FF2B5EF4-FFF2-40B4-BE49-F238E27FC236}">
                  <a16:creationId xmlns:a16="http://schemas.microsoft.com/office/drawing/2014/main" id="{1742298E-188C-4FC0-B43F-3A208223D496}"/>
                </a:ext>
              </a:extLst>
            </p:cNvPr>
            <p:cNvSpPr txBox="1"/>
            <p:nvPr/>
          </p:nvSpPr>
          <p:spPr>
            <a:xfrm>
              <a:off x="3915996" y="4064448"/>
              <a:ext cx="2775336" cy="338554"/>
            </a:xfrm>
            <a:prstGeom prst="rect">
              <a:avLst/>
            </a:prstGeom>
            <a:noFill/>
          </p:spPr>
          <p:txBody>
            <a:bodyPr wrap="square" rtlCol="0">
              <a:spAutoFit/>
            </a:bodyPr>
            <a:lstStyle/>
            <a:p>
              <a:r>
                <a:rPr lang="en-US" sz="1600" dirty="0">
                  <a:latin typeface="Century Gothic" panose="020B0502020202020204" pitchFamily="34" charset="0"/>
                </a:rPr>
                <a:t>Granular Layer</a:t>
              </a:r>
            </a:p>
          </p:txBody>
        </p:sp>
        <p:sp>
          <p:nvSpPr>
            <p:cNvPr id="49" name="Freeform: Shape 48">
              <a:extLst>
                <a:ext uri="{FF2B5EF4-FFF2-40B4-BE49-F238E27FC236}">
                  <a16:creationId xmlns:a16="http://schemas.microsoft.com/office/drawing/2014/main" id="{65E34AED-F885-4798-9057-8AE6F86802BF}"/>
                </a:ext>
              </a:extLst>
            </p:cNvPr>
            <p:cNvSpPr/>
            <p:nvPr/>
          </p:nvSpPr>
          <p:spPr>
            <a:xfrm>
              <a:off x="2107008" y="4262042"/>
              <a:ext cx="188118" cy="195659"/>
            </a:xfrm>
            <a:custGeom>
              <a:avLst/>
              <a:gdLst>
                <a:gd name="connsiteX0" fmla="*/ 17414 w 198389"/>
                <a:gd name="connsiteY0" fmla="*/ 221411 h 221411"/>
                <a:gd name="connsiteX1" fmla="*/ 17414 w 198389"/>
                <a:gd name="connsiteY1" fmla="*/ 27736 h 221411"/>
                <a:gd name="connsiteX2" fmla="*/ 198389 w 198389"/>
                <a:gd name="connsiteY2" fmla="*/ 5511 h 221411"/>
                <a:gd name="connsiteX0" fmla="*/ 17414 w 198389"/>
                <a:gd name="connsiteY0" fmla="*/ 221411 h 221411"/>
                <a:gd name="connsiteX1" fmla="*/ 17414 w 198389"/>
                <a:gd name="connsiteY1" fmla="*/ 27736 h 221411"/>
                <a:gd name="connsiteX2" fmla="*/ 198389 w 198389"/>
                <a:gd name="connsiteY2" fmla="*/ 5511 h 221411"/>
                <a:gd name="connsiteX0" fmla="*/ 17414 w 198389"/>
                <a:gd name="connsiteY0" fmla="*/ 215900 h 215900"/>
                <a:gd name="connsiteX1" fmla="*/ 17414 w 198389"/>
                <a:gd name="connsiteY1" fmla="*/ 22225 h 215900"/>
                <a:gd name="connsiteX2" fmla="*/ 198389 w 198389"/>
                <a:gd name="connsiteY2" fmla="*/ 0 h 215900"/>
                <a:gd name="connsiteX0" fmla="*/ 17918 w 206036"/>
                <a:gd name="connsiteY0" fmla="*/ 208547 h 208547"/>
                <a:gd name="connsiteX1" fmla="*/ 17918 w 206036"/>
                <a:gd name="connsiteY1" fmla="*/ 14872 h 208547"/>
                <a:gd name="connsiteX2" fmla="*/ 206036 w 206036"/>
                <a:gd name="connsiteY2" fmla="*/ 12888 h 208547"/>
                <a:gd name="connsiteX0" fmla="*/ 17918 w 206036"/>
                <a:gd name="connsiteY0" fmla="*/ 195659 h 195659"/>
                <a:gd name="connsiteX1" fmla="*/ 17918 w 206036"/>
                <a:gd name="connsiteY1" fmla="*/ 1984 h 195659"/>
                <a:gd name="connsiteX2" fmla="*/ 206036 w 206036"/>
                <a:gd name="connsiteY2" fmla="*/ 0 h 195659"/>
                <a:gd name="connsiteX0" fmla="*/ 0 w 188118"/>
                <a:gd name="connsiteY0" fmla="*/ 195659 h 195659"/>
                <a:gd name="connsiteX1" fmla="*/ 0 w 188118"/>
                <a:gd name="connsiteY1" fmla="*/ 1984 h 195659"/>
                <a:gd name="connsiteX2" fmla="*/ 188118 w 188118"/>
                <a:gd name="connsiteY2" fmla="*/ 0 h 195659"/>
              </a:gdLst>
              <a:ahLst/>
              <a:cxnLst>
                <a:cxn ang="0">
                  <a:pos x="connsiteX0" y="connsiteY0"/>
                </a:cxn>
                <a:cxn ang="0">
                  <a:pos x="connsiteX1" y="connsiteY1"/>
                </a:cxn>
                <a:cxn ang="0">
                  <a:pos x="connsiteX2" y="connsiteY2"/>
                </a:cxn>
              </a:cxnLst>
              <a:rect l="l" t="t" r="r" b="b"/>
              <a:pathLst>
                <a:path w="188118" h="195659">
                  <a:moveTo>
                    <a:pt x="0" y="195659"/>
                  </a:moveTo>
                  <a:lnTo>
                    <a:pt x="0" y="1984"/>
                  </a:lnTo>
                  <a:lnTo>
                    <a:pt x="188118" y="0"/>
                  </a:lnTo>
                </a:path>
              </a:pathLst>
            </a:custGeom>
            <a:noFill/>
            <a:ln w="28575">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215A0200-680F-469A-8CB9-1736FAC8522E}"/>
              </a:ext>
            </a:extLst>
          </p:cNvPr>
          <p:cNvGrpSpPr/>
          <p:nvPr/>
        </p:nvGrpSpPr>
        <p:grpSpPr>
          <a:xfrm>
            <a:off x="2343371" y="3883022"/>
            <a:ext cx="1603154" cy="533863"/>
            <a:chOff x="2343371" y="3883022"/>
            <a:chExt cx="1603154" cy="533863"/>
          </a:xfrm>
        </p:grpSpPr>
        <p:grpSp>
          <p:nvGrpSpPr>
            <p:cNvPr id="59" name="Group 58">
              <a:extLst>
                <a:ext uri="{FF2B5EF4-FFF2-40B4-BE49-F238E27FC236}">
                  <a16:creationId xmlns:a16="http://schemas.microsoft.com/office/drawing/2014/main" id="{1C0E6703-7368-458D-9E67-BA138E0BB75B}"/>
                </a:ext>
              </a:extLst>
            </p:cNvPr>
            <p:cNvGrpSpPr/>
            <p:nvPr/>
          </p:nvGrpSpPr>
          <p:grpSpPr>
            <a:xfrm>
              <a:off x="2343371" y="3896123"/>
              <a:ext cx="1603154" cy="520762"/>
              <a:chOff x="2343371" y="3896123"/>
              <a:chExt cx="1603154" cy="520762"/>
            </a:xfrm>
          </p:grpSpPr>
          <p:sp>
            <p:nvSpPr>
              <p:cNvPr id="52" name="Oval 51">
                <a:extLst>
                  <a:ext uri="{FF2B5EF4-FFF2-40B4-BE49-F238E27FC236}">
                    <a16:creationId xmlns:a16="http://schemas.microsoft.com/office/drawing/2014/main" id="{A8AEAA69-9285-4948-9710-3F0D46290344}"/>
                  </a:ext>
                </a:extLst>
              </p:cNvPr>
              <p:cNvSpPr/>
              <p:nvPr/>
            </p:nvSpPr>
            <p:spPr>
              <a:xfrm>
                <a:off x="2343371" y="4161382"/>
                <a:ext cx="182880" cy="182880"/>
              </a:xfrm>
              <a:prstGeom prst="ellipse">
                <a:avLst/>
              </a:prstGeom>
              <a:solidFill>
                <a:srgbClr val="FF0000"/>
              </a:soli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AAC39D2-2677-4F6B-A978-33C93C9600DC}"/>
                  </a:ext>
                </a:extLst>
              </p:cNvPr>
              <p:cNvSpPr txBox="1"/>
              <p:nvPr/>
            </p:nvSpPr>
            <p:spPr>
              <a:xfrm>
                <a:off x="2460329" y="4078331"/>
                <a:ext cx="588833" cy="338554"/>
              </a:xfrm>
              <a:prstGeom prst="rect">
                <a:avLst/>
              </a:prstGeom>
              <a:noFill/>
              <a:ln>
                <a:noFill/>
              </a:ln>
            </p:spPr>
            <p:txBody>
              <a:bodyPr wrap="square" rtlCol="0">
                <a:spAutoFit/>
              </a:bodyPr>
              <a:lstStyle/>
              <a:p>
                <a:r>
                  <a:rPr lang="en-US" sz="1600" dirty="0">
                    <a:solidFill>
                      <a:srgbClr val="FF0000"/>
                    </a:solidFill>
                    <a:latin typeface="Century Gothic" panose="020B0502020202020204" pitchFamily="34" charset="0"/>
                  </a:rPr>
                  <a:t>GC</a:t>
                </a:r>
              </a:p>
            </p:txBody>
          </p:sp>
          <p:cxnSp>
            <p:nvCxnSpPr>
              <p:cNvPr id="54" name="Straight Connector 53">
                <a:extLst>
                  <a:ext uri="{FF2B5EF4-FFF2-40B4-BE49-F238E27FC236}">
                    <a16:creationId xmlns:a16="http://schemas.microsoft.com/office/drawing/2014/main" id="{3A04B7A6-45DB-4360-918A-4C9DA0387162}"/>
                  </a:ext>
                </a:extLst>
              </p:cNvPr>
              <p:cNvCxnSpPr/>
              <p:nvPr/>
            </p:nvCxnSpPr>
            <p:spPr>
              <a:xfrm>
                <a:off x="2435225" y="3896123"/>
                <a:ext cx="1511300" cy="0"/>
              </a:xfrm>
              <a:prstGeom prst="line">
                <a:avLst/>
              </a:prstGeom>
              <a:noFill/>
              <a:ln w="28575">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grpSp>
        <p:cxnSp>
          <p:nvCxnSpPr>
            <p:cNvPr id="57" name="Straight Connector 56">
              <a:extLst>
                <a:ext uri="{FF2B5EF4-FFF2-40B4-BE49-F238E27FC236}">
                  <a16:creationId xmlns:a16="http://schemas.microsoft.com/office/drawing/2014/main" id="{53963FD9-9BB6-4360-A612-3CAD834377B5}"/>
                </a:ext>
              </a:extLst>
            </p:cNvPr>
            <p:cNvCxnSpPr>
              <a:cxnSpLocks/>
              <a:endCxn id="52" idx="0"/>
            </p:cNvCxnSpPr>
            <p:nvPr/>
          </p:nvCxnSpPr>
          <p:spPr>
            <a:xfrm flipH="1">
              <a:off x="2434811" y="3883022"/>
              <a:ext cx="414" cy="278360"/>
            </a:xfrm>
            <a:prstGeom prst="line">
              <a:avLst/>
            </a:prstGeom>
            <a:noFill/>
            <a:ln w="28575">
              <a:solidFill>
                <a:srgbClr val="FF0000"/>
              </a:solidFill>
              <a:tailEnd type="none" w="lg" len="lg"/>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03524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1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10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dissolve">
                                      <p:cBhvr>
                                        <p:cTn id="17" dur="1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1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ssolve">
                                      <p:cBhvr>
                                        <p:cTn id="27" dur="10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dissolve">
                                      <p:cBhvr>
                                        <p:cTn id="32" dur="10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dissolve">
                                      <p:cBhvr>
                                        <p:cTn id="37" dur="10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2000"/>
                                        <p:tgtEl>
                                          <p:spTgt spid="23"/>
                                        </p:tgtEl>
                                      </p:cBhvr>
                                    </p:animEffect>
                                    <p:set>
                                      <p:cBhvr>
                                        <p:cTn id="42"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7067</TotalTime>
  <Words>3224</Words>
  <Application>Microsoft Office PowerPoint</Application>
  <PresentationFormat>Widescreen</PresentationFormat>
  <Paragraphs>334</Paragraphs>
  <Slides>29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Candara</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yet</dc:title>
  <dc:creator>Mark Beenhakker</dc:creator>
  <cp:lastModifiedBy>Beenhakker, Mark P (mpb5y)</cp:lastModifiedBy>
  <cp:revision>922</cp:revision>
  <dcterms:created xsi:type="dcterms:W3CDTF">2018-04-08T17:38:03Z</dcterms:created>
  <dcterms:modified xsi:type="dcterms:W3CDTF">2026-03-15T18:11:02Z</dcterms:modified>
</cp:coreProperties>
</file>