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06" r:id="rId2"/>
    <p:sldId id="354" r:id="rId3"/>
    <p:sldId id="337" r:id="rId4"/>
    <p:sldId id="384" r:id="rId5"/>
    <p:sldId id="389" r:id="rId6"/>
    <p:sldId id="390" r:id="rId7"/>
    <p:sldId id="338" r:id="rId8"/>
    <p:sldId id="356" r:id="rId9"/>
    <p:sldId id="347" r:id="rId10"/>
    <p:sldId id="361" r:id="rId11"/>
    <p:sldId id="362" r:id="rId12"/>
    <p:sldId id="357" r:id="rId13"/>
    <p:sldId id="344" r:id="rId14"/>
    <p:sldId id="345" r:id="rId15"/>
    <p:sldId id="307" r:id="rId16"/>
    <p:sldId id="262" r:id="rId17"/>
    <p:sldId id="282" r:id="rId18"/>
    <p:sldId id="310" r:id="rId19"/>
    <p:sldId id="311" r:id="rId20"/>
    <p:sldId id="312" r:id="rId21"/>
    <p:sldId id="372" r:id="rId22"/>
    <p:sldId id="373" r:id="rId23"/>
    <p:sldId id="316" r:id="rId24"/>
    <p:sldId id="317" r:id="rId25"/>
    <p:sldId id="303" r:id="rId26"/>
    <p:sldId id="379" r:id="rId27"/>
    <p:sldId id="363" r:id="rId28"/>
    <p:sldId id="366" r:id="rId29"/>
    <p:sldId id="367" r:id="rId30"/>
    <p:sldId id="381" r:id="rId31"/>
    <p:sldId id="270" r:id="rId32"/>
    <p:sldId id="332" r:id="rId33"/>
    <p:sldId id="385" r:id="rId34"/>
    <p:sldId id="333" r:id="rId35"/>
    <p:sldId id="368" r:id="rId36"/>
    <p:sldId id="386" r:id="rId37"/>
    <p:sldId id="387" r:id="rId38"/>
    <p:sldId id="286" r:id="rId39"/>
    <p:sldId id="284" r:id="rId40"/>
    <p:sldId id="391" r:id="rId41"/>
    <p:sldId id="392" r:id="rId42"/>
    <p:sldId id="283" r:id="rId43"/>
    <p:sldId id="318" r:id="rId44"/>
    <p:sldId id="320" r:id="rId45"/>
    <p:sldId id="322" r:id="rId46"/>
    <p:sldId id="323" r:id="rId47"/>
    <p:sldId id="325" r:id="rId48"/>
    <p:sldId id="287" r:id="rId49"/>
    <p:sldId id="393" r:id="rId50"/>
    <p:sldId id="288" r:id="rId51"/>
    <p:sldId id="290" r:id="rId52"/>
    <p:sldId id="289" r:id="rId53"/>
    <p:sldId id="359" r:id="rId54"/>
    <p:sldId id="326" r:id="rId55"/>
    <p:sldId id="327" r:id="rId56"/>
    <p:sldId id="331" r:id="rId57"/>
    <p:sldId id="297" r:id="rId5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FFF00"/>
    <a:srgbClr val="FF3300"/>
    <a:srgbClr val="BF7F7F"/>
    <a:srgbClr val="00FF00"/>
    <a:srgbClr val="800080"/>
    <a:srgbClr val="0000FF"/>
    <a:srgbClr val="CCFF66"/>
    <a:srgbClr val="FFFF66"/>
    <a:srgbClr val="C0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7" autoAdjust="0"/>
    <p:restoredTop sz="94660"/>
  </p:normalViewPr>
  <p:slideViewPr>
    <p:cSldViewPr>
      <p:cViewPr varScale="1">
        <p:scale>
          <a:sx n="154" d="100"/>
          <a:sy n="154" d="100"/>
        </p:scale>
        <p:origin x="1392" y="14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40CF1B-64FE-4197-857A-46F133D883A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C823AA7-780B-4E1F-8CE3-6C61E8F776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43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503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719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058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3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875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7976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3441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856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3754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587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873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21CC1-C52B-A9CA-2946-70F524374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0103EAB-E48D-4F91-427F-33653B602E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F3A585-F4D1-885D-E1BD-A50D25976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2DC40A-714F-9245-92A4-C5CA34D4B4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959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378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753B5E-9599-0906-3616-9049D1920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F1232C-F43A-6B76-3449-CB32ECD289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B2BA1E-CB48-1FD5-A284-2973D71172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C7863A-9B60-4F51-F5AC-B594656BF8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3711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62AB31-A5D6-F88B-48C7-C31DE15F6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BDF6ED-4B35-3A6D-2618-C0A0FD91DE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D0E917-2A80-B695-B7E0-060D951261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AB72FF-315B-097C-E7A5-AA59C2D451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723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3AF6FE-573C-BBA7-3868-8B8590115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D6923B-5BC7-9DED-1CED-A2DB1E8BE0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64B350-72E2-1D1B-D247-EE41C149B0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6455E1-64C6-FBC2-9CEE-3863D689B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5995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4B682-A569-FF21-786E-7A68A879E4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1A68EB-01D8-7CE0-9DF4-C23C4E57D6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2AED76-9313-EFB8-F35A-7B6FC0121B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E0DC22-5535-74DF-5F68-E0DE3FE8A5F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772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9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21308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0880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DF4ED3-04BC-63D6-30E1-CAB7FF994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82BF85-A90D-5D4B-0D04-BD093BD8A1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35C366-120C-C4DC-28AC-9CB6CC6B5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1F4F3-AF3B-3BAB-ED63-20B795F4A4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02172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11789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265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72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39821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88176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86361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86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8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12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598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823AA7-780B-4E1F-8CE3-6C61E8F776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82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4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45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19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9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895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06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99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66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E9C97-5F76-4FEC-9CFF-1BB9971E8983}" type="datetimeFigureOut">
              <a:rPr lang="en-US" smtClean="0"/>
              <a:t>2/28/2026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327A-8521-4CE3-9F64-A60F77CCF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0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40.png"/><Relationship Id="rId4" Type="http://schemas.openxmlformats.org/officeDocument/2006/relationships/image" Target="../media/image16.png"/><Relationship Id="rId9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4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nba.uth.tmc.edu/neuroscience/s2/chapter08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6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67.png"/><Relationship Id="rId10" Type="http://schemas.openxmlformats.org/officeDocument/2006/relationships/image" Target="../media/image61.png"/><Relationship Id="rId4" Type="http://schemas.openxmlformats.org/officeDocument/2006/relationships/slide" Target="slide35.xml"/><Relationship Id="rId9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5" Type="http://schemas.openxmlformats.org/officeDocument/2006/relationships/image" Target="../media/image72.png"/><Relationship Id="rId10" Type="http://schemas.openxmlformats.org/officeDocument/2006/relationships/image" Target="../media/image69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15.gif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2.png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5.gif"/><Relationship Id="rId5" Type="http://schemas.openxmlformats.org/officeDocument/2006/relationships/image" Target="../media/image68.png"/><Relationship Id="rId10" Type="http://schemas.openxmlformats.org/officeDocument/2006/relationships/image" Target="../media/image2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53.png"/><Relationship Id="rId12" Type="http://schemas.openxmlformats.org/officeDocument/2006/relationships/image" Target="../media/image68.png"/><Relationship Id="rId17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6.png"/><Relationship Id="rId5" Type="http://schemas.openxmlformats.org/officeDocument/2006/relationships/image" Target="../media/image59.png"/><Relationship Id="rId15" Type="http://schemas.openxmlformats.org/officeDocument/2006/relationships/image" Target="../media/image72.png"/><Relationship Id="rId10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microsoft.com/office/2007/relationships/hdphoto" Target="../media/hdphoto2.wdp"/><Relationship Id="rId18" Type="http://schemas.openxmlformats.org/officeDocument/2006/relationships/image" Target="../media/image79.png"/><Relationship Id="rId3" Type="http://schemas.openxmlformats.org/officeDocument/2006/relationships/image" Target="../media/image63.png"/><Relationship Id="rId21" Type="http://schemas.openxmlformats.org/officeDocument/2006/relationships/image" Target="../media/image68.png"/><Relationship Id="rId7" Type="http://schemas.openxmlformats.org/officeDocument/2006/relationships/image" Target="../media/image53.png"/><Relationship Id="rId12" Type="http://schemas.openxmlformats.org/officeDocument/2006/relationships/image" Target="../media/image77.png"/><Relationship Id="rId17" Type="http://schemas.openxmlformats.org/officeDocument/2006/relationships/image" Target="../media/image50.jpeg"/><Relationship Id="rId25" Type="http://schemas.openxmlformats.org/officeDocument/2006/relationships/image" Target="../media/image69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2.png"/><Relationship Id="rId2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76.png"/><Relationship Id="rId24" Type="http://schemas.openxmlformats.org/officeDocument/2006/relationships/image" Target="../media/image72.png"/><Relationship Id="rId5" Type="http://schemas.openxmlformats.org/officeDocument/2006/relationships/image" Target="../media/image59.png"/><Relationship Id="rId15" Type="http://schemas.openxmlformats.org/officeDocument/2006/relationships/image" Target="../media/image31.png"/><Relationship Id="rId23" Type="http://schemas.openxmlformats.org/officeDocument/2006/relationships/image" Target="../media/image74.png"/><Relationship Id="rId10" Type="http://schemas.openxmlformats.org/officeDocument/2006/relationships/image" Target="../media/image75.png"/><Relationship Id="rId19" Type="http://schemas.openxmlformats.org/officeDocument/2006/relationships/image" Target="../media/image73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Relationship Id="rId14" Type="http://schemas.openxmlformats.org/officeDocument/2006/relationships/image" Target="../media/image78.gif"/><Relationship Id="rId22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Relationship Id="rId9" Type="http://schemas.openxmlformats.org/officeDocument/2006/relationships/image" Target="../media/image84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85.png"/><Relationship Id="rId10" Type="http://schemas.openxmlformats.org/officeDocument/2006/relationships/image" Target="../media/image96.png"/><Relationship Id="rId4" Type="http://schemas.openxmlformats.org/officeDocument/2006/relationships/image" Target="../media/image32.png"/><Relationship Id="rId9" Type="http://schemas.openxmlformats.org/officeDocument/2006/relationships/image" Target="../media/image9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85.png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6.png"/><Relationship Id="rId10" Type="http://schemas.openxmlformats.org/officeDocument/2006/relationships/image" Target="../media/image108.png"/><Relationship Id="rId4" Type="http://schemas.openxmlformats.org/officeDocument/2006/relationships/image" Target="../media/image103.png"/><Relationship Id="rId9" Type="http://schemas.openxmlformats.org/officeDocument/2006/relationships/image" Target="../media/image107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6.png"/><Relationship Id="rId10" Type="http://schemas.openxmlformats.org/officeDocument/2006/relationships/image" Target="../media/image110.png"/><Relationship Id="rId4" Type="http://schemas.openxmlformats.org/officeDocument/2006/relationships/image" Target="../media/image103.png"/><Relationship Id="rId9" Type="http://schemas.openxmlformats.org/officeDocument/2006/relationships/image" Target="../media/image109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8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livingwithendometriosis.org/wp-content/uploads/2010/04/thefarside-porcupin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0" b="6872"/>
          <a:stretch/>
        </p:blipFill>
        <p:spPr bwMode="auto">
          <a:xfrm>
            <a:off x="4552044" y="1095574"/>
            <a:ext cx="2686956" cy="301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63074" y="4572000"/>
            <a:ext cx="5556329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Candara" panose="020E0502030303020204" pitchFamily="34" charset="0"/>
              </a:rPr>
              <a:t>“Pain is  a component of virtually all clinical</a:t>
            </a:r>
          </a:p>
          <a:p>
            <a:pPr algn="ctr"/>
            <a:r>
              <a:rPr lang="en-US" sz="2000" dirty="0">
                <a:latin typeface="Candara" panose="020E0502030303020204" pitchFamily="34" charset="0"/>
              </a:rPr>
              <a:t>strategies, and management of pain is a primary</a:t>
            </a:r>
          </a:p>
          <a:p>
            <a:pPr algn="ctr"/>
            <a:r>
              <a:rPr lang="en-US" sz="2000" dirty="0">
                <a:latin typeface="Candara" panose="020E0502030303020204" pitchFamily="34" charset="0"/>
              </a:rPr>
              <a:t>clinical imperative. </a:t>
            </a:r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Opioids</a:t>
            </a:r>
            <a:r>
              <a:rPr lang="en-US" sz="2000" dirty="0">
                <a:latin typeface="Candara" panose="020E0502030303020204" pitchFamily="34" charset="0"/>
              </a:rPr>
              <a:t> are a mainstay of pain </a:t>
            </a:r>
          </a:p>
          <a:p>
            <a:pPr algn="ctr"/>
            <a:r>
              <a:rPr lang="en-US" sz="2000" dirty="0">
                <a:latin typeface="Candara" panose="020E0502030303020204" pitchFamily="34" charset="0"/>
              </a:rPr>
              <a:t>treatment.” </a:t>
            </a:r>
          </a:p>
          <a:p>
            <a:pPr algn="ctr"/>
            <a:endParaRPr lang="en-US" sz="2000" dirty="0">
              <a:latin typeface="Candara" panose="020E0502030303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41240" y="5862935"/>
            <a:ext cx="25619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Goodman &amp; Gilman, 12</a:t>
            </a:r>
            <a:r>
              <a:rPr lang="en-US" sz="1400" baseline="30000" dirty="0">
                <a:latin typeface="Candara" panose="020E0502030303020204" pitchFamily="34" charset="0"/>
              </a:rPr>
              <a:t>th</a:t>
            </a:r>
            <a:r>
              <a:rPr lang="en-US" sz="1400" dirty="0">
                <a:latin typeface="Candara" panose="020E0502030303020204" pitchFamily="34" charset="0"/>
              </a:rPr>
              <a:t> edition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332832" y="3477051"/>
            <a:ext cx="767783" cy="620486"/>
            <a:chOff x="4457700" y="3955787"/>
            <a:chExt cx="767783" cy="62048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4707739" y="3955787"/>
              <a:ext cx="517744" cy="338554"/>
              <a:chOff x="5752632" y="1460055"/>
              <a:chExt cx="702744" cy="477161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/>
              <p:cNvSpPr txBox="1"/>
              <p:nvPr/>
            </p:nvSpPr>
            <p:spPr bwMode="auto">
              <a:xfrm>
                <a:off x="5831272" y="1460055"/>
                <a:ext cx="6241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LO</a:t>
                </a:r>
              </a:p>
            </p:txBody>
          </p:sp>
        </p:grpSp>
      </p:grpSp>
      <p:sp>
        <p:nvSpPr>
          <p:cNvPr id="14" name="Rectangle 13"/>
          <p:cNvSpPr/>
          <p:nvPr/>
        </p:nvSpPr>
        <p:spPr>
          <a:xfrm>
            <a:off x="6000750" y="5927922"/>
            <a:ext cx="2464310" cy="174428"/>
          </a:xfrm>
          <a:prstGeom prst="rect">
            <a:avLst/>
          </a:prstGeom>
          <a:solidFill>
            <a:srgbClr val="FFFF66">
              <a:alpha val="5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FA380E-5F99-9895-BC4C-35BCF9473E9B}"/>
              </a:ext>
            </a:extLst>
          </p:cNvPr>
          <p:cNvSpPr txBox="1"/>
          <p:nvPr/>
        </p:nvSpPr>
        <p:spPr>
          <a:xfrm>
            <a:off x="3922910" y="4073724"/>
            <a:ext cx="3925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“Well, I guess that explains the abdominal pains.”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9C1862-104F-F990-EFE9-73949C2B12AD}"/>
              </a:ext>
            </a:extLst>
          </p:cNvPr>
          <p:cNvSpPr txBox="1"/>
          <p:nvPr/>
        </p:nvSpPr>
        <p:spPr>
          <a:xfrm>
            <a:off x="228600" y="76200"/>
            <a:ext cx="113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Pain</a:t>
            </a:r>
          </a:p>
        </p:txBody>
      </p:sp>
    </p:spTree>
    <p:extLst>
      <p:ext uri="{BB962C8B-B14F-4D97-AF65-F5344CB8AC3E}">
        <p14:creationId xmlns:p14="http://schemas.microsoft.com/office/powerpoint/2010/main" val="170072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3352466" y="1478290"/>
            <a:ext cx="5944268" cy="88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5867400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New York Times, January 2017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2777" r="46574" b="74017"/>
          <a:stretch/>
        </p:blipFill>
        <p:spPr>
          <a:xfrm>
            <a:off x="2057400" y="2362200"/>
            <a:ext cx="4343400" cy="6858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519" t="4613" r="40363" b="79241"/>
          <a:stretch/>
        </p:blipFill>
        <p:spPr>
          <a:xfrm>
            <a:off x="5181600" y="3505200"/>
            <a:ext cx="5029200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/>
          <a:srcRect l="2363" r="25870" b="69529"/>
          <a:stretch/>
        </p:blipFill>
        <p:spPr>
          <a:xfrm>
            <a:off x="2133600" y="4416119"/>
            <a:ext cx="6553200" cy="7620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034825B-10FF-BA24-E24B-944C04EB3461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96AF71-1FEA-9EFE-68F8-013717C66253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1EE8470B-3676-A383-C908-902788F9CFEC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B5E18B1-BC23-E1FC-0001-952250ADD741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AD79D58E-B12E-721B-93F2-9929214CFC35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8951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80682"/>
          <a:stretch/>
        </p:blipFill>
        <p:spPr>
          <a:xfrm>
            <a:off x="3352466" y="1478290"/>
            <a:ext cx="5944268" cy="883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5867400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New York Times, January 2017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739" y="2362201"/>
            <a:ext cx="8937789" cy="259316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75A5BAE5-EF7A-B159-165A-AC6CC2DB2637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A50D2FF-6C8E-4495-EE2C-2556257263F3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038F4FE-6108-DD32-5427-4244513C141A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B1D631-42C5-F63B-4C44-2A4610933D2D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2407F470-2942-9853-AD55-F3D18EEB1A3B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664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15" y="1676400"/>
            <a:ext cx="5265836" cy="367731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C4B3860-A316-784B-F4E3-72575CA06625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87A7B28-5828-7978-BE8B-CFB1F0AC923F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468CCDE-097C-7919-BCEF-E8CC33783534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94B4D11-68E4-99B1-7C4C-80EB20817360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7DCD571-528A-7441-C7FE-77FC5034BF7B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72704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euron interacti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1181100"/>
            <a:ext cx="8269231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04800" y="152400"/>
            <a:ext cx="4302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Neurons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1606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8398" y="129540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9712" y="167356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9608" y="1394212"/>
            <a:ext cx="1290738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2895600" y="1440760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6533924" y="1440760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6288361" y="1888362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4607583" y="1799066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6490139" y="1799066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6585" y="5731720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B</a:t>
            </a:r>
            <a:r>
              <a:rPr lang="en-US" sz="1600" b="1" dirty="0">
                <a:latin typeface="Candara" panose="020E0502030303020204" pitchFamily="34" charset="0"/>
              </a:rPr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76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3879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4393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052" name="Group 2051"/>
          <p:cNvGrpSpPr/>
          <p:nvPr/>
        </p:nvGrpSpPr>
        <p:grpSpPr>
          <a:xfrm>
            <a:off x="6421186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ndara" panose="020E0502030303020204" pitchFamily="34" charset="0"/>
                </a:rPr>
                <a:t>I</a:t>
              </a:r>
              <a:r>
                <a:rPr lang="en-US" sz="1600" b="1" dirty="0">
                  <a:latin typeface="Candara" panose="020E0502030303020204" pitchFamily="34" charset="0"/>
                </a:rPr>
                <a:t>ntestines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828801" y="76200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28801" y="3962400"/>
            <a:ext cx="4114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5135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3201" y="2452510"/>
            <a:ext cx="1922643" cy="1052691"/>
            <a:chOff x="1219200" y="2452509"/>
            <a:chExt cx="1922643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Candara" panose="020E0502030303020204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283915" y="3015063"/>
              <a:ext cx="571067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40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Candara" panose="020E0502030303020204" pitchFamily="34" charset="0"/>
                </a:rPr>
                <a:t>-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920CE51-2ED4-6D90-E624-CFCFA908A03F}"/>
              </a:ext>
            </a:extLst>
          </p:cNvPr>
          <p:cNvSpPr txBox="1"/>
          <p:nvPr/>
        </p:nvSpPr>
        <p:spPr>
          <a:xfrm>
            <a:off x="304800" y="152400"/>
            <a:ext cx="4302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Neurons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359816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5747646" y="1021080"/>
            <a:ext cx="729322" cy="629032"/>
            <a:chOff x="4457700" y="3947241"/>
            <a:chExt cx="729322" cy="629032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2" name="Group 31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 bwMode="auto">
              <a:xfrm>
                <a:off x="5935669" y="1448010"/>
                <a:ext cx="348563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</a:t>
                </a: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152400" y="192280"/>
            <a:ext cx="4604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dara" panose="020E0502030303020204" pitchFamily="34" charset="0"/>
              </a:rPr>
              <a:t>“Opioid” </a:t>
            </a:r>
            <a:r>
              <a:rPr lang="en-US" sz="4000" b="1" dirty="0">
                <a:latin typeface="Candara" panose="020E0502030303020204" pitchFamily="34" charset="0"/>
              </a:rPr>
              <a:t>Analgesics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690449" y="4995731"/>
            <a:ext cx="5910852" cy="646331"/>
            <a:chOff x="1380146" y="4572000"/>
            <a:chExt cx="5910852" cy="6463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608032" y="4572000"/>
              <a:ext cx="5682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“</a:t>
              </a:r>
              <a:r>
                <a:rPr lang="en-US" b="1" dirty="0">
                  <a:latin typeface="Candara" panose="020E0502030303020204" pitchFamily="34" charset="0"/>
                </a:rPr>
                <a:t>opioid</a:t>
              </a:r>
              <a:r>
                <a:rPr lang="en-US" dirty="0">
                  <a:latin typeface="Candara" panose="020E0502030303020204" pitchFamily="34" charset="0"/>
                </a:rPr>
                <a:t>”: any substance, regardless of structure that has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functional/pharmacological properties of an opiate.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686702" y="3594518"/>
            <a:ext cx="6239468" cy="646331"/>
            <a:chOff x="1371600" y="5210889"/>
            <a:chExt cx="6239468" cy="646331"/>
          </a:xfrm>
        </p:grpSpPr>
        <p:sp>
          <p:nvSpPr>
            <p:cNvPr id="18" name="TextBox 17"/>
            <p:cNvSpPr txBox="1"/>
            <p:nvPr/>
          </p:nvSpPr>
          <p:spPr>
            <a:xfrm>
              <a:off x="1599486" y="5210889"/>
              <a:ext cx="601158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“</a:t>
              </a:r>
              <a:r>
                <a:rPr lang="en-US" b="1" dirty="0">
                  <a:latin typeface="Candara" panose="020E0502030303020204" pitchFamily="34" charset="0"/>
                </a:rPr>
                <a:t>opiate</a:t>
              </a:r>
              <a:r>
                <a:rPr lang="en-US" dirty="0">
                  <a:latin typeface="Candara" panose="020E0502030303020204" pitchFamily="34" charset="0"/>
                </a:rPr>
                <a:t>”: compounds structurally related to products found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in opium.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5268363"/>
              <a:ext cx="305225" cy="228919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096257" y="4135934"/>
            <a:ext cx="4168456" cy="893266"/>
            <a:chOff x="1781156" y="5649754"/>
            <a:chExt cx="4168456" cy="893266"/>
          </a:xfrm>
        </p:grpSpPr>
        <p:sp>
          <p:nvSpPr>
            <p:cNvPr id="21" name="TextBox 20"/>
            <p:cNvSpPr txBox="1"/>
            <p:nvPr/>
          </p:nvSpPr>
          <p:spPr>
            <a:xfrm>
              <a:off x="1924151" y="5649754"/>
              <a:ext cx="23278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natural plant alkaloids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5766115"/>
              <a:ext cx="229025" cy="17176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924151" y="5922162"/>
              <a:ext cx="2698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semi-synthetic derivatives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24151" y="6173688"/>
              <a:ext cx="402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endogenous peptides (e.g. endorphins)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037443"/>
              <a:ext cx="229025" cy="171769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81156" y="6290289"/>
              <a:ext cx="229025" cy="17176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2676038" y="5669009"/>
            <a:ext cx="6571289" cy="923330"/>
            <a:chOff x="1380146" y="4572000"/>
            <a:chExt cx="6571289" cy="92333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29474"/>
              <a:ext cx="305225" cy="22891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08032" y="4572000"/>
              <a:ext cx="63434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“</a:t>
              </a:r>
              <a:r>
                <a:rPr lang="en-US" b="1" dirty="0">
                  <a:latin typeface="Candara" panose="020E0502030303020204" pitchFamily="34" charset="0"/>
                </a:rPr>
                <a:t>narcotic</a:t>
              </a:r>
              <a:r>
                <a:rPr lang="en-US" dirty="0">
                  <a:latin typeface="Candara" panose="020E0502030303020204" pitchFamily="34" charset="0"/>
                </a:rPr>
                <a:t>”: derived from Greek word </a:t>
              </a:r>
              <a:r>
                <a:rPr lang="en-US" dirty="0" err="1">
                  <a:latin typeface="Candara" panose="020E0502030303020204" pitchFamily="34" charset="0"/>
                </a:rPr>
                <a:t>narkotikos</a:t>
              </a:r>
              <a:r>
                <a:rPr lang="en-US" dirty="0">
                  <a:latin typeface="Candara" panose="020E0502030303020204" pitchFamily="34" charset="0"/>
                </a:rPr>
                <a:t> for benumbing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or stupor. Word now associated with opiates and often used in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legal contexts.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93076" y="1117241"/>
            <a:ext cx="1536325" cy="2353663"/>
            <a:chOff x="0" y="911500"/>
            <a:chExt cx="1536325" cy="2353663"/>
          </a:xfrm>
        </p:grpSpPr>
        <p:sp>
          <p:nvSpPr>
            <p:cNvPr id="8" name="TextBox 7"/>
            <p:cNvSpPr txBox="1"/>
            <p:nvPr/>
          </p:nvSpPr>
          <p:spPr>
            <a:xfrm>
              <a:off x="30001" y="3018942"/>
              <a:ext cx="127310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>
                  <a:latin typeface="Candara" panose="020E0502030303020204" pitchFamily="34" charset="0"/>
                </a:rPr>
                <a:t>Papaver</a:t>
              </a:r>
              <a:r>
                <a:rPr lang="en-US" sz="1000" i="1" dirty="0">
                  <a:latin typeface="Candara" panose="020E0502030303020204" pitchFamily="34" charset="0"/>
                </a:rPr>
                <a:t> </a:t>
              </a:r>
              <a:r>
                <a:rPr lang="en-US" sz="1000" i="1" dirty="0" err="1">
                  <a:latin typeface="Candara" panose="020E0502030303020204" pitchFamily="34" charset="0"/>
                </a:rPr>
                <a:t>somniferum</a:t>
              </a:r>
              <a:endParaRPr lang="en-US" sz="1000" i="1" dirty="0">
                <a:latin typeface="Candara" panose="020E0502030303020204" pitchFamily="34" charset="0"/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911500"/>
              <a:ext cx="1536325" cy="21764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22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76200"/>
            <a:ext cx="1132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Pain</a:t>
            </a:r>
          </a:p>
        </p:txBody>
      </p:sp>
      <p:grpSp>
        <p:nvGrpSpPr>
          <p:cNvPr id="2061" name="Group 2060"/>
          <p:cNvGrpSpPr/>
          <p:nvPr/>
        </p:nvGrpSpPr>
        <p:grpSpPr>
          <a:xfrm>
            <a:off x="2895601" y="914400"/>
            <a:ext cx="5293696" cy="369332"/>
            <a:chOff x="1371600" y="914400"/>
            <a:chExt cx="5293696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599486" y="914400"/>
              <a:ext cx="5065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pain</a:t>
              </a:r>
              <a:r>
                <a:rPr lang="en-US" dirty="0">
                  <a:latin typeface="Candara" panose="020E0502030303020204" pitchFamily="34" charset="0"/>
                </a:rPr>
                <a:t>: perception of aversive/unpleasant sensation.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1009970"/>
              <a:ext cx="305225" cy="228919"/>
            </a:xfrm>
            <a:prstGeom prst="rect">
              <a:avLst/>
            </a:prstGeom>
          </p:spPr>
        </p:pic>
      </p:grpSp>
      <p:grpSp>
        <p:nvGrpSpPr>
          <p:cNvPr id="2062" name="Group 2061"/>
          <p:cNvGrpSpPr/>
          <p:nvPr/>
        </p:nvGrpSpPr>
        <p:grpSpPr>
          <a:xfrm>
            <a:off x="3276600" y="1195394"/>
            <a:ext cx="5534504" cy="584775"/>
            <a:chOff x="1752599" y="1195393"/>
            <a:chExt cx="5534504" cy="58477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2599" y="1293336"/>
              <a:ext cx="228600" cy="1714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1892678" y="1195393"/>
              <a:ext cx="53944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nociception: transmission of signals to CNS that provide info</a:t>
              </a:r>
            </a:p>
            <a:p>
              <a:r>
                <a:rPr lang="en-US" sz="1600" dirty="0">
                  <a:latin typeface="Candara" panose="020E0502030303020204" pitchFamily="34" charset="0"/>
                </a:rPr>
                <a:t>about tissue damage.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057400" y="2293383"/>
            <a:ext cx="2057400" cy="1443621"/>
            <a:chOff x="1123751" y="2667000"/>
            <a:chExt cx="1619449" cy="1138821"/>
          </a:xfrm>
        </p:grpSpPr>
        <p:pic>
          <p:nvPicPr>
            <p:cNvPr id="2052" name="Picture 4" descr="http://media.tumblr.com/tumblr_lkosjeqGDM1qcru5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2604" y="2667000"/>
              <a:ext cx="960596" cy="1138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751" y="2667000"/>
              <a:ext cx="971749" cy="971749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48000" y="1981200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ouch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8305801" y="1981200"/>
            <a:ext cx="1791101" cy="1717468"/>
            <a:chOff x="6781800" y="2050018"/>
            <a:chExt cx="1791101" cy="171746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1800" y="2424161"/>
              <a:ext cx="1791101" cy="134332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26572" y="2050018"/>
              <a:ext cx="837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OUCH!</a:t>
              </a:r>
            </a:p>
          </p:txBody>
        </p:sp>
      </p:grpSp>
      <p:grpSp>
        <p:nvGrpSpPr>
          <p:cNvPr id="2065" name="Group 2064"/>
          <p:cNvGrpSpPr/>
          <p:nvPr/>
        </p:nvGrpSpPr>
        <p:grpSpPr>
          <a:xfrm>
            <a:off x="4476750" y="1981201"/>
            <a:ext cx="3226594" cy="1988781"/>
            <a:chOff x="2952750" y="1981200"/>
            <a:chExt cx="3226594" cy="1988781"/>
          </a:xfrm>
        </p:grpSpPr>
        <p:grpSp>
          <p:nvGrpSpPr>
            <p:cNvPr id="79" name="Group 78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80" name="Freeform 79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1" name="Freeform 80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83" name="Freeform 82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4" name="Freeform 83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pic>
            <p:nvPicPr>
              <p:cNvPr id="85" name="Picture 8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87" name="Freeform 86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8" name="Freeform 87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903353" y="1981200"/>
              <a:ext cx="12410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spinal cord</a:t>
              </a:r>
            </a:p>
          </p:txBody>
        </p:sp>
      </p:grpSp>
      <p:grpSp>
        <p:nvGrpSpPr>
          <p:cNvPr id="2066" name="Group 2065"/>
          <p:cNvGrpSpPr/>
          <p:nvPr/>
        </p:nvGrpSpPr>
        <p:grpSpPr>
          <a:xfrm>
            <a:off x="4468664" y="2276441"/>
            <a:ext cx="676820" cy="642416"/>
            <a:chOff x="2944663" y="2276441"/>
            <a:chExt cx="676820" cy="642416"/>
          </a:xfrm>
        </p:grpSpPr>
        <p:sp>
          <p:nvSpPr>
            <p:cNvPr id="32" name="TextBox 31"/>
            <p:cNvSpPr txBox="1"/>
            <p:nvPr/>
          </p:nvSpPr>
          <p:spPr>
            <a:xfrm>
              <a:off x="2957519" y="2276441"/>
              <a:ext cx="6639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2">
                      <a:lumMod val="75000"/>
                    </a:schemeClr>
                  </a:solidFill>
                  <a:latin typeface="Candara" panose="020E0502030303020204" pitchFamily="34" charset="0"/>
                </a:rPr>
                <a:t>DRG</a:t>
              </a:r>
            </a:p>
          </p:txBody>
        </p:sp>
        <p:sp>
          <p:nvSpPr>
            <p:cNvPr id="12" name="Freeform 11"/>
            <p:cNvSpPr/>
            <p:nvPr/>
          </p:nvSpPr>
          <p:spPr>
            <a:xfrm>
              <a:off x="2944663" y="2607707"/>
              <a:ext cx="348347" cy="311150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8347" h="311150">
                  <a:moveTo>
                    <a:pt x="347812" y="0"/>
                  </a:moveTo>
                  <a:cubicBezTo>
                    <a:pt x="363422" y="64029"/>
                    <a:pt x="32958" y="68792"/>
                    <a:pt x="4912" y="120650"/>
                  </a:cubicBezTo>
                  <a:cubicBezTo>
                    <a:pt x="-23134" y="172508"/>
                    <a:pt x="73439" y="269345"/>
                    <a:pt x="179537" y="311150"/>
                  </a:cubicBezTo>
                </a:path>
              </a:pathLst>
            </a:custGeom>
            <a:ln w="28575">
              <a:solidFill>
                <a:schemeClr val="accent2">
                  <a:lumMod val="75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2071" name="Group 2070"/>
          <p:cNvGrpSpPr/>
          <p:nvPr/>
        </p:nvGrpSpPr>
        <p:grpSpPr>
          <a:xfrm>
            <a:off x="6890713" y="4022146"/>
            <a:ext cx="2033929" cy="774309"/>
            <a:chOff x="5366712" y="4022145"/>
            <a:chExt cx="2033929" cy="774309"/>
          </a:xfrm>
        </p:grpSpPr>
        <p:sp>
          <p:nvSpPr>
            <p:cNvPr id="55" name="TextBox 54"/>
            <p:cNvSpPr txBox="1"/>
            <p:nvPr/>
          </p:nvSpPr>
          <p:spPr>
            <a:xfrm>
              <a:off x="5459084" y="4022145"/>
              <a:ext cx="13949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spinothalamic</a:t>
              </a:r>
              <a:endParaRPr lang="en-US" sz="1600" dirty="0">
                <a:solidFill>
                  <a:srgbClr val="00990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142657"/>
              <a:ext cx="182241" cy="136681"/>
            </a:xfrm>
            <a:prstGeom prst="rect">
              <a:avLst/>
            </a:prstGeom>
          </p:spPr>
        </p:pic>
        <p:sp>
          <p:nvSpPr>
            <p:cNvPr id="56" name="TextBox 55"/>
            <p:cNvSpPr txBox="1"/>
            <p:nvPr/>
          </p:nvSpPr>
          <p:spPr>
            <a:xfrm>
              <a:off x="5459084" y="4240022"/>
              <a:ext cx="13756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spinoreticular</a:t>
              </a:r>
              <a:endParaRPr lang="en-US" sz="1600" dirty="0">
                <a:solidFill>
                  <a:srgbClr val="0099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459084" y="4457900"/>
              <a:ext cx="194155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spinomesencephalic</a:t>
              </a:r>
              <a:endParaRPr lang="en-US" sz="1600" dirty="0">
                <a:solidFill>
                  <a:srgbClr val="009900"/>
                </a:solidFill>
                <a:latin typeface="Candara" panose="020E0502030303020204" pitchFamily="34" charset="0"/>
              </a:endParaRPr>
            </a:p>
          </p:txBody>
        </p: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361731"/>
              <a:ext cx="182241" cy="136681"/>
            </a:xfrm>
            <a:prstGeom prst="rect">
              <a:avLst/>
            </a:prstGeom>
          </p:spPr>
        </p:pic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6712" y="4578418"/>
              <a:ext cx="182241" cy="136681"/>
            </a:xfrm>
            <a:prstGeom prst="rect">
              <a:avLst/>
            </a:prstGeom>
          </p:spPr>
        </p:pic>
      </p:grpSp>
      <p:grpSp>
        <p:nvGrpSpPr>
          <p:cNvPr id="2068" name="Group 2067"/>
          <p:cNvGrpSpPr/>
          <p:nvPr/>
        </p:nvGrpSpPr>
        <p:grpSpPr>
          <a:xfrm>
            <a:off x="4370942" y="4022145"/>
            <a:ext cx="1121538" cy="338554"/>
            <a:chOff x="2846942" y="4022145"/>
            <a:chExt cx="1121538" cy="338554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6942" y="4100632"/>
              <a:ext cx="310589" cy="17470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3007961" y="4022145"/>
              <a:ext cx="9605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Candara" panose="020E0502030303020204" pitchFamily="34" charset="0"/>
                </a:rPr>
                <a:t>A</a:t>
              </a:r>
              <a:r>
                <a:rPr lang="en-US" sz="1600" b="1" dirty="0">
                  <a:solidFill>
                    <a:srgbClr val="CC00CC"/>
                  </a:solidFill>
                  <a:latin typeface="Symbol" panose="05050102010706020507" pitchFamily="18" charset="2"/>
                </a:rPr>
                <a:t>d</a:t>
              </a:r>
              <a:r>
                <a:rPr lang="en-US" sz="1600" dirty="0">
                  <a:solidFill>
                    <a:srgbClr val="CC00CC"/>
                  </a:solidFill>
                  <a:latin typeface="Candara" panose="020E0502030303020204" pitchFamily="34" charset="0"/>
                </a:rPr>
                <a:t> fibers</a:t>
              </a:r>
            </a:p>
          </p:txBody>
        </p:sp>
      </p:grpSp>
      <p:grpSp>
        <p:nvGrpSpPr>
          <p:cNvPr id="2069" name="Group 2068"/>
          <p:cNvGrpSpPr/>
          <p:nvPr/>
        </p:nvGrpSpPr>
        <p:grpSpPr>
          <a:xfrm>
            <a:off x="4368800" y="4240022"/>
            <a:ext cx="997044" cy="338554"/>
            <a:chOff x="2844800" y="4240022"/>
            <a:chExt cx="997044" cy="338554"/>
          </a:xfrm>
        </p:grpSpPr>
        <p:sp>
          <p:nvSpPr>
            <p:cNvPr id="63" name="TextBox 62"/>
            <p:cNvSpPr txBox="1"/>
            <p:nvPr/>
          </p:nvSpPr>
          <p:spPr>
            <a:xfrm>
              <a:off x="3007961" y="4240022"/>
              <a:ext cx="8338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CC00CC"/>
                  </a:solidFill>
                  <a:latin typeface="Candara" panose="020E0502030303020204" pitchFamily="34" charset="0"/>
                </a:rPr>
                <a:t>C fibers</a:t>
              </a: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4800" y="4322882"/>
              <a:ext cx="310589" cy="174707"/>
            </a:xfrm>
            <a:prstGeom prst="rect">
              <a:avLst/>
            </a:prstGeom>
          </p:spPr>
        </p:pic>
      </p:grpSp>
      <p:grpSp>
        <p:nvGrpSpPr>
          <p:cNvPr id="2073" name="Group 2072"/>
          <p:cNvGrpSpPr/>
          <p:nvPr/>
        </p:nvGrpSpPr>
        <p:grpSpPr>
          <a:xfrm>
            <a:off x="2895601" y="4800600"/>
            <a:ext cx="936734" cy="369332"/>
            <a:chOff x="1371600" y="4800600"/>
            <a:chExt cx="936734" cy="369332"/>
          </a:xfrm>
        </p:grpSpPr>
        <p:sp>
          <p:nvSpPr>
            <p:cNvPr id="65" name="TextBox 64"/>
            <p:cNvSpPr txBox="1"/>
            <p:nvPr/>
          </p:nvSpPr>
          <p:spPr>
            <a:xfrm>
              <a:off x="1599486" y="4800600"/>
              <a:ext cx="708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pain</a:t>
              </a:r>
              <a:r>
                <a:rPr lang="en-US" b="1" u="sng" dirty="0">
                  <a:latin typeface="Candara" panose="020E0502030303020204" pitchFamily="34" charset="0"/>
                </a:rPr>
                <a:t>s</a:t>
              </a:r>
            </a:p>
          </p:txBody>
        </p:sp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1600" y="4880930"/>
              <a:ext cx="305225" cy="228919"/>
            </a:xfrm>
            <a:prstGeom prst="rect">
              <a:avLst/>
            </a:prstGeom>
          </p:spPr>
        </p:pic>
      </p:grpSp>
      <p:grpSp>
        <p:nvGrpSpPr>
          <p:cNvPr id="2074" name="Group 2073"/>
          <p:cNvGrpSpPr/>
          <p:nvPr/>
        </p:nvGrpSpPr>
        <p:grpSpPr>
          <a:xfrm>
            <a:off x="3325282" y="5029200"/>
            <a:ext cx="2070433" cy="369332"/>
            <a:chOff x="1801281" y="5029200"/>
            <a:chExt cx="2070433" cy="369332"/>
          </a:xfrm>
        </p:grpSpPr>
        <p:sp>
          <p:nvSpPr>
            <p:cNvPr id="67" name="TextBox 66"/>
            <p:cNvSpPr txBox="1"/>
            <p:nvPr/>
          </p:nvSpPr>
          <p:spPr>
            <a:xfrm>
              <a:off x="1949393" y="5029200"/>
              <a:ext cx="19223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acute nociception</a:t>
              </a:r>
              <a:endParaRPr lang="en-US" u="sng" dirty="0">
                <a:latin typeface="Candara" panose="020E0502030303020204" pitchFamily="34" charset="0"/>
              </a:endParaRPr>
            </a:p>
          </p:txBody>
        </p:sp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1281" y="5159597"/>
              <a:ext cx="212672" cy="159504"/>
            </a:xfrm>
            <a:prstGeom prst="rect">
              <a:avLst/>
            </a:prstGeom>
          </p:spPr>
        </p:pic>
      </p:grpSp>
      <p:grpSp>
        <p:nvGrpSpPr>
          <p:cNvPr id="2075" name="Group 2074"/>
          <p:cNvGrpSpPr/>
          <p:nvPr/>
        </p:nvGrpSpPr>
        <p:grpSpPr>
          <a:xfrm>
            <a:off x="3333748" y="5307564"/>
            <a:ext cx="1472184" cy="369332"/>
            <a:chOff x="1809748" y="5307564"/>
            <a:chExt cx="1472184" cy="369332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5418920"/>
              <a:ext cx="212672" cy="159504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1943104" y="5307564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tissue injury</a:t>
              </a:r>
              <a:endParaRPr lang="en-US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76" name="Group 2075"/>
          <p:cNvGrpSpPr/>
          <p:nvPr/>
        </p:nvGrpSpPr>
        <p:grpSpPr>
          <a:xfrm>
            <a:off x="3542714" y="5554583"/>
            <a:ext cx="5843926" cy="523220"/>
            <a:chOff x="2018714" y="5554583"/>
            <a:chExt cx="5843926" cy="523220"/>
          </a:xfrm>
        </p:grpSpPr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18714" y="5648270"/>
              <a:ext cx="160867" cy="120650"/>
            </a:xfrm>
            <a:prstGeom prst="rect">
              <a:avLst/>
            </a:prstGeom>
          </p:spPr>
        </p:pic>
        <p:sp>
          <p:nvSpPr>
            <p:cNvPr id="72" name="TextBox 71"/>
            <p:cNvSpPr txBox="1"/>
            <p:nvPr/>
          </p:nvSpPr>
          <p:spPr>
            <a:xfrm>
              <a:off x="2110744" y="5554583"/>
              <a:ext cx="57518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factors released in injury site (e.g. prostaglandins, </a:t>
              </a:r>
              <a:r>
                <a:rPr lang="en-US" sz="1400" dirty="0" err="1">
                  <a:latin typeface="Candara" panose="020E0502030303020204" pitchFamily="34" charset="0"/>
                </a:rPr>
                <a:t>bradykinin,etc</a:t>
              </a:r>
              <a:r>
                <a:rPr lang="en-US" sz="1400" dirty="0">
                  <a:latin typeface="Candara" panose="020E0502030303020204" pitchFamily="34" charset="0"/>
                </a:rPr>
                <a:t>) activate</a:t>
              </a:r>
            </a:p>
            <a:p>
              <a:r>
                <a:rPr lang="en-US" sz="1400" dirty="0">
                  <a:latin typeface="Candara" panose="020E0502030303020204" pitchFamily="34" charset="0"/>
                </a:rPr>
                <a:t>A</a:t>
              </a:r>
              <a:r>
                <a:rPr lang="en-US" sz="1400" b="1" dirty="0">
                  <a:latin typeface="Symbol" panose="05050102010706020507" pitchFamily="18" charset="2"/>
                </a:rPr>
                <a:t>d</a:t>
              </a:r>
              <a:r>
                <a:rPr lang="en-US" sz="1400" dirty="0">
                  <a:latin typeface="Candara" panose="020E0502030303020204" pitchFamily="34" charset="0"/>
                </a:rPr>
                <a:t> fibers </a:t>
              </a:r>
              <a:endParaRPr lang="en-US" sz="1400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72" name="Group 2071"/>
          <p:cNvGrpSpPr/>
          <p:nvPr/>
        </p:nvGrpSpPr>
        <p:grpSpPr>
          <a:xfrm>
            <a:off x="5791200" y="2478684"/>
            <a:ext cx="3370400" cy="1708328"/>
            <a:chOff x="4267200" y="2478684"/>
            <a:chExt cx="3370400" cy="1708328"/>
          </a:xfrm>
        </p:grpSpPr>
        <p:grpSp>
          <p:nvGrpSpPr>
            <p:cNvPr id="2070" name="Group 2069"/>
            <p:cNvGrpSpPr/>
            <p:nvPr/>
          </p:nvGrpSpPr>
          <p:grpSpPr>
            <a:xfrm>
              <a:off x="4267200" y="2478684"/>
              <a:ext cx="2612299" cy="1101905"/>
              <a:chOff x="4267200" y="2478684"/>
              <a:chExt cx="2612299" cy="1101905"/>
            </a:xfrm>
          </p:grpSpPr>
          <p:pic>
            <p:nvPicPr>
              <p:cNvPr id="2058" name="Picture 2057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67200" y="2794385"/>
                <a:ext cx="269266" cy="201950"/>
              </a:xfrm>
              <a:prstGeom prst="rect">
                <a:avLst/>
              </a:prstGeom>
            </p:spPr>
          </p:pic>
          <p:sp>
            <p:nvSpPr>
              <p:cNvPr id="52" name="Freeform 51"/>
              <p:cNvSpPr/>
              <p:nvPr/>
            </p:nvSpPr>
            <p:spPr>
              <a:xfrm>
                <a:off x="4381369" y="2478684"/>
                <a:ext cx="2498130" cy="1101905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  <a:gd name="connsiteX0" fmla="*/ 0 w 2196465"/>
                  <a:gd name="connsiteY0" fmla="*/ 371491 h 400308"/>
                  <a:gd name="connsiteX1" fmla="*/ 1741647 w 2196465"/>
                  <a:gd name="connsiteY1" fmla="*/ 12399 h 400308"/>
                  <a:gd name="connsiteX2" fmla="*/ 2196465 w 2196465"/>
                  <a:gd name="connsiteY2" fmla="*/ 155273 h 400308"/>
                  <a:gd name="connsiteX0" fmla="*/ 1 w 2196466"/>
                  <a:gd name="connsiteY0" fmla="*/ 371491 h 371491"/>
                  <a:gd name="connsiteX1" fmla="*/ 1741648 w 2196466"/>
                  <a:gd name="connsiteY1" fmla="*/ 12399 h 371491"/>
                  <a:gd name="connsiteX2" fmla="*/ 2196466 w 2196466"/>
                  <a:gd name="connsiteY2" fmla="*/ 155273 h 371491"/>
                  <a:gd name="connsiteX0" fmla="*/ 0 w 2196465"/>
                  <a:gd name="connsiteY0" fmla="*/ 371491 h 371491"/>
                  <a:gd name="connsiteX1" fmla="*/ 1741647 w 2196465"/>
                  <a:gd name="connsiteY1" fmla="*/ 12399 h 371491"/>
                  <a:gd name="connsiteX2" fmla="*/ 2196465 w 2196465"/>
                  <a:gd name="connsiteY2" fmla="*/ 155273 h 371491"/>
                  <a:gd name="connsiteX0" fmla="*/ 0 w 2135505"/>
                  <a:gd name="connsiteY0" fmla="*/ 404053 h 404053"/>
                  <a:gd name="connsiteX1" fmla="*/ 1680687 w 2135505"/>
                  <a:gd name="connsiteY1" fmla="*/ 14481 h 404053"/>
                  <a:gd name="connsiteX2" fmla="*/ 2135505 w 2135505"/>
                  <a:gd name="connsiteY2" fmla="*/ 157355 h 404053"/>
                  <a:gd name="connsiteX0" fmla="*/ 0 w 2135505"/>
                  <a:gd name="connsiteY0" fmla="*/ 397559 h 397559"/>
                  <a:gd name="connsiteX1" fmla="*/ 179547 w 2135505"/>
                  <a:gd name="connsiteY1" fmla="*/ 15607 h 397559"/>
                  <a:gd name="connsiteX2" fmla="*/ 2135505 w 2135505"/>
                  <a:gd name="connsiteY2" fmla="*/ 150861 h 397559"/>
                  <a:gd name="connsiteX0" fmla="*/ 0 w 2135505"/>
                  <a:gd name="connsiteY0" fmla="*/ 382664 h 382664"/>
                  <a:gd name="connsiteX1" fmla="*/ 179547 w 2135505"/>
                  <a:gd name="connsiteY1" fmla="*/ 712 h 382664"/>
                  <a:gd name="connsiteX2" fmla="*/ 2135505 w 2135505"/>
                  <a:gd name="connsiteY2" fmla="*/ 135966 h 382664"/>
                  <a:gd name="connsiteX0" fmla="*/ 12677 w 2148182"/>
                  <a:gd name="connsiteY0" fmla="*/ 353042 h 353042"/>
                  <a:gd name="connsiteX1" fmla="*/ 49349 w 2148182"/>
                  <a:gd name="connsiteY1" fmla="*/ 6015 h 353042"/>
                  <a:gd name="connsiteX2" fmla="*/ 2148182 w 2148182"/>
                  <a:gd name="connsiteY2" fmla="*/ 106344 h 353042"/>
                  <a:gd name="connsiteX0" fmla="*/ 25138 w 2160643"/>
                  <a:gd name="connsiteY0" fmla="*/ 353042 h 356747"/>
                  <a:gd name="connsiteX1" fmla="*/ 61810 w 2160643"/>
                  <a:gd name="connsiteY1" fmla="*/ 6015 h 356747"/>
                  <a:gd name="connsiteX2" fmla="*/ 2160643 w 2160643"/>
                  <a:gd name="connsiteY2" fmla="*/ 106344 h 356747"/>
                  <a:gd name="connsiteX0" fmla="*/ 25138 w 2235542"/>
                  <a:gd name="connsiteY0" fmla="*/ 361023 h 364728"/>
                  <a:gd name="connsiteX1" fmla="*/ 61810 w 2235542"/>
                  <a:gd name="connsiteY1" fmla="*/ 13996 h 364728"/>
                  <a:gd name="connsiteX2" fmla="*/ 2051038 w 2235542"/>
                  <a:gd name="connsiteY2" fmla="*/ 72522 h 364728"/>
                  <a:gd name="connsiteX3" fmla="*/ 2160643 w 2235542"/>
                  <a:gd name="connsiteY3" fmla="*/ 114325 h 364728"/>
                  <a:gd name="connsiteX0" fmla="*/ 25138 w 2347968"/>
                  <a:gd name="connsiteY0" fmla="*/ 361023 h 971575"/>
                  <a:gd name="connsiteX1" fmla="*/ 61810 w 2347968"/>
                  <a:gd name="connsiteY1" fmla="*/ 13996 h 971575"/>
                  <a:gd name="connsiteX2" fmla="*/ 2051038 w 2347968"/>
                  <a:gd name="connsiteY2" fmla="*/ 72522 h 971575"/>
                  <a:gd name="connsiteX3" fmla="*/ 2347968 w 2347968"/>
                  <a:gd name="connsiteY3" fmla="*/ 971575 h 971575"/>
                  <a:gd name="connsiteX0" fmla="*/ 87547 w 2413805"/>
                  <a:gd name="connsiteY0" fmla="*/ 366340 h 976892"/>
                  <a:gd name="connsiteX1" fmla="*/ 124219 w 2413805"/>
                  <a:gd name="connsiteY1" fmla="*/ 19313 h 976892"/>
                  <a:gd name="connsiteX2" fmla="*/ 2154722 w 2413805"/>
                  <a:gd name="connsiteY2" fmla="*/ 52439 h 976892"/>
                  <a:gd name="connsiteX3" fmla="*/ 2410377 w 2413805"/>
                  <a:gd name="connsiteY3" fmla="*/ 976892 h 976892"/>
                  <a:gd name="connsiteX0" fmla="*/ 87547 w 2410377"/>
                  <a:gd name="connsiteY0" fmla="*/ 366340 h 990139"/>
                  <a:gd name="connsiteX1" fmla="*/ 124219 w 2410377"/>
                  <a:gd name="connsiteY1" fmla="*/ 19313 h 990139"/>
                  <a:gd name="connsiteX2" fmla="*/ 2154722 w 2410377"/>
                  <a:gd name="connsiteY2" fmla="*/ 52439 h 990139"/>
                  <a:gd name="connsiteX3" fmla="*/ 2410377 w 2410377"/>
                  <a:gd name="connsiteY3" fmla="*/ 976892 h 990139"/>
                  <a:gd name="connsiteX0" fmla="*/ 87547 w 2524677"/>
                  <a:gd name="connsiteY0" fmla="*/ 366340 h 946223"/>
                  <a:gd name="connsiteX1" fmla="*/ 124219 w 2524677"/>
                  <a:gd name="connsiteY1" fmla="*/ 19313 h 946223"/>
                  <a:gd name="connsiteX2" fmla="*/ 2154722 w 2524677"/>
                  <a:gd name="connsiteY2" fmla="*/ 52439 h 946223"/>
                  <a:gd name="connsiteX3" fmla="*/ 2524677 w 2524677"/>
                  <a:gd name="connsiteY3" fmla="*/ 932442 h 946223"/>
                  <a:gd name="connsiteX0" fmla="*/ 87547 w 2524677"/>
                  <a:gd name="connsiteY0" fmla="*/ 366340 h 998173"/>
                  <a:gd name="connsiteX1" fmla="*/ 124219 w 2524677"/>
                  <a:gd name="connsiteY1" fmla="*/ 19313 h 998173"/>
                  <a:gd name="connsiteX2" fmla="*/ 2154722 w 2524677"/>
                  <a:gd name="connsiteY2" fmla="*/ 52439 h 998173"/>
                  <a:gd name="connsiteX3" fmla="*/ 2524677 w 2524677"/>
                  <a:gd name="connsiteY3" fmla="*/ 932442 h 998173"/>
                  <a:gd name="connsiteX0" fmla="*/ 112847 w 2516640"/>
                  <a:gd name="connsiteY0" fmla="*/ 404628 h 1000742"/>
                  <a:gd name="connsiteX1" fmla="*/ 116182 w 2516640"/>
                  <a:gd name="connsiteY1" fmla="*/ 21882 h 1000742"/>
                  <a:gd name="connsiteX2" fmla="*/ 2146685 w 2516640"/>
                  <a:gd name="connsiteY2" fmla="*/ 55008 h 1000742"/>
                  <a:gd name="connsiteX3" fmla="*/ 2516640 w 2516640"/>
                  <a:gd name="connsiteY3" fmla="*/ 935011 h 1000742"/>
                  <a:gd name="connsiteX0" fmla="*/ 96088 w 2499881"/>
                  <a:gd name="connsiteY0" fmla="*/ 404628 h 1000742"/>
                  <a:gd name="connsiteX1" fmla="*/ 99423 w 2499881"/>
                  <a:gd name="connsiteY1" fmla="*/ 21882 h 1000742"/>
                  <a:gd name="connsiteX2" fmla="*/ 2129926 w 2499881"/>
                  <a:gd name="connsiteY2" fmla="*/ 55008 h 1000742"/>
                  <a:gd name="connsiteX3" fmla="*/ 2499881 w 2499881"/>
                  <a:gd name="connsiteY3" fmla="*/ 935011 h 1000742"/>
                  <a:gd name="connsiteX0" fmla="*/ 96088 w 2499881"/>
                  <a:gd name="connsiteY0" fmla="*/ 404628 h 1028442"/>
                  <a:gd name="connsiteX1" fmla="*/ 99423 w 2499881"/>
                  <a:gd name="connsiteY1" fmla="*/ 21882 h 1028442"/>
                  <a:gd name="connsiteX2" fmla="*/ 2129926 w 2499881"/>
                  <a:gd name="connsiteY2" fmla="*/ 55008 h 1028442"/>
                  <a:gd name="connsiteX3" fmla="*/ 2499881 w 2499881"/>
                  <a:gd name="connsiteY3" fmla="*/ 935011 h 1028442"/>
                  <a:gd name="connsiteX0" fmla="*/ 96088 w 2497500"/>
                  <a:gd name="connsiteY0" fmla="*/ 404628 h 1084663"/>
                  <a:gd name="connsiteX1" fmla="*/ 99423 w 2497500"/>
                  <a:gd name="connsiteY1" fmla="*/ 21882 h 1084663"/>
                  <a:gd name="connsiteX2" fmla="*/ 2129926 w 2497500"/>
                  <a:gd name="connsiteY2" fmla="*/ 55008 h 1084663"/>
                  <a:gd name="connsiteX3" fmla="*/ 2497500 w 2497500"/>
                  <a:gd name="connsiteY3" fmla="*/ 994542 h 1084663"/>
                  <a:gd name="connsiteX0" fmla="*/ 96088 w 2497500"/>
                  <a:gd name="connsiteY0" fmla="*/ 428612 h 1105492"/>
                  <a:gd name="connsiteX1" fmla="*/ 99423 w 2497500"/>
                  <a:gd name="connsiteY1" fmla="*/ 45866 h 1105492"/>
                  <a:gd name="connsiteX2" fmla="*/ 2129926 w 2497500"/>
                  <a:gd name="connsiteY2" fmla="*/ 18032 h 1105492"/>
                  <a:gd name="connsiteX3" fmla="*/ 2497500 w 2497500"/>
                  <a:gd name="connsiteY3" fmla="*/ 1018526 h 1105492"/>
                  <a:gd name="connsiteX0" fmla="*/ 96403 w 2497815"/>
                  <a:gd name="connsiteY0" fmla="*/ 414900 h 1093231"/>
                  <a:gd name="connsiteX1" fmla="*/ 99738 w 2497815"/>
                  <a:gd name="connsiteY1" fmla="*/ 32154 h 1093231"/>
                  <a:gd name="connsiteX2" fmla="*/ 2135003 w 2497815"/>
                  <a:gd name="connsiteY2" fmla="*/ 32895 h 1093231"/>
                  <a:gd name="connsiteX3" fmla="*/ 2497815 w 2497815"/>
                  <a:gd name="connsiteY3" fmla="*/ 1004814 h 1093231"/>
                  <a:gd name="connsiteX0" fmla="*/ 96718 w 2498130"/>
                  <a:gd name="connsiteY0" fmla="*/ 424667 h 1101905"/>
                  <a:gd name="connsiteX1" fmla="*/ 100053 w 2498130"/>
                  <a:gd name="connsiteY1" fmla="*/ 41921 h 1101905"/>
                  <a:gd name="connsiteX2" fmla="*/ 2140081 w 2498130"/>
                  <a:gd name="connsiteY2" fmla="*/ 21231 h 1101905"/>
                  <a:gd name="connsiteX3" fmla="*/ 2498130 w 2498130"/>
                  <a:gd name="connsiteY3" fmla="*/ 1014581 h 1101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98130" h="1101905">
                    <a:moveTo>
                      <a:pt x="96718" y="424667"/>
                    </a:moveTo>
                    <a:cubicBezTo>
                      <a:pt x="424696" y="501185"/>
                      <a:pt x="-240507" y="109160"/>
                      <a:pt x="100053" y="41921"/>
                    </a:cubicBezTo>
                    <a:cubicBezTo>
                      <a:pt x="440613" y="-25318"/>
                      <a:pt x="1790276" y="4510"/>
                      <a:pt x="2140081" y="21231"/>
                    </a:cubicBezTo>
                    <a:cubicBezTo>
                      <a:pt x="2489887" y="37953"/>
                      <a:pt x="1733738" y="1463227"/>
                      <a:pt x="2498130" y="1014581"/>
                    </a:cubicBezTo>
                  </a:path>
                </a:pathLst>
              </a:custGeom>
              <a:ln w="19050">
                <a:solidFill>
                  <a:srgbClr val="00990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5252011" y="3786902"/>
              <a:ext cx="23855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ascending pathways</a:t>
              </a: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3522413" y="5953781"/>
            <a:ext cx="3857264" cy="307777"/>
            <a:chOff x="1998412" y="5953780"/>
            <a:chExt cx="3857264" cy="307777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047467"/>
              <a:ext cx="160867" cy="120650"/>
            </a:xfrm>
            <a:prstGeom prst="rect">
              <a:avLst/>
            </a:prstGeom>
          </p:spPr>
        </p:pic>
        <p:sp>
          <p:nvSpPr>
            <p:cNvPr id="107" name="TextBox 106"/>
            <p:cNvSpPr txBox="1"/>
            <p:nvPr/>
          </p:nvSpPr>
          <p:spPr>
            <a:xfrm>
              <a:off x="2107534" y="5953780"/>
              <a:ext cx="374814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Candara" panose="020E0502030303020204" pitchFamily="34" charset="0"/>
                </a:rPr>
                <a:t>hyperalgesia</a:t>
              </a:r>
              <a:r>
                <a:rPr lang="en-US" sz="1400" dirty="0">
                  <a:latin typeface="Candara" panose="020E0502030303020204" pitchFamily="34" charset="0"/>
                </a:rPr>
                <a:t> (mildly warm water on a sunburn)</a:t>
              </a:r>
              <a:endParaRPr lang="en-US" sz="1400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3333749" y="6145764"/>
            <a:ext cx="1459360" cy="369332"/>
            <a:chOff x="1809748" y="6145764"/>
            <a:chExt cx="1459360" cy="369332"/>
          </a:xfrm>
        </p:grpSpPr>
        <p:pic>
          <p:nvPicPr>
            <p:cNvPr id="109" name="Picture 10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9748" y="6271409"/>
              <a:ext cx="212672" cy="159504"/>
            </a:xfrm>
            <a:prstGeom prst="rect">
              <a:avLst/>
            </a:prstGeom>
          </p:spPr>
        </p:pic>
        <p:sp>
          <p:nvSpPr>
            <p:cNvPr id="110" name="TextBox 109"/>
            <p:cNvSpPr txBox="1"/>
            <p:nvPr/>
          </p:nvSpPr>
          <p:spPr>
            <a:xfrm>
              <a:off x="1943104" y="6145764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nerve injury</a:t>
              </a:r>
              <a:endParaRPr lang="en-US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3522412" y="6405564"/>
            <a:ext cx="4171453" cy="307777"/>
            <a:chOff x="1998412" y="6405563"/>
            <a:chExt cx="4171453" cy="307777"/>
          </a:xfrm>
        </p:grpSpPr>
        <p:pic>
          <p:nvPicPr>
            <p:cNvPr id="112" name="Picture 11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98412" y="6499250"/>
              <a:ext cx="160867" cy="120650"/>
            </a:xfrm>
            <a:prstGeom prst="rect">
              <a:avLst/>
            </a:prstGeom>
          </p:spPr>
        </p:pic>
        <p:sp>
          <p:nvSpPr>
            <p:cNvPr id="113" name="TextBox 112"/>
            <p:cNvSpPr txBox="1"/>
            <p:nvPr/>
          </p:nvSpPr>
          <p:spPr>
            <a:xfrm>
              <a:off x="2107534" y="6405563"/>
              <a:ext cx="406233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may involve low-threshold afferents (i.e., A</a:t>
              </a:r>
              <a:r>
                <a:rPr lang="en-US" sz="1400" b="1" dirty="0">
                  <a:latin typeface="Symbol" panose="05050102010706020507" pitchFamily="18" charset="2"/>
                </a:rPr>
                <a:t>b</a:t>
              </a:r>
              <a:r>
                <a:rPr lang="en-US" sz="1400" dirty="0">
                  <a:latin typeface="Candara" panose="020E0502030303020204" pitchFamily="34" charset="0"/>
                </a:rPr>
                <a:t> fibers)</a:t>
              </a:r>
              <a:endParaRPr lang="en-US" sz="1400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2078" name="Group 2077"/>
          <p:cNvGrpSpPr/>
          <p:nvPr/>
        </p:nvGrpSpPr>
        <p:grpSpPr>
          <a:xfrm>
            <a:off x="2985279" y="2664832"/>
            <a:ext cx="2882120" cy="1574045"/>
            <a:chOff x="1461279" y="2664831"/>
            <a:chExt cx="2882120" cy="1574045"/>
          </a:xfrm>
        </p:grpSpPr>
        <p:grpSp>
          <p:nvGrpSpPr>
            <p:cNvPr id="2067" name="Group 2066"/>
            <p:cNvGrpSpPr/>
            <p:nvPr/>
          </p:nvGrpSpPr>
          <p:grpSpPr>
            <a:xfrm>
              <a:off x="1461279" y="2664831"/>
              <a:ext cx="2844013" cy="1574045"/>
              <a:chOff x="1461279" y="2664831"/>
              <a:chExt cx="2844013" cy="1574045"/>
            </a:xfrm>
          </p:grpSpPr>
          <p:sp>
            <p:nvSpPr>
              <p:cNvPr id="2050" name="Freeform 2049"/>
              <p:cNvSpPr/>
              <p:nvPr/>
            </p:nvSpPr>
            <p:spPr>
              <a:xfrm>
                <a:off x="1461279" y="2912505"/>
                <a:ext cx="1843898" cy="1326371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3898" h="1326371">
                    <a:moveTo>
                      <a:pt x="91298" y="0"/>
                    </a:moveTo>
                    <a:cubicBezTo>
                      <a:pt x="-191277" y="122237"/>
                      <a:pt x="230204" y="1331119"/>
                      <a:pt x="698517" y="1326357"/>
                    </a:cubicBezTo>
                    <a:cubicBezTo>
                      <a:pt x="1166830" y="1321595"/>
                      <a:pt x="631445" y="9723"/>
                      <a:pt x="1843898" y="114300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3305167" y="2664831"/>
                <a:ext cx="1000125" cy="369117"/>
              </a:xfrm>
              <a:custGeom>
                <a:avLst/>
                <a:gdLst>
                  <a:gd name="connsiteX0" fmla="*/ 431035 w 2183635"/>
                  <a:gd name="connsiteY0" fmla="*/ 0 h 1907065"/>
                  <a:gd name="connsiteX1" fmla="*/ 69085 w 2183635"/>
                  <a:gd name="connsiteY1" fmla="*/ 561975 h 1907065"/>
                  <a:gd name="connsiteX2" fmla="*/ 1650235 w 2183635"/>
                  <a:gd name="connsiteY2" fmla="*/ 1905000 h 1907065"/>
                  <a:gd name="connsiteX3" fmla="*/ 1545460 w 2183635"/>
                  <a:gd name="connsiteY3" fmla="*/ 228600 h 1907065"/>
                  <a:gd name="connsiteX4" fmla="*/ 2183635 w 2183635"/>
                  <a:gd name="connsiteY4" fmla="*/ 114300 h 1907065"/>
                  <a:gd name="connsiteX0" fmla="*/ 246561 w 1999161"/>
                  <a:gd name="connsiteY0" fmla="*/ 0 h 1937835"/>
                  <a:gd name="connsiteX1" fmla="*/ 127498 w 1999161"/>
                  <a:gd name="connsiteY1" fmla="*/ 1238250 h 1937835"/>
                  <a:gd name="connsiteX2" fmla="*/ 1465761 w 1999161"/>
                  <a:gd name="connsiteY2" fmla="*/ 1905000 h 1937835"/>
                  <a:gd name="connsiteX3" fmla="*/ 1360986 w 1999161"/>
                  <a:gd name="connsiteY3" fmla="*/ 228600 h 1937835"/>
                  <a:gd name="connsiteX4" fmla="*/ 1999161 w 1999161"/>
                  <a:gd name="connsiteY4" fmla="*/ 114300 h 1937835"/>
                  <a:gd name="connsiteX0" fmla="*/ 243195 w 1995795"/>
                  <a:gd name="connsiteY0" fmla="*/ 0 h 1351664"/>
                  <a:gd name="connsiteX1" fmla="*/ 124132 w 1995795"/>
                  <a:gd name="connsiteY1" fmla="*/ 1238250 h 1351664"/>
                  <a:gd name="connsiteX2" fmla="*/ 1414770 w 1995795"/>
                  <a:gd name="connsiteY2" fmla="*/ 1181100 h 1351664"/>
                  <a:gd name="connsiteX3" fmla="*/ 1357620 w 1995795"/>
                  <a:gd name="connsiteY3" fmla="*/ 228600 h 1351664"/>
                  <a:gd name="connsiteX4" fmla="*/ 1995795 w 1995795"/>
                  <a:gd name="connsiteY4" fmla="*/ 114300 h 1351664"/>
                  <a:gd name="connsiteX0" fmla="*/ 239168 w 1991768"/>
                  <a:gd name="connsiteY0" fmla="*/ 0 h 1239477"/>
                  <a:gd name="connsiteX1" fmla="*/ 120105 w 1991768"/>
                  <a:gd name="connsiteY1" fmla="*/ 1238250 h 1239477"/>
                  <a:gd name="connsiteX2" fmla="*/ 1353593 w 1991768"/>
                  <a:gd name="connsiteY2" fmla="*/ 228600 h 1239477"/>
                  <a:gd name="connsiteX3" fmla="*/ 1991768 w 1991768"/>
                  <a:gd name="connsiteY3" fmla="*/ 114300 h 1239477"/>
                  <a:gd name="connsiteX0" fmla="*/ 79783 w 1832383"/>
                  <a:gd name="connsiteY0" fmla="*/ 0 h 1339384"/>
                  <a:gd name="connsiteX1" fmla="*/ 527458 w 1832383"/>
                  <a:gd name="connsiteY1" fmla="*/ 1338263 h 1339384"/>
                  <a:gd name="connsiteX2" fmla="*/ 1194208 w 1832383"/>
                  <a:gd name="connsiteY2" fmla="*/ 228600 h 1339384"/>
                  <a:gd name="connsiteX3" fmla="*/ 1832383 w 1832383"/>
                  <a:gd name="connsiteY3" fmla="*/ 114300 h 1339384"/>
                  <a:gd name="connsiteX0" fmla="*/ 222926 w 1975526"/>
                  <a:gd name="connsiteY0" fmla="*/ 0 h 1338386"/>
                  <a:gd name="connsiteX1" fmla="*/ 670601 w 1975526"/>
                  <a:gd name="connsiteY1" fmla="*/ 1338263 h 1338386"/>
                  <a:gd name="connsiteX2" fmla="*/ 1337351 w 1975526"/>
                  <a:gd name="connsiteY2" fmla="*/ 228600 h 1338386"/>
                  <a:gd name="connsiteX3" fmla="*/ 1975526 w 1975526"/>
                  <a:gd name="connsiteY3" fmla="*/ 114300 h 1338386"/>
                  <a:gd name="connsiteX0" fmla="*/ 79859 w 1832459"/>
                  <a:gd name="connsiteY0" fmla="*/ 0 h 1338942"/>
                  <a:gd name="connsiteX1" fmla="*/ 527534 w 1832459"/>
                  <a:gd name="connsiteY1" fmla="*/ 1338263 h 1338942"/>
                  <a:gd name="connsiteX2" fmla="*/ 1199047 w 1832459"/>
                  <a:gd name="connsiteY2" fmla="*/ 180975 h 1338942"/>
                  <a:gd name="connsiteX3" fmla="*/ 1832459 w 1832459"/>
                  <a:gd name="connsiteY3" fmla="*/ 114300 h 1338942"/>
                  <a:gd name="connsiteX0" fmla="*/ 79859 w 1832459"/>
                  <a:gd name="connsiteY0" fmla="*/ 0 h 1338843"/>
                  <a:gd name="connsiteX1" fmla="*/ 527534 w 1832459"/>
                  <a:gd name="connsiteY1" fmla="*/ 1338263 h 1338843"/>
                  <a:gd name="connsiteX2" fmla="*/ 1199047 w 1832459"/>
                  <a:gd name="connsiteY2" fmla="*/ 180975 h 1338843"/>
                  <a:gd name="connsiteX3" fmla="*/ 1832459 w 1832459"/>
                  <a:gd name="connsiteY3" fmla="*/ 114300 h 1338843"/>
                  <a:gd name="connsiteX0" fmla="*/ 79859 w 1832459"/>
                  <a:gd name="connsiteY0" fmla="*/ 0 h 1338910"/>
                  <a:gd name="connsiteX1" fmla="*/ 527534 w 1832459"/>
                  <a:gd name="connsiteY1" fmla="*/ 1338263 h 1338910"/>
                  <a:gd name="connsiteX2" fmla="*/ 1199047 w 1832459"/>
                  <a:gd name="connsiteY2" fmla="*/ 180975 h 1338910"/>
                  <a:gd name="connsiteX3" fmla="*/ 1832459 w 1832459"/>
                  <a:gd name="connsiteY3" fmla="*/ 114300 h 1338910"/>
                  <a:gd name="connsiteX0" fmla="*/ 79406 w 1832006"/>
                  <a:gd name="connsiteY0" fmla="*/ 0 h 1340000"/>
                  <a:gd name="connsiteX1" fmla="*/ 527081 w 1832006"/>
                  <a:gd name="connsiteY1" fmla="*/ 1338263 h 1340000"/>
                  <a:gd name="connsiteX2" fmla="*/ 1170019 w 1832006"/>
                  <a:gd name="connsiteY2" fmla="*/ 285750 h 1340000"/>
                  <a:gd name="connsiteX3" fmla="*/ 1832006 w 1832006"/>
                  <a:gd name="connsiteY3" fmla="*/ 114300 h 134000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139378 w 1891978"/>
                  <a:gd name="connsiteY0" fmla="*/ 0 h 1339220"/>
                  <a:gd name="connsiteX1" fmla="*/ 587053 w 1891978"/>
                  <a:gd name="connsiteY1" fmla="*/ 1338263 h 1339220"/>
                  <a:gd name="connsiteX2" fmla="*/ 1229991 w 1891978"/>
                  <a:gd name="connsiteY2" fmla="*/ 285750 h 1339220"/>
                  <a:gd name="connsiteX3" fmla="*/ 1891978 w 1891978"/>
                  <a:gd name="connsiteY3" fmla="*/ 114300 h 1339220"/>
                  <a:gd name="connsiteX0" fmla="*/ 91158 w 1843758"/>
                  <a:gd name="connsiteY0" fmla="*/ 0 h 1338534"/>
                  <a:gd name="connsiteX1" fmla="*/ 538833 w 1843758"/>
                  <a:gd name="connsiteY1" fmla="*/ 1338263 h 1338534"/>
                  <a:gd name="connsiteX2" fmla="*/ 1843758 w 1843758"/>
                  <a:gd name="connsiteY2" fmla="*/ 114300 h 1338534"/>
                  <a:gd name="connsiteX0" fmla="*/ 91158 w 1843758"/>
                  <a:gd name="connsiteY0" fmla="*/ 0 h 1338463"/>
                  <a:gd name="connsiteX1" fmla="*/ 538833 w 1843758"/>
                  <a:gd name="connsiteY1" fmla="*/ 1338263 h 1338463"/>
                  <a:gd name="connsiteX2" fmla="*/ 1843758 w 1843758"/>
                  <a:gd name="connsiteY2" fmla="*/ 114300 h 1338463"/>
                  <a:gd name="connsiteX0" fmla="*/ 116745 w 1869345"/>
                  <a:gd name="connsiteY0" fmla="*/ 0 h 1338276"/>
                  <a:gd name="connsiteX1" fmla="*/ 564420 w 1869345"/>
                  <a:gd name="connsiteY1" fmla="*/ 1338263 h 1338276"/>
                  <a:gd name="connsiteX2" fmla="*/ 1869345 w 1869345"/>
                  <a:gd name="connsiteY2" fmla="*/ 114300 h 1338276"/>
                  <a:gd name="connsiteX0" fmla="*/ 91298 w 1843898"/>
                  <a:gd name="connsiteY0" fmla="*/ 0 h 1326371"/>
                  <a:gd name="connsiteX1" fmla="*/ 698517 w 1843898"/>
                  <a:gd name="connsiteY1" fmla="*/ 1326357 h 1326371"/>
                  <a:gd name="connsiteX2" fmla="*/ 1843898 w 1843898"/>
                  <a:gd name="connsiteY2" fmla="*/ 114300 h 1326371"/>
                  <a:gd name="connsiteX0" fmla="*/ 111772 w 1864372"/>
                  <a:gd name="connsiteY0" fmla="*/ 116807 h 231107"/>
                  <a:gd name="connsiteX1" fmla="*/ 585641 w 1864372"/>
                  <a:gd name="connsiteY1" fmla="*/ 126 h 231107"/>
                  <a:gd name="connsiteX2" fmla="*/ 1864372 w 1864372"/>
                  <a:gd name="connsiteY2" fmla="*/ 231107 h 231107"/>
                  <a:gd name="connsiteX0" fmla="*/ 93060 w 1798035"/>
                  <a:gd name="connsiteY0" fmla="*/ 359211 h 379902"/>
                  <a:gd name="connsiteX1" fmla="*/ 519304 w 1798035"/>
                  <a:gd name="connsiteY1" fmla="*/ 2024 h 379902"/>
                  <a:gd name="connsiteX2" fmla="*/ 1798035 w 1798035"/>
                  <a:gd name="connsiteY2" fmla="*/ 233005 h 379902"/>
                  <a:gd name="connsiteX0" fmla="*/ 0 w 1704975"/>
                  <a:gd name="connsiteY0" fmla="*/ 359211 h 359836"/>
                  <a:gd name="connsiteX1" fmla="*/ 426244 w 1704975"/>
                  <a:gd name="connsiteY1" fmla="*/ 2024 h 359836"/>
                  <a:gd name="connsiteX2" fmla="*/ 1704975 w 1704975"/>
                  <a:gd name="connsiteY2" fmla="*/ 233005 h 359836"/>
                  <a:gd name="connsiteX0" fmla="*/ 0 w 1704975"/>
                  <a:gd name="connsiteY0" fmla="*/ 333394 h 334068"/>
                  <a:gd name="connsiteX1" fmla="*/ 614363 w 1704975"/>
                  <a:gd name="connsiteY1" fmla="*/ 2401 h 334068"/>
                  <a:gd name="connsiteX2" fmla="*/ 1704975 w 1704975"/>
                  <a:gd name="connsiteY2" fmla="*/ 207188 h 334068"/>
                  <a:gd name="connsiteX0" fmla="*/ 0 w 1238250"/>
                  <a:gd name="connsiteY0" fmla="*/ 334046 h 334723"/>
                  <a:gd name="connsiteX1" fmla="*/ 614363 w 1238250"/>
                  <a:gd name="connsiteY1" fmla="*/ 3053 h 334723"/>
                  <a:gd name="connsiteX2" fmla="*/ 1238250 w 1238250"/>
                  <a:gd name="connsiteY2" fmla="*/ 195934 h 334723"/>
                  <a:gd name="connsiteX0" fmla="*/ 0 w 1238250"/>
                  <a:gd name="connsiteY0" fmla="*/ 332881 h 333558"/>
                  <a:gd name="connsiteX1" fmla="*/ 614363 w 1238250"/>
                  <a:gd name="connsiteY1" fmla="*/ 1888 h 333558"/>
                  <a:gd name="connsiteX2" fmla="*/ 1238250 w 1238250"/>
                  <a:gd name="connsiteY2" fmla="*/ 194769 h 333558"/>
                  <a:gd name="connsiteX0" fmla="*/ 0 w 1238250"/>
                  <a:gd name="connsiteY0" fmla="*/ 334960 h 335662"/>
                  <a:gd name="connsiteX1" fmla="*/ 614363 w 1238250"/>
                  <a:gd name="connsiteY1" fmla="*/ 3967 h 335662"/>
                  <a:gd name="connsiteX2" fmla="*/ 1238250 w 1238250"/>
                  <a:gd name="connsiteY2" fmla="*/ 196848 h 335662"/>
                  <a:gd name="connsiteX0" fmla="*/ 0 w 1238250"/>
                  <a:gd name="connsiteY0" fmla="*/ 334960 h 365194"/>
                  <a:gd name="connsiteX1" fmla="*/ 614363 w 1238250"/>
                  <a:gd name="connsiteY1" fmla="*/ 3967 h 365194"/>
                  <a:gd name="connsiteX2" fmla="*/ 1238250 w 1238250"/>
                  <a:gd name="connsiteY2" fmla="*/ 196848 h 365194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166813"/>
                  <a:gd name="connsiteY0" fmla="*/ 332651 h 362217"/>
                  <a:gd name="connsiteX1" fmla="*/ 614363 w 1166813"/>
                  <a:gd name="connsiteY1" fmla="*/ 1658 h 362217"/>
                  <a:gd name="connsiteX2" fmla="*/ 1166813 w 1166813"/>
                  <a:gd name="connsiteY2" fmla="*/ 201682 h 362217"/>
                  <a:gd name="connsiteX0" fmla="*/ 0 w 1040606"/>
                  <a:gd name="connsiteY0" fmla="*/ 336005 h 366157"/>
                  <a:gd name="connsiteX1" fmla="*/ 614363 w 1040606"/>
                  <a:gd name="connsiteY1" fmla="*/ 5012 h 366157"/>
                  <a:gd name="connsiteX2" fmla="*/ 1040606 w 1040606"/>
                  <a:gd name="connsiteY2" fmla="*/ 135980 h 366157"/>
                  <a:gd name="connsiteX0" fmla="*/ 0 w 1040606"/>
                  <a:gd name="connsiteY0" fmla="*/ 333697 h 363979"/>
                  <a:gd name="connsiteX1" fmla="*/ 545307 w 1040606"/>
                  <a:gd name="connsiteY1" fmla="*/ 5085 h 363979"/>
                  <a:gd name="connsiteX2" fmla="*/ 1040606 w 1040606"/>
                  <a:gd name="connsiteY2" fmla="*/ 133672 h 363979"/>
                  <a:gd name="connsiteX0" fmla="*/ 0 w 1026319"/>
                  <a:gd name="connsiteY0" fmla="*/ 331471 h 361425"/>
                  <a:gd name="connsiteX1" fmla="*/ 545307 w 1026319"/>
                  <a:gd name="connsiteY1" fmla="*/ 2859 h 361425"/>
                  <a:gd name="connsiteX2" fmla="*/ 1026319 w 1026319"/>
                  <a:gd name="connsiteY2" fmla="*/ 169546 h 361425"/>
                  <a:gd name="connsiteX0" fmla="*/ 0 w 1026319"/>
                  <a:gd name="connsiteY0" fmla="*/ 335215 h 365169"/>
                  <a:gd name="connsiteX1" fmla="*/ 545307 w 1026319"/>
                  <a:gd name="connsiteY1" fmla="*/ 6603 h 365169"/>
                  <a:gd name="connsiteX2" fmla="*/ 1026319 w 1026319"/>
                  <a:gd name="connsiteY2" fmla="*/ 173290 h 365169"/>
                  <a:gd name="connsiteX0" fmla="*/ 0 w 1000125"/>
                  <a:gd name="connsiteY0" fmla="*/ 338959 h 369117"/>
                  <a:gd name="connsiteX1" fmla="*/ 545307 w 1000125"/>
                  <a:gd name="connsiteY1" fmla="*/ 10347 h 369117"/>
                  <a:gd name="connsiteX2" fmla="*/ 1000125 w 1000125"/>
                  <a:gd name="connsiteY2" fmla="*/ 153221 h 3691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0125" h="369117">
                    <a:moveTo>
                      <a:pt x="0" y="338959"/>
                    </a:moveTo>
                    <a:cubicBezTo>
                      <a:pt x="455613" y="487390"/>
                      <a:pt x="378620" y="41303"/>
                      <a:pt x="545307" y="10347"/>
                    </a:cubicBezTo>
                    <a:cubicBezTo>
                      <a:pt x="711994" y="-20609"/>
                      <a:pt x="861616" y="15306"/>
                      <a:pt x="1000125" y="153221"/>
                    </a:cubicBezTo>
                  </a:path>
                </a:pathLst>
              </a:custGeom>
              <a:ln w="19050">
                <a:solidFill>
                  <a:srgbClr val="CC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0516" y="2894653"/>
                <a:ext cx="403168" cy="226782"/>
              </a:xfrm>
              <a:prstGeom prst="rect">
                <a:avLst/>
              </a:prstGeom>
            </p:spPr>
          </p:pic>
          <p:sp>
            <p:nvSpPr>
              <p:cNvPr id="44" name="TextBox 43"/>
              <p:cNvSpPr txBox="1"/>
              <p:nvPr/>
            </p:nvSpPr>
            <p:spPr>
              <a:xfrm>
                <a:off x="2823790" y="3786902"/>
                <a:ext cx="13532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>
                    <a:solidFill>
                      <a:srgbClr val="CC00CC"/>
                    </a:solidFill>
                    <a:latin typeface="Candara" panose="020E0502030303020204" pitchFamily="34" charset="0"/>
                  </a:rPr>
                  <a:t>nociceptor</a:t>
                </a:r>
                <a:endParaRPr lang="en-US" sz="2000" dirty="0">
                  <a:solidFill>
                    <a:srgbClr val="CC00CC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>
              <a:xfrm>
                <a:off x="3276097" y="3160962"/>
                <a:ext cx="293929" cy="669513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346003 w 346532"/>
                  <a:gd name="connsiteY0" fmla="*/ 0 h 508000"/>
                  <a:gd name="connsiteX1" fmla="*/ 3103 w 346532"/>
                  <a:gd name="connsiteY1" fmla="*/ 120650 h 508000"/>
                  <a:gd name="connsiteX2" fmla="*/ 203128 w 346532"/>
                  <a:gd name="connsiteY2" fmla="*/ 508000 h 508000"/>
                  <a:gd name="connsiteX0" fmla="*/ 344863 w 345392"/>
                  <a:gd name="connsiteY0" fmla="*/ 0 h 626216"/>
                  <a:gd name="connsiteX1" fmla="*/ 1963 w 345392"/>
                  <a:gd name="connsiteY1" fmla="*/ 120650 h 626216"/>
                  <a:gd name="connsiteX2" fmla="*/ 201988 w 345392"/>
                  <a:gd name="connsiteY2" fmla="*/ 508000 h 626216"/>
                  <a:gd name="connsiteX0" fmla="*/ 144746 w 213046"/>
                  <a:gd name="connsiteY0" fmla="*/ 0 h 872953"/>
                  <a:gd name="connsiteX1" fmla="*/ 208246 w 213046"/>
                  <a:gd name="connsiteY1" fmla="*/ 831850 h 872953"/>
                  <a:gd name="connsiteX2" fmla="*/ 1871 w 213046"/>
                  <a:gd name="connsiteY2" fmla="*/ 508000 h 872953"/>
                  <a:gd name="connsiteX0" fmla="*/ 291019 w 293929"/>
                  <a:gd name="connsiteY0" fmla="*/ 660400 h 669513"/>
                  <a:gd name="connsiteX1" fmla="*/ 208469 w 293929"/>
                  <a:gd name="connsiteY1" fmla="*/ 323850 h 669513"/>
                  <a:gd name="connsiteX2" fmla="*/ 2094 w 293929"/>
                  <a:gd name="connsiteY2" fmla="*/ 0 h 66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929" h="669513">
                    <a:moveTo>
                      <a:pt x="291019" y="660400"/>
                    </a:moveTo>
                    <a:cubicBezTo>
                      <a:pt x="306629" y="724429"/>
                      <a:pt x="256623" y="433917"/>
                      <a:pt x="208469" y="323850"/>
                    </a:cubicBezTo>
                    <a:cubicBezTo>
                      <a:pt x="160315" y="213783"/>
                      <a:pt x="-21454" y="389995"/>
                      <a:pt x="2094" y="0"/>
                    </a:cubicBezTo>
                  </a:path>
                </a:pathLst>
              </a:custGeom>
              <a:ln w="28575">
                <a:solidFill>
                  <a:srgbClr val="CC00CC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059" name="Freeform 2058"/>
            <p:cNvSpPr/>
            <p:nvPr/>
          </p:nvSpPr>
          <p:spPr>
            <a:xfrm>
              <a:off x="4271961" y="2786300"/>
              <a:ext cx="71438" cy="73819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2079" name="Picture 20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350" y="2246305"/>
            <a:ext cx="1031563" cy="1687715"/>
          </a:xfrm>
          <a:prstGeom prst="rect">
            <a:avLst/>
          </a:prstGeom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4768" y="2252531"/>
            <a:ext cx="1031563" cy="1687715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280" y="2478685"/>
            <a:ext cx="574613" cy="940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667000" y="4331589"/>
            <a:ext cx="729322" cy="629032"/>
            <a:chOff x="4457700" y="3947241"/>
            <a:chExt cx="729322" cy="629032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38555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667000" y="1066800"/>
            <a:ext cx="729322" cy="629032"/>
            <a:chOff x="4457700" y="3947241"/>
            <a:chExt cx="729322" cy="629032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37902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352801" y="1295400"/>
            <a:ext cx="2446763" cy="400110"/>
            <a:chOff x="914400" y="1365250"/>
            <a:chExt cx="2446763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2188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3592961" y="2362200"/>
            <a:ext cx="1526283" cy="369332"/>
            <a:chOff x="1154560" y="2290177"/>
            <a:chExt cx="1526283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375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Candara" panose="020E0502030303020204" pitchFamily="34" charset="0"/>
                </a:rPr>
                <a:t>enkephalins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605954" y="1612900"/>
            <a:ext cx="1447565" cy="369332"/>
            <a:chOff x="1167554" y="1612900"/>
            <a:chExt cx="1447565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309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592960" y="3200400"/>
            <a:ext cx="1454147" cy="369332"/>
            <a:chOff x="1154560" y="3000286"/>
            <a:chExt cx="1454147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30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Candara" panose="020E0502030303020204" pitchFamily="34" charset="0"/>
                </a:rPr>
                <a:t>dynorphins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835694" y="1848338"/>
            <a:ext cx="4141258" cy="551963"/>
            <a:chOff x="1397293" y="1848337"/>
            <a:chExt cx="4141258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40463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</a:t>
              </a:r>
              <a:r>
                <a:rPr lang="en-US" sz="1600" dirty="0" err="1">
                  <a:latin typeface="Candara" panose="020E0502030303020204" pitchFamily="34" charset="0"/>
                </a:rPr>
                <a:t>prepro-opiomelanocortin</a:t>
              </a:r>
              <a:r>
                <a:rPr lang="en-US" sz="1600" dirty="0">
                  <a:latin typeface="Candara" panose="020E0502030303020204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558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peptide: </a:t>
              </a:r>
              <a:r>
                <a:rPr lang="en-US" sz="1600" b="1" dirty="0">
                  <a:latin typeface="Symbol" panose="05050102010706020507" pitchFamily="18" charset="2"/>
                </a:rPr>
                <a:t>b</a:t>
              </a:r>
              <a:r>
                <a:rPr lang="en-US" sz="1600" dirty="0">
                  <a:latin typeface="Candara" panose="020E0502030303020204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835694" y="2632563"/>
            <a:ext cx="4522772" cy="558313"/>
            <a:chOff x="1397293" y="2527787"/>
            <a:chExt cx="4522772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374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</a:t>
              </a:r>
              <a:r>
                <a:rPr lang="en-US" sz="1600" dirty="0" err="1">
                  <a:latin typeface="Candara" panose="020E0502030303020204" pitchFamily="34" charset="0"/>
                </a:rPr>
                <a:t>proenkephalin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4427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peptides: met-</a:t>
              </a:r>
              <a:r>
                <a:rPr lang="en-US" sz="1600" dirty="0" err="1">
                  <a:latin typeface="Candara" panose="020E0502030303020204" pitchFamily="34" charset="0"/>
                </a:rPr>
                <a:t>enkephalin</a:t>
              </a:r>
              <a:r>
                <a:rPr lang="en-US" sz="1600" dirty="0">
                  <a:latin typeface="Candara" panose="020E0502030303020204" pitchFamily="34" charset="0"/>
                </a:rPr>
                <a:t> &amp; </a:t>
              </a:r>
              <a:r>
                <a:rPr lang="en-US" sz="1600" dirty="0" err="1">
                  <a:latin typeface="Candara" panose="020E0502030303020204" pitchFamily="34" charset="0"/>
                </a:rPr>
                <a:t>leu-enkephalin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835401" y="3480288"/>
            <a:ext cx="5341906" cy="558313"/>
            <a:chOff x="1397000" y="3251687"/>
            <a:chExt cx="5341906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310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</a:t>
              </a:r>
              <a:r>
                <a:rPr lang="en-US" sz="1600" dirty="0" err="1">
                  <a:latin typeface="Candara" panose="020E0502030303020204" pitchFamily="34" charset="0"/>
                </a:rPr>
                <a:t>prodynorphin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246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peptides: </a:t>
              </a:r>
              <a:r>
                <a:rPr lang="en-US" sz="1600" dirty="0" err="1">
                  <a:latin typeface="Candara" panose="020E0502030303020204" pitchFamily="34" charset="0"/>
                </a:rPr>
                <a:t>dynorphin</a:t>
              </a:r>
              <a:r>
                <a:rPr lang="en-US" sz="1600" dirty="0">
                  <a:latin typeface="Candara" panose="020E0502030303020204" pitchFamily="34" charset="0"/>
                </a:rPr>
                <a:t> A, </a:t>
              </a:r>
              <a:r>
                <a:rPr lang="en-US" sz="1600" dirty="0" err="1">
                  <a:latin typeface="Candara" panose="020E0502030303020204" pitchFamily="34" charset="0"/>
                </a:rPr>
                <a:t>dynorphin</a:t>
              </a:r>
              <a:r>
                <a:rPr lang="en-US" sz="1600" dirty="0">
                  <a:latin typeface="Candara" panose="020E0502030303020204" pitchFamily="34" charset="0"/>
                </a:rPr>
                <a:t> B &amp; </a:t>
              </a:r>
              <a:r>
                <a:rPr lang="en-US" sz="1600" dirty="0" err="1">
                  <a:latin typeface="Candara" panose="020E0502030303020204" pitchFamily="34" charset="0"/>
                </a:rPr>
                <a:t>neoendorphin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56622" y="985176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Endogenous Opioids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51522" y="4170601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Candara" panose="020E0502030303020204" pitchFamily="34" charset="0"/>
              </a:rPr>
              <a:t>Receptors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369449" y="4532491"/>
            <a:ext cx="3501635" cy="400110"/>
            <a:chOff x="931048" y="4248090"/>
            <a:chExt cx="3501635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2896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17797" y="4776331"/>
            <a:ext cx="1212316" cy="400110"/>
            <a:chOff x="1179397" y="4776331"/>
            <a:chExt cx="1212316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48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m</a:t>
              </a:r>
              <a:r>
                <a:rPr lang="en-US" sz="2000" b="1" dirty="0">
                  <a:latin typeface="Candara" panose="020E0502030303020204" pitchFamily="34" charset="0"/>
                </a:rPr>
                <a:t> </a:t>
              </a:r>
              <a:r>
                <a:rPr lang="en-US" dirty="0">
                  <a:latin typeface="Candara" panose="020E0502030303020204" pitchFamily="34" charset="0"/>
                </a:rPr>
                <a:t>(MOR)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614735" y="5043031"/>
            <a:ext cx="1163121" cy="400110"/>
            <a:chOff x="1176334" y="5043031"/>
            <a:chExt cx="1163121" cy="400110"/>
          </a:xfrm>
        </p:grpSpPr>
        <p:sp>
          <p:nvSpPr>
            <p:cNvPr id="37" name="TextBox 36"/>
            <p:cNvSpPr txBox="1"/>
            <p:nvPr/>
          </p:nvSpPr>
          <p:spPr>
            <a:xfrm>
              <a:off x="1343028" y="5043031"/>
              <a:ext cx="99642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d</a:t>
              </a:r>
              <a:r>
                <a:rPr lang="en-US" sz="2000" b="1" dirty="0">
                  <a:latin typeface="Candara" panose="020E0502030303020204" pitchFamily="34" charset="0"/>
                </a:rPr>
                <a:t> </a:t>
              </a:r>
              <a:r>
                <a:rPr lang="en-US" dirty="0">
                  <a:latin typeface="Candara" panose="020E0502030303020204" pitchFamily="34" charset="0"/>
                </a:rPr>
                <a:t>(DOR)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334" y="5192705"/>
              <a:ext cx="220214" cy="1651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612647" y="5294491"/>
            <a:ext cx="1150141" cy="400110"/>
            <a:chOff x="1174246" y="5294491"/>
            <a:chExt cx="1150141" cy="400110"/>
          </a:xfrm>
        </p:grpSpPr>
        <p:sp>
          <p:nvSpPr>
            <p:cNvPr id="38" name="TextBox 37"/>
            <p:cNvSpPr txBox="1"/>
            <p:nvPr/>
          </p:nvSpPr>
          <p:spPr>
            <a:xfrm>
              <a:off x="1343028" y="5294491"/>
              <a:ext cx="98135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k</a:t>
              </a:r>
              <a:r>
                <a:rPr lang="en-US" sz="2000" b="1" dirty="0">
                  <a:latin typeface="Candara" panose="020E0502030303020204" pitchFamily="34" charset="0"/>
                </a:rPr>
                <a:t> </a:t>
              </a:r>
              <a:r>
                <a:rPr lang="en-US" dirty="0">
                  <a:latin typeface="Candara" panose="020E0502030303020204" pitchFamily="34" charset="0"/>
                </a:rPr>
                <a:t>(KOR)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246" y="5445620"/>
              <a:ext cx="220214" cy="165161"/>
            </a:xfrm>
            <a:prstGeom prst="rect">
              <a:avLst/>
            </a:prstGeom>
          </p:spPr>
        </p:pic>
      </p:grpSp>
      <p:grpSp>
        <p:nvGrpSpPr>
          <p:cNvPr id="75" name="Group 74"/>
          <p:cNvGrpSpPr/>
          <p:nvPr/>
        </p:nvGrpSpPr>
        <p:grpSpPr>
          <a:xfrm>
            <a:off x="3368040" y="5742114"/>
            <a:ext cx="6859869" cy="937849"/>
            <a:chOff x="929640" y="5286262"/>
            <a:chExt cx="6859869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403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6463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function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72B4B6F-6968-9712-0FEA-3167654A9AAF}"/>
              </a:ext>
            </a:extLst>
          </p:cNvPr>
          <p:cNvSpPr txBox="1"/>
          <p:nvPr/>
        </p:nvSpPr>
        <p:spPr>
          <a:xfrm>
            <a:off x="177612" y="12831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Opioids &amp; Their Receptors</a:t>
            </a:r>
          </a:p>
        </p:txBody>
      </p:sp>
    </p:spTree>
    <p:extLst>
      <p:ext uri="{BB962C8B-B14F-4D97-AF65-F5344CB8AC3E}">
        <p14:creationId xmlns:p14="http://schemas.microsoft.com/office/powerpoint/2010/main" val="856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0" y="129697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Receptors</a:t>
            </a: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46" y="1776439"/>
            <a:ext cx="5263335" cy="411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974042" y="1776439"/>
            <a:ext cx="3513221" cy="1232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275984" y="2454394"/>
            <a:ext cx="5562600" cy="739588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5984" y="3995202"/>
            <a:ext cx="5562600" cy="677956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6159753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404019" y="1776438"/>
            <a:ext cx="0" cy="4191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315600" y="1518283"/>
            <a:ext cx="362600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1450" y="1518283"/>
            <a:ext cx="33695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94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Arial Rounded MT Bold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360" y="166443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 Receptor Distribution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58001" y="6019800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Candara" panose="020E0502030303020204" pitchFamily="34" charset="0"/>
              </a:rPr>
              <a:t>Peckys</a:t>
            </a:r>
            <a:r>
              <a:rPr lang="en-US" sz="800" dirty="0">
                <a:latin typeface="Candara" panose="020E0502030303020204" pitchFamily="34" charset="0"/>
              </a:rPr>
              <a:t> &amp; </a:t>
            </a:r>
            <a:r>
              <a:rPr lang="en-US" sz="800" dirty="0" err="1">
                <a:latin typeface="Candara" panose="020E0502030303020204" pitchFamily="34" charset="0"/>
              </a:rPr>
              <a:t>Landwehrmeyer</a:t>
            </a:r>
            <a:r>
              <a:rPr lang="en-US" sz="800" dirty="0">
                <a:latin typeface="Candara" panose="020E0502030303020204" pitchFamily="34" charset="0"/>
              </a:rPr>
              <a:t>, 1999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11204" y="838201"/>
            <a:ext cx="1439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Forebrain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744092" y="6051508"/>
            <a:ext cx="729322" cy="629031"/>
            <a:chOff x="4457700" y="3947242"/>
            <a:chExt cx="729322" cy="629031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20" name="Group 19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21" name="Freeform 2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076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0" y="1296975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15600" y="1518283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91450" y="1518283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3586" y="1968818"/>
            <a:ext cx="5734998" cy="4203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3048000" y="2971800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62886" y="6185356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Candara" panose="020E0502030303020204" pitchFamily="34" charset="0"/>
              </a:rPr>
              <a:t>Peckys</a:t>
            </a:r>
            <a:r>
              <a:rPr lang="en-US" sz="800" dirty="0">
                <a:latin typeface="Candara" panose="020E0502030303020204" pitchFamily="34" charset="0"/>
              </a:rPr>
              <a:t> &amp; </a:t>
            </a:r>
            <a:r>
              <a:rPr lang="en-US" sz="800" dirty="0" err="1">
                <a:latin typeface="Candara" panose="020E0502030303020204" pitchFamily="34" charset="0"/>
              </a:rPr>
              <a:t>Landwehrmeyer</a:t>
            </a:r>
            <a:r>
              <a:rPr lang="en-US" sz="800" dirty="0">
                <a:latin typeface="Candara" panose="020E0502030303020204" pitchFamily="34" charset="0"/>
              </a:rPr>
              <a:t>, 1999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10200" y="838201"/>
            <a:ext cx="1350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Midbrain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744092" y="6051507"/>
            <a:ext cx="729322" cy="629032"/>
            <a:chOff x="4457700" y="3947241"/>
            <a:chExt cx="729322" cy="62903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15" name="Freeform 1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 bwMode="auto">
              <a:xfrm>
                <a:off x="5914984" y="1448010"/>
                <a:ext cx="3986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594555" y="1518283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FFBEF-B209-5751-5B52-9A17C3E495CA}"/>
              </a:ext>
            </a:extLst>
          </p:cNvPr>
          <p:cNvSpPr txBox="1"/>
          <p:nvPr/>
        </p:nvSpPr>
        <p:spPr>
          <a:xfrm>
            <a:off x="150360" y="166443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 Receptor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5056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40879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 Analgesics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15" y="1676400"/>
            <a:ext cx="5265836" cy="367731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981200" y="539715"/>
            <a:ext cx="2362200" cy="831885"/>
            <a:chOff x="4165600" y="731510"/>
            <a:chExt cx="2362200" cy="831885"/>
          </a:xfrm>
        </p:grpSpPr>
        <p:sp>
          <p:nvSpPr>
            <p:cNvPr id="18" name="TextBox 17"/>
            <p:cNvSpPr txBox="1"/>
            <p:nvPr/>
          </p:nvSpPr>
          <p:spPr>
            <a:xfrm>
              <a:off x="4214346" y="855509"/>
              <a:ext cx="231345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Candara" panose="020E0502030303020204" pitchFamily="34" charset="0"/>
                </a:rPr>
                <a:t>Addiction</a:t>
              </a:r>
            </a:p>
          </p:txBody>
        </p:sp>
        <p:cxnSp>
          <p:nvCxnSpPr>
            <p:cNvPr id="6" name="Straight Connector 5"/>
            <p:cNvCxnSpPr/>
            <p:nvPr/>
          </p:nvCxnSpPr>
          <p:spPr>
            <a:xfrm flipH="1">
              <a:off x="4165600" y="731510"/>
              <a:ext cx="2036666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61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0" y="3119368"/>
            <a:ext cx="5181601" cy="114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87856" y="2473242"/>
            <a:ext cx="1293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Receptors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06000" y="2694550"/>
            <a:ext cx="3626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m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81850" y="2694550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d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84955" y="2694550"/>
            <a:ext cx="352982" cy="461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9900"/>
                </a:solidFill>
                <a:latin typeface="Symbol" panose="05050102010706020507" pitchFamily="18" charset="2"/>
              </a:rPr>
              <a:t>k</a:t>
            </a:r>
            <a:endParaRPr lang="en-US" sz="24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9400" y="3690867"/>
            <a:ext cx="5562600" cy="76200"/>
          </a:xfrm>
          <a:prstGeom prst="rect">
            <a:avLst/>
          </a:prstGeom>
          <a:solidFill>
            <a:srgbClr val="FFFF00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3286" y="4280356"/>
            <a:ext cx="155844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latin typeface="Candara" panose="020E0502030303020204" pitchFamily="34" charset="0"/>
              </a:rPr>
              <a:t>Peckys</a:t>
            </a:r>
            <a:r>
              <a:rPr lang="en-US" sz="800" dirty="0">
                <a:latin typeface="Candara" panose="020E0502030303020204" pitchFamily="34" charset="0"/>
              </a:rPr>
              <a:t> &amp; </a:t>
            </a:r>
            <a:r>
              <a:rPr lang="en-US" sz="800" dirty="0" err="1">
                <a:latin typeface="Candara" panose="020E0502030303020204" pitchFamily="34" charset="0"/>
              </a:rPr>
              <a:t>Landwehrmeyer</a:t>
            </a:r>
            <a:r>
              <a:rPr lang="en-US" sz="800" dirty="0">
                <a:latin typeface="Candara" panose="020E0502030303020204" pitchFamily="34" charset="0"/>
              </a:rPr>
              <a:t>, 1999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05400" y="838201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ndara" panose="020E0502030303020204" pitchFamily="34" charset="0"/>
              </a:rPr>
              <a:t>Spinal Cord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6639071" y="2445084"/>
            <a:ext cx="729322" cy="629032"/>
            <a:chOff x="4457700" y="3947241"/>
            <a:chExt cx="729322" cy="629032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31" name="Freeform 30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 bwMode="auto">
              <a:xfrm>
                <a:off x="5914984" y="1448010"/>
                <a:ext cx="39860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4</a:t>
                </a:r>
              </a:p>
            </p:txBody>
          </p:sp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DB29FDE-3E8D-23F4-01F3-1A1404EAFA3F}"/>
              </a:ext>
            </a:extLst>
          </p:cNvPr>
          <p:cNvSpPr txBox="1"/>
          <p:nvPr/>
        </p:nvSpPr>
        <p:spPr>
          <a:xfrm>
            <a:off x="150360" y="166443"/>
            <a:ext cx="65245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 Receptor Distribution</a:t>
            </a:r>
          </a:p>
        </p:txBody>
      </p:sp>
    </p:spTree>
    <p:extLst>
      <p:ext uri="{BB962C8B-B14F-4D97-AF65-F5344CB8AC3E}">
        <p14:creationId xmlns:p14="http://schemas.microsoft.com/office/powerpoint/2010/main" val="360358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roup 91"/>
          <p:cNvGrpSpPr/>
          <p:nvPr/>
        </p:nvGrpSpPr>
        <p:grpSpPr>
          <a:xfrm>
            <a:off x="2573691" y="4331589"/>
            <a:ext cx="729322" cy="629032"/>
            <a:chOff x="4457700" y="3947241"/>
            <a:chExt cx="729322" cy="629032"/>
          </a:xfrm>
        </p:grpSpPr>
        <p:pic>
          <p:nvPicPr>
            <p:cNvPr id="93" name="Picture 9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4" name="Group 93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95" name="Freeform 9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 bwMode="auto">
              <a:xfrm>
                <a:off x="5914984" y="1448010"/>
                <a:ext cx="38555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3</a:t>
                </a:r>
              </a:p>
            </p:txBody>
          </p:sp>
        </p:grpSp>
      </p:grpSp>
      <p:grpSp>
        <p:nvGrpSpPr>
          <p:cNvPr id="87" name="Group 86"/>
          <p:cNvGrpSpPr/>
          <p:nvPr/>
        </p:nvGrpSpPr>
        <p:grpSpPr>
          <a:xfrm>
            <a:off x="2573691" y="1066800"/>
            <a:ext cx="729322" cy="629032"/>
            <a:chOff x="4457700" y="3947241"/>
            <a:chExt cx="729322" cy="629032"/>
          </a:xfrm>
        </p:grpSpPr>
        <p:pic>
          <p:nvPicPr>
            <p:cNvPr id="88" name="Picture 8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9" name="Group 88"/>
            <p:cNvGrpSpPr/>
            <p:nvPr/>
          </p:nvGrpSpPr>
          <p:grpSpPr>
            <a:xfrm>
              <a:off x="4707733" y="3947241"/>
              <a:ext cx="479289" cy="338554"/>
              <a:chOff x="5752632" y="1448010"/>
              <a:chExt cx="650549" cy="477161"/>
            </a:xfrm>
          </p:grpSpPr>
          <p:sp>
            <p:nvSpPr>
              <p:cNvPr id="90" name="Freeform 89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1" name="TextBox 90"/>
              <p:cNvSpPr txBox="1"/>
              <p:nvPr/>
            </p:nvSpPr>
            <p:spPr bwMode="auto">
              <a:xfrm>
                <a:off x="5914984" y="1448010"/>
                <a:ext cx="37902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259492" y="1295400"/>
            <a:ext cx="2446763" cy="400110"/>
            <a:chOff x="914400" y="1365250"/>
            <a:chExt cx="2446763" cy="400110"/>
          </a:xfrm>
        </p:grpSpPr>
        <p:sp>
          <p:nvSpPr>
            <p:cNvPr id="6" name="TextBox 5"/>
            <p:cNvSpPr txBox="1"/>
            <p:nvPr/>
          </p:nvSpPr>
          <p:spPr>
            <a:xfrm>
              <a:off x="1142286" y="1365250"/>
              <a:ext cx="221887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3 primary families: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14400" y="1441774"/>
              <a:ext cx="305225" cy="228919"/>
            </a:xfrm>
            <a:prstGeom prst="rect">
              <a:avLst/>
            </a:prstGeom>
          </p:spPr>
        </p:pic>
      </p:grpSp>
      <p:grpSp>
        <p:nvGrpSpPr>
          <p:cNvPr id="69" name="Group 68"/>
          <p:cNvGrpSpPr/>
          <p:nvPr/>
        </p:nvGrpSpPr>
        <p:grpSpPr>
          <a:xfrm>
            <a:off x="3499652" y="2362200"/>
            <a:ext cx="1526283" cy="369332"/>
            <a:chOff x="1154560" y="2290177"/>
            <a:chExt cx="1526283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1305145" y="2290177"/>
              <a:ext cx="1375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Candara" panose="020E0502030303020204" pitchFamily="34" charset="0"/>
                </a:rPr>
                <a:t>enkephalins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2400300"/>
              <a:ext cx="229739" cy="172304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3512645" y="1612900"/>
            <a:ext cx="1447565" cy="369332"/>
            <a:chOff x="1167554" y="1612900"/>
            <a:chExt cx="1447565" cy="36933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7554" y="1727200"/>
              <a:ext cx="229739" cy="172304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05145" y="1612900"/>
              <a:ext cx="13099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endorphins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3499651" y="3200400"/>
            <a:ext cx="1454147" cy="369332"/>
            <a:chOff x="1154560" y="3000286"/>
            <a:chExt cx="1454147" cy="36933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54560" y="3111500"/>
              <a:ext cx="229739" cy="17230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305145" y="3000286"/>
              <a:ext cx="13035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Candara" panose="020E0502030303020204" pitchFamily="34" charset="0"/>
                </a:rPr>
                <a:t>dynorphins</a:t>
              </a:r>
              <a:endParaRPr lang="en-US" b="1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742385" y="1848338"/>
            <a:ext cx="3849511" cy="551963"/>
            <a:chOff x="1397293" y="1848337"/>
            <a:chExt cx="3849511" cy="55196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196295"/>
              <a:ext cx="159043" cy="11928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492250" y="2061746"/>
              <a:ext cx="37545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pro-</a:t>
              </a:r>
              <a:r>
                <a:rPr lang="en-US" sz="1600" dirty="0" err="1">
                  <a:latin typeface="Candara" panose="020E0502030303020204" pitchFamily="34" charset="0"/>
                </a:rPr>
                <a:t>opiomelanocortin</a:t>
              </a:r>
              <a:r>
                <a:rPr lang="en-US" sz="1600" dirty="0">
                  <a:latin typeface="Candara" panose="020E0502030303020204" pitchFamily="34" charset="0"/>
                </a:rPr>
                <a:t> (POMC)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1977023"/>
              <a:ext cx="159043" cy="119282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492250" y="1848337"/>
              <a:ext cx="2558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peptide: </a:t>
              </a:r>
              <a:r>
                <a:rPr lang="en-US" sz="1600" b="1" dirty="0">
                  <a:latin typeface="Symbol" panose="05050102010706020507" pitchFamily="18" charset="2"/>
                </a:rPr>
                <a:t>b</a:t>
              </a:r>
              <a:r>
                <a:rPr lang="en-US" sz="1600" dirty="0">
                  <a:latin typeface="Candara" panose="020E0502030303020204" pitchFamily="34" charset="0"/>
                </a:rPr>
                <a:t>-endorphin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3742385" y="2632563"/>
            <a:ext cx="4522772" cy="558313"/>
            <a:chOff x="1397293" y="2527787"/>
            <a:chExt cx="4522772" cy="55831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875745"/>
              <a:ext cx="159043" cy="119282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492250" y="2747546"/>
              <a:ext cx="23743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</a:t>
              </a:r>
              <a:r>
                <a:rPr lang="en-US" sz="1600" dirty="0" err="1">
                  <a:latin typeface="Candara" panose="020E0502030303020204" pitchFamily="34" charset="0"/>
                </a:rPr>
                <a:t>proenkephalin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293" y="2656473"/>
              <a:ext cx="159043" cy="11928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492250" y="2527787"/>
              <a:ext cx="44278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peptides: met-</a:t>
              </a:r>
              <a:r>
                <a:rPr lang="en-US" sz="1600" dirty="0" err="1">
                  <a:latin typeface="Candara" panose="020E0502030303020204" pitchFamily="34" charset="0"/>
                </a:rPr>
                <a:t>enkephalin</a:t>
              </a:r>
              <a:r>
                <a:rPr lang="en-US" sz="1600" dirty="0">
                  <a:latin typeface="Candara" panose="020E0502030303020204" pitchFamily="34" charset="0"/>
                </a:rPr>
                <a:t> &amp; </a:t>
              </a:r>
              <a:r>
                <a:rPr lang="en-US" sz="1600" dirty="0" err="1">
                  <a:latin typeface="Candara" panose="020E0502030303020204" pitchFamily="34" charset="0"/>
                </a:rPr>
                <a:t>leu-enkephalin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3742092" y="3480288"/>
            <a:ext cx="5341906" cy="558313"/>
            <a:chOff x="1397000" y="3251687"/>
            <a:chExt cx="5341906" cy="55831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599645"/>
              <a:ext cx="159043" cy="119282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491957" y="3471446"/>
              <a:ext cx="23102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precursor: </a:t>
              </a:r>
              <a:r>
                <a:rPr lang="en-US" sz="1600" dirty="0" err="1">
                  <a:latin typeface="Candara" panose="020E0502030303020204" pitchFamily="34" charset="0"/>
                </a:rPr>
                <a:t>prodynorphin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97000" y="3380373"/>
              <a:ext cx="159043" cy="119282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491957" y="3251687"/>
              <a:ext cx="524694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major peptides: </a:t>
              </a:r>
              <a:r>
                <a:rPr lang="en-US" sz="1600" dirty="0" err="1">
                  <a:latin typeface="Candara" panose="020E0502030303020204" pitchFamily="34" charset="0"/>
                </a:rPr>
                <a:t>dynorphin</a:t>
              </a:r>
              <a:r>
                <a:rPr lang="en-US" sz="1600" dirty="0">
                  <a:latin typeface="Candara" panose="020E0502030303020204" pitchFamily="34" charset="0"/>
                </a:rPr>
                <a:t> A, </a:t>
              </a:r>
              <a:r>
                <a:rPr lang="en-US" sz="1600" dirty="0" err="1">
                  <a:latin typeface="Candara" panose="020E0502030303020204" pitchFamily="34" charset="0"/>
                </a:rPr>
                <a:t>dynorphin</a:t>
              </a:r>
              <a:r>
                <a:rPr lang="en-US" sz="1600" dirty="0">
                  <a:latin typeface="Candara" panose="020E0502030303020204" pitchFamily="34" charset="0"/>
                </a:rPr>
                <a:t> B &amp; </a:t>
              </a:r>
              <a:r>
                <a:rPr lang="en-US" sz="1600" dirty="0" err="1">
                  <a:latin typeface="Candara" panose="020E0502030303020204" pitchFamily="34" charset="0"/>
                </a:rPr>
                <a:t>neoendorphin</a:t>
              </a:r>
              <a:endParaRPr lang="en-US" sz="1600" dirty="0">
                <a:latin typeface="Candara" panose="020E0502030303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63313" y="985176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Endogenous Opioids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3276140" y="4532491"/>
            <a:ext cx="3501635" cy="400110"/>
            <a:chOff x="931048" y="4248090"/>
            <a:chExt cx="3501635" cy="400110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048" y="4346728"/>
              <a:ext cx="300362" cy="22527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1143000" y="4248090"/>
              <a:ext cx="328968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3 receptor types (all GPCRs):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524488" y="4776331"/>
            <a:ext cx="1212316" cy="400110"/>
            <a:chOff x="1179397" y="4776331"/>
            <a:chExt cx="1212316" cy="40011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397" y="4941269"/>
              <a:ext cx="220214" cy="1651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343028" y="4776331"/>
              <a:ext cx="10486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m</a:t>
              </a:r>
              <a:r>
                <a:rPr lang="en-US" sz="2000" b="1" dirty="0">
                  <a:latin typeface="Candara" panose="020E0502030303020204" pitchFamily="34" charset="0"/>
                </a:rPr>
                <a:t> </a:t>
              </a:r>
              <a:r>
                <a:rPr lang="en-US" dirty="0">
                  <a:latin typeface="Candara" panose="020E0502030303020204" pitchFamily="34" charset="0"/>
                </a:rPr>
                <a:t>(MOR)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274731" y="5742114"/>
            <a:ext cx="6859869" cy="937849"/>
            <a:chOff x="929640" y="5286262"/>
            <a:chExt cx="6859869" cy="937849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640" y="5384900"/>
              <a:ext cx="300362" cy="225272"/>
            </a:xfrm>
            <a:prstGeom prst="rect">
              <a:avLst/>
            </a:prstGeom>
          </p:spPr>
        </p:pic>
        <p:sp>
          <p:nvSpPr>
            <p:cNvPr id="42" name="TextBox 41"/>
            <p:cNvSpPr txBox="1"/>
            <p:nvPr/>
          </p:nvSpPr>
          <p:spPr>
            <a:xfrm>
              <a:off x="1143000" y="5286262"/>
              <a:ext cx="34034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Widely distributed in the CNS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1100" y="5683189"/>
              <a:ext cx="220214" cy="16516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325880" y="5577780"/>
              <a:ext cx="646362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Not surprising considering profound effects opioids have on CNS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function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894432" y="5050638"/>
            <a:ext cx="2590969" cy="770880"/>
            <a:chOff x="-3048000" y="4029720"/>
            <a:chExt cx="2590969" cy="770880"/>
          </a:xfrm>
        </p:grpSpPr>
        <p:grpSp>
          <p:nvGrpSpPr>
            <p:cNvPr id="34" name="Group 33"/>
            <p:cNvGrpSpPr/>
            <p:nvPr/>
          </p:nvGrpSpPr>
          <p:grpSpPr>
            <a:xfrm>
              <a:off x="-3048000" y="4029720"/>
              <a:ext cx="2590969" cy="338554"/>
              <a:chOff x="-3048000" y="4039246"/>
              <a:chExt cx="2590969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-2956433" y="4039246"/>
                <a:ext cx="249940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cs typeface="Arial" pitchFamily="34" charset="0"/>
                  </a:rPr>
                  <a:t>Opens potassium channels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154213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5" name="Group 44"/>
            <p:cNvGrpSpPr/>
            <p:nvPr/>
          </p:nvGrpSpPr>
          <p:grpSpPr>
            <a:xfrm>
              <a:off x="-3048000" y="4246413"/>
              <a:ext cx="2340901" cy="338554"/>
              <a:chOff x="-3048000" y="4246413"/>
              <a:chExt cx="2340901" cy="338554"/>
            </a:xfrm>
          </p:grpSpPr>
          <p:sp>
            <p:nvSpPr>
              <p:cNvPr id="81" name="TextBox 80"/>
              <p:cNvSpPr txBox="1"/>
              <p:nvPr/>
            </p:nvSpPr>
            <p:spPr>
              <a:xfrm>
                <a:off x="-2956433" y="4246413"/>
                <a:ext cx="22493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cs typeface="Arial" pitchFamily="34" charset="0"/>
                  </a:rPr>
                  <a:t>Closes calcium channels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359932"/>
                <a:ext cx="158533" cy="118900"/>
              </a:xfrm>
              <a:prstGeom prst="rect">
                <a:avLst/>
              </a:prstGeom>
            </p:spPr>
          </p:pic>
        </p:grpSp>
        <p:grpSp>
          <p:nvGrpSpPr>
            <p:cNvPr id="46" name="Group 45"/>
            <p:cNvGrpSpPr/>
            <p:nvPr/>
          </p:nvGrpSpPr>
          <p:grpSpPr>
            <a:xfrm>
              <a:off x="-3048000" y="4462046"/>
              <a:ext cx="1480355" cy="338554"/>
              <a:chOff x="-3048000" y="4462046"/>
              <a:chExt cx="1480355" cy="338554"/>
            </a:xfrm>
          </p:grpSpPr>
          <p:sp>
            <p:nvSpPr>
              <p:cNvPr id="83" name="TextBox 82"/>
              <p:cNvSpPr txBox="1"/>
              <p:nvPr/>
            </p:nvSpPr>
            <p:spPr>
              <a:xfrm>
                <a:off x="-2946549" y="4462046"/>
                <a:ext cx="13789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cs typeface="Arial" pitchFamily="34" charset="0"/>
                  </a:rPr>
                  <a:t>Inhibits </a:t>
                </a:r>
                <a:r>
                  <a:rPr lang="en-US" sz="1600" dirty="0" err="1">
                    <a:latin typeface="Candara" panose="020E0502030303020204" pitchFamily="34" charset="0"/>
                    <a:cs typeface="Arial" pitchFamily="34" charset="0"/>
                  </a:rPr>
                  <a:t>cAMP</a:t>
                </a:r>
                <a:endParaRPr lang="en-US" sz="1600" dirty="0">
                  <a:latin typeface="Candara" panose="020E0502030303020204" pitchFamily="34" charset="0"/>
                  <a:cs typeface="Arial" pitchFamily="34" charset="0"/>
                </a:endParaRPr>
              </a:p>
            </p:txBody>
          </p:sp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3048000" y="4565650"/>
                <a:ext cx="158533" cy="11890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/>
          <p:cNvGrpSpPr/>
          <p:nvPr/>
        </p:nvGrpSpPr>
        <p:grpSpPr>
          <a:xfrm>
            <a:off x="8775444" y="5052459"/>
            <a:ext cx="724773" cy="682870"/>
            <a:chOff x="4508831" y="5084779"/>
            <a:chExt cx="724773" cy="682870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8831" y="5084779"/>
              <a:ext cx="430208" cy="682870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937" y="5240201"/>
              <a:ext cx="372667" cy="508690"/>
            </a:xfrm>
            <a:prstGeom prst="rect">
              <a:avLst/>
            </a:prstGeom>
          </p:spPr>
        </p:pic>
      </p:grpSp>
      <p:sp>
        <p:nvSpPr>
          <p:cNvPr id="51" name="Rectangle 50"/>
          <p:cNvSpPr/>
          <p:nvPr/>
        </p:nvSpPr>
        <p:spPr>
          <a:xfrm>
            <a:off x="3723510" y="4888996"/>
            <a:ext cx="977901" cy="274754"/>
          </a:xfrm>
          <a:prstGeom prst="rect">
            <a:avLst/>
          </a:prstGeom>
          <a:solidFill>
            <a:srgbClr val="FFFF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489415B-4569-4018-A1C1-1F8AC270F753}"/>
              </a:ext>
            </a:extLst>
          </p:cNvPr>
          <p:cNvSpPr txBox="1"/>
          <p:nvPr/>
        </p:nvSpPr>
        <p:spPr>
          <a:xfrm>
            <a:off x="6058213" y="4170601"/>
            <a:ext cx="130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Candara" panose="020E0502030303020204" pitchFamily="34" charset="0"/>
              </a:rPr>
              <a:t>Receptors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20B988D-4B1E-4D67-EAB9-CEA8AFB799C2}"/>
              </a:ext>
            </a:extLst>
          </p:cNvPr>
          <p:cNvSpPr txBox="1"/>
          <p:nvPr/>
        </p:nvSpPr>
        <p:spPr>
          <a:xfrm>
            <a:off x="177612" y="12831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Opioids &amp; Their Receptors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20758BD-53C9-B5D0-3988-DDBE49EA9A36}"/>
              </a:ext>
            </a:extLst>
          </p:cNvPr>
          <p:cNvGrpSpPr/>
          <p:nvPr/>
        </p:nvGrpSpPr>
        <p:grpSpPr>
          <a:xfrm>
            <a:off x="7194835" y="4732546"/>
            <a:ext cx="1688081" cy="1221417"/>
            <a:chOff x="7194835" y="4732546"/>
            <a:chExt cx="1688081" cy="12214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DA15F-74E7-B8CF-C51A-5C048D290C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194835" y="4763775"/>
              <a:ext cx="1688081" cy="1190188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AB3A52C-0ADD-A58A-BA18-D3FE845514B8}"/>
                </a:ext>
              </a:extLst>
            </p:cNvPr>
            <p:cNvSpPr/>
            <p:nvPr/>
          </p:nvSpPr>
          <p:spPr>
            <a:xfrm>
              <a:off x="7194835" y="4732546"/>
              <a:ext cx="1688081" cy="119018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344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54784" y="985176"/>
            <a:ext cx="2443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Endogenous Opioids</a:t>
            </a:r>
          </a:p>
        </p:txBody>
      </p:sp>
      <p:cxnSp>
        <p:nvCxnSpPr>
          <p:cNvPr id="101" name="Straight Connector 100"/>
          <p:cNvCxnSpPr/>
          <p:nvPr/>
        </p:nvCxnSpPr>
        <p:spPr>
          <a:xfrm>
            <a:off x="3631962" y="3335721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631962" y="4107064"/>
            <a:ext cx="650263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Box 102"/>
          <p:cNvSpPr txBox="1"/>
          <p:nvPr/>
        </p:nvSpPr>
        <p:spPr>
          <a:xfrm>
            <a:off x="6872666" y="2566983"/>
            <a:ext cx="3321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anose="05050102010706020507" pitchFamily="18" charset="2"/>
              </a:rPr>
              <a:t>m</a:t>
            </a:r>
            <a:endParaRPr lang="en-US" sz="20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243463" y="2566983"/>
            <a:ext cx="3113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anose="05050102010706020507" pitchFamily="18" charset="2"/>
              </a:rPr>
              <a:t>d</a:t>
            </a:r>
            <a:endParaRPr lang="en-US" sz="20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9508830" y="2566983"/>
            <a:ext cx="325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Symbol" panose="05050102010706020507" pitchFamily="18" charset="2"/>
              </a:rPr>
              <a:t>k</a:t>
            </a:r>
            <a:endParaRPr lang="en-US" sz="2000" dirty="0">
              <a:solidFill>
                <a:srgbClr val="009900"/>
              </a:solidFill>
              <a:latin typeface="Symbol" panose="05050102010706020507" pitchFamily="18" charset="2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3941213" y="2955496"/>
            <a:ext cx="4699315" cy="369332"/>
            <a:chOff x="1731413" y="2625276"/>
            <a:chExt cx="4699315" cy="369332"/>
          </a:xfrm>
        </p:grpSpPr>
        <p:sp>
          <p:nvSpPr>
            <p:cNvPr id="107" name="TextBox 106"/>
            <p:cNvSpPr txBox="1"/>
            <p:nvPr/>
          </p:nvSpPr>
          <p:spPr>
            <a:xfrm>
              <a:off x="1731413" y="2625276"/>
              <a:ext cx="1378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Symbol" panose="05050102010706020507" pitchFamily="18" charset="2"/>
                </a:rPr>
                <a:t>b</a:t>
              </a:r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-endorphin</a:t>
              </a: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4534626" y="26252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895004" y="262527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3754047" y="3362539"/>
            <a:ext cx="4886481" cy="369332"/>
            <a:chOff x="1544247" y="3044842"/>
            <a:chExt cx="4886481" cy="369332"/>
          </a:xfrm>
        </p:grpSpPr>
        <p:sp>
          <p:nvSpPr>
            <p:cNvPr id="111" name="TextBox 110"/>
            <p:cNvSpPr txBox="1"/>
            <p:nvPr/>
          </p:nvSpPr>
          <p:spPr>
            <a:xfrm>
              <a:off x="1544247" y="3044842"/>
              <a:ext cx="17027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met-</a:t>
              </a:r>
              <a:r>
                <a:rPr lang="en-US" dirty="0" err="1">
                  <a:solidFill>
                    <a:srgbClr val="FF0000"/>
                  </a:solidFill>
                  <a:latin typeface="Candara" panose="020E0502030303020204" pitchFamily="34" charset="0"/>
                </a:rPr>
                <a:t>enkephalin</a:t>
              </a:r>
              <a:endParaRPr lang="en-US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4601952" y="304484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</a:t>
              </a: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895004" y="304484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3795725" y="3769582"/>
            <a:ext cx="4844803" cy="369332"/>
            <a:chOff x="1585925" y="3435712"/>
            <a:chExt cx="4844803" cy="369332"/>
          </a:xfrm>
        </p:grpSpPr>
        <p:sp>
          <p:nvSpPr>
            <p:cNvPr id="115" name="TextBox 114"/>
            <p:cNvSpPr txBox="1"/>
            <p:nvPr/>
          </p:nvSpPr>
          <p:spPr>
            <a:xfrm>
              <a:off x="1585925" y="3435712"/>
              <a:ext cx="16065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andara" panose="020E0502030303020204" pitchFamily="34" charset="0"/>
                </a:rPr>
                <a:t>leu-enkephalin</a:t>
              </a:r>
              <a:endParaRPr lang="en-US" dirty="0">
                <a:solidFill>
                  <a:srgbClr val="FF0000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4601952" y="3435712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5895004" y="3435712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3937207" y="4176625"/>
            <a:ext cx="5975902" cy="369332"/>
            <a:chOff x="1727406" y="3845121"/>
            <a:chExt cx="5975902" cy="369332"/>
          </a:xfrm>
        </p:grpSpPr>
        <p:sp>
          <p:nvSpPr>
            <p:cNvPr id="119" name="TextBox 118"/>
            <p:cNvSpPr txBox="1"/>
            <p:nvPr/>
          </p:nvSpPr>
          <p:spPr>
            <a:xfrm>
              <a:off x="1727406" y="3845121"/>
              <a:ext cx="13740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andara" panose="020E0502030303020204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 A</a:t>
              </a: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4601952" y="3845121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7167584" y="3845121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3937207" y="4583668"/>
            <a:ext cx="5975902" cy="369332"/>
            <a:chOff x="1727406" y="4253448"/>
            <a:chExt cx="5975902" cy="369332"/>
          </a:xfrm>
        </p:grpSpPr>
        <p:sp>
          <p:nvSpPr>
            <p:cNvPr id="123" name="TextBox 122"/>
            <p:cNvSpPr txBox="1"/>
            <p:nvPr/>
          </p:nvSpPr>
          <p:spPr>
            <a:xfrm>
              <a:off x="1727406" y="4253448"/>
              <a:ext cx="1366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0000"/>
                  </a:solidFill>
                  <a:latin typeface="Candara" panose="020E0502030303020204" pitchFamily="34" charset="0"/>
                </a:rPr>
                <a:t>dynorphin</a:t>
              </a:r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 B</a:t>
              </a: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584" y="425344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4669278" y="425344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+</a:t>
              </a:r>
            </a:p>
          </p:txBody>
        </p:sp>
      </p:grpSp>
      <p:sp>
        <p:nvSpPr>
          <p:cNvPr id="126" name="TextBox 125"/>
          <p:cNvSpPr txBox="1"/>
          <p:nvPr/>
        </p:nvSpPr>
        <p:spPr>
          <a:xfrm>
            <a:off x="7789394" y="2216170"/>
            <a:ext cx="10919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009900"/>
                </a:solidFill>
                <a:latin typeface="Candara" panose="020E0502030303020204" pitchFamily="34" charset="0"/>
              </a:rPr>
              <a:t>Receptor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247484" y="2216170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ndara" panose="020E0502030303020204" pitchFamily="34" charset="0"/>
              </a:rPr>
              <a:t>Opioid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17056" y="2538763"/>
            <a:ext cx="723275" cy="2403450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5C498BA-E453-F5B0-D417-3BF65B86233C}"/>
              </a:ext>
            </a:extLst>
          </p:cNvPr>
          <p:cNvSpPr txBox="1"/>
          <p:nvPr/>
        </p:nvSpPr>
        <p:spPr>
          <a:xfrm>
            <a:off x="177612" y="12831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Opioids &amp; Their Receptors</a:t>
            </a:r>
          </a:p>
        </p:txBody>
      </p:sp>
    </p:spTree>
    <p:extLst>
      <p:ext uri="{BB962C8B-B14F-4D97-AF65-F5344CB8AC3E}">
        <p14:creationId xmlns:p14="http://schemas.microsoft.com/office/powerpoint/2010/main" val="33213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/>
          <p:cNvGrpSpPr/>
          <p:nvPr/>
        </p:nvGrpSpPr>
        <p:grpSpPr>
          <a:xfrm>
            <a:off x="10014878" y="5924170"/>
            <a:ext cx="729322" cy="629031"/>
            <a:chOff x="4457700" y="3947242"/>
            <a:chExt cx="729322" cy="629031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1" name="Group 110"/>
            <p:cNvGrpSpPr/>
            <p:nvPr/>
          </p:nvGrpSpPr>
          <p:grpSpPr>
            <a:xfrm>
              <a:off x="4707733" y="3947242"/>
              <a:ext cx="479289" cy="338554"/>
              <a:chOff x="5752632" y="1448011"/>
              <a:chExt cx="650549" cy="477161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 bwMode="auto">
              <a:xfrm>
                <a:off x="5914984" y="1448011"/>
                <a:ext cx="387727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5</a:t>
                </a:r>
              </a:p>
            </p:txBody>
          </p:sp>
        </p:grpSp>
      </p:grpSp>
      <p:sp>
        <p:nvSpPr>
          <p:cNvPr id="37" name="Rectangle 36"/>
          <p:cNvSpPr/>
          <p:nvPr/>
        </p:nvSpPr>
        <p:spPr>
          <a:xfrm>
            <a:off x="6243603" y="1894649"/>
            <a:ext cx="723275" cy="4506151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3692000" y="1611869"/>
            <a:ext cx="5842916" cy="4705261"/>
            <a:chOff x="1525722" y="1611868"/>
            <a:chExt cx="5842916" cy="4705261"/>
          </a:xfrm>
        </p:grpSpPr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823271" y="2211387"/>
              <a:ext cx="5481247" cy="307777"/>
              <a:chOff x="2036921" y="2211387"/>
              <a:chExt cx="5481247" cy="307777"/>
            </a:xfrm>
          </p:grpSpPr>
          <p:sp>
            <p:nvSpPr>
              <p:cNvPr id="159" name="TextBox 158"/>
              <p:cNvSpPr txBox="1"/>
              <p:nvPr/>
            </p:nvSpPr>
            <p:spPr>
              <a:xfrm>
                <a:off x="2036921" y="2211387"/>
                <a:ext cx="9284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Morphine</a:t>
                </a:r>
              </a:p>
            </p:txBody>
          </p:sp>
          <p:sp>
            <p:nvSpPr>
              <p:cNvPr id="169" name="TextBox 168"/>
              <p:cNvSpPr txBox="1"/>
              <p:nvPr/>
            </p:nvSpPr>
            <p:spPr>
              <a:xfrm>
                <a:off x="4438344" y="2226776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  <p:sp>
            <p:nvSpPr>
              <p:cNvPr id="178" name="TextBox 177"/>
              <p:cNvSpPr txBox="1"/>
              <p:nvPr/>
            </p:nvSpPr>
            <p:spPr>
              <a:xfrm>
                <a:off x="7256558" y="2226776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</a:t>
                </a: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Candara" panose="020E0502030303020204" pitchFamily="34" charset="0"/>
                </a:rPr>
                <a:t>Receptor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865366" y="1611868"/>
              <a:ext cx="8451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FF0000"/>
                  </a:solidFill>
                  <a:latin typeface="Candara" panose="020E0502030303020204" pitchFamily="34" charset="0"/>
                </a:rPr>
                <a:t>Opioid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1525722" y="2448760"/>
              <a:ext cx="3112581" cy="307777"/>
              <a:chOff x="1739372" y="2436062"/>
              <a:chExt cx="3112581" cy="307777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1739372" y="2436062"/>
                <a:ext cx="14494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Hydromorphone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4436455" y="2451451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1621293" y="2686133"/>
              <a:ext cx="3017010" cy="307777"/>
              <a:chOff x="1834943" y="2665615"/>
              <a:chExt cx="3017010" cy="307777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834943" y="2665615"/>
                <a:ext cx="12827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Oxymorphone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4436455" y="2681004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65" name="Group 64"/>
            <p:cNvGrpSpPr/>
            <p:nvPr/>
          </p:nvGrpSpPr>
          <p:grpSpPr>
            <a:xfrm>
              <a:off x="1745942" y="2923506"/>
              <a:ext cx="2892361" cy="307777"/>
              <a:chOff x="1959592" y="2884200"/>
              <a:chExt cx="2892361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1959592" y="2884200"/>
                <a:ext cx="106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Methadone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436455" y="2899589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1740716" y="5059863"/>
              <a:ext cx="2865527" cy="307777"/>
              <a:chOff x="1954366" y="5083373"/>
              <a:chExt cx="2865527" cy="307777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954366" y="5083373"/>
                <a:ext cx="1055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Oxycodone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4481339" y="5098762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1689645" y="4347744"/>
              <a:ext cx="2948658" cy="307777"/>
              <a:chOff x="1903295" y="4322475"/>
              <a:chExt cx="2948658" cy="307777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1903295" y="4322475"/>
                <a:ext cx="11416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Levorphanol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4436455" y="4337864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1688458" y="4110371"/>
              <a:ext cx="2949845" cy="307777"/>
              <a:chOff x="1902108" y="4075212"/>
              <a:chExt cx="2949845" cy="307777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1902108" y="4075212"/>
                <a:ext cx="115127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Remifentanil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4436455" y="4090601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1819263" y="3872998"/>
              <a:ext cx="2819040" cy="307777"/>
              <a:chOff x="2032913" y="3841849"/>
              <a:chExt cx="2819040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32913" y="3841849"/>
                <a:ext cx="91723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Alfentanil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436455" y="3857238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744724" y="3160879"/>
              <a:ext cx="2893579" cy="307777"/>
              <a:chOff x="1958374" y="3141762"/>
              <a:chExt cx="2893579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958374" y="3141762"/>
                <a:ext cx="10502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Meperidine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4436455" y="3157151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1860782" y="3398252"/>
              <a:ext cx="2777521" cy="307777"/>
              <a:chOff x="2074432" y="3389025"/>
              <a:chExt cx="2777521" cy="30777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074432" y="3389025"/>
                <a:ext cx="8370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Fentanyl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436455" y="3404414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70" name="Group 69"/>
            <p:cNvGrpSpPr/>
            <p:nvPr/>
          </p:nvGrpSpPr>
          <p:grpSpPr>
            <a:xfrm>
              <a:off x="1793615" y="3635625"/>
              <a:ext cx="5510903" cy="307777"/>
              <a:chOff x="2007265" y="3608338"/>
              <a:chExt cx="5510903" cy="30777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007265" y="3608338"/>
                <a:ext cx="2827833" cy="307777"/>
                <a:chOff x="2007265" y="3635573"/>
                <a:chExt cx="2827833" cy="307777"/>
              </a:xfrm>
            </p:grpSpPr>
            <p:sp>
              <p:nvSpPr>
                <p:cNvPr id="41" name="TextBox 40"/>
                <p:cNvSpPr txBox="1"/>
                <p:nvPr/>
              </p:nvSpPr>
              <p:spPr>
                <a:xfrm>
                  <a:off x="2007265" y="3635573"/>
                  <a:ext cx="95250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err="1">
                      <a:solidFill>
                        <a:srgbClr val="FF0000"/>
                      </a:solidFill>
                      <a:latin typeface="Candara" panose="020E0502030303020204" pitchFamily="34" charset="0"/>
                    </a:rPr>
                    <a:t>Sufentanil</a:t>
                  </a:r>
                  <a:endPara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4419600" y="3650962"/>
                  <a:ext cx="41549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>
                      <a:solidFill>
                        <a:srgbClr val="009900"/>
                      </a:solidFill>
                      <a:latin typeface="Candara" panose="020E0502030303020204" pitchFamily="34" charset="0"/>
                    </a:rPr>
                    <a:t>+++</a:t>
                  </a:r>
                </a:p>
              </p:txBody>
            </p:sp>
          </p:grpSp>
          <p:sp>
            <p:nvSpPr>
              <p:cNvPr id="62" name="TextBox 61"/>
              <p:cNvSpPr txBox="1"/>
              <p:nvPr/>
            </p:nvSpPr>
            <p:spPr>
              <a:xfrm>
                <a:off x="7256558" y="36237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5926936" y="362372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</a:t>
                </a: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1870175" y="4585117"/>
              <a:ext cx="2736869" cy="307777"/>
              <a:chOff x="2083825" y="4578697"/>
              <a:chExt cx="2736869" cy="307777"/>
            </a:xfrm>
          </p:grpSpPr>
          <p:sp>
            <p:nvSpPr>
              <p:cNvPr id="45" name="TextBox 44"/>
              <p:cNvSpPr txBox="1"/>
              <p:nvPr/>
            </p:nvSpPr>
            <p:spPr>
              <a:xfrm>
                <a:off x="2083825" y="4578697"/>
                <a:ext cx="80342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Codeine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4478934" y="4594086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+/-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643959" y="4822490"/>
              <a:ext cx="2963085" cy="307777"/>
              <a:chOff x="1857609" y="4826198"/>
              <a:chExt cx="2963085" cy="307777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1857609" y="4826198"/>
                <a:ext cx="122180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Hydrocodone</a:t>
                </a:r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4478934" y="4841587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+/-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1577050" y="5771982"/>
              <a:ext cx="5721056" cy="307777"/>
              <a:chOff x="1790700" y="5787271"/>
              <a:chExt cx="5721056" cy="307777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1790700" y="5787271"/>
                <a:ext cx="132921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Buprenorphine</a:t>
                </a:r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4478934" y="5802660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+/-</a:t>
                </a: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5920524" y="5802660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--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7250146" y="5802660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--</a:t>
                </a:r>
              </a:p>
            </p:txBody>
          </p:sp>
        </p:grpSp>
        <p:grpSp>
          <p:nvGrpSpPr>
            <p:cNvPr id="85" name="Group 84"/>
            <p:cNvGrpSpPr/>
            <p:nvPr/>
          </p:nvGrpSpPr>
          <p:grpSpPr>
            <a:xfrm>
              <a:off x="1691825" y="6009352"/>
              <a:ext cx="5676813" cy="307777"/>
              <a:chOff x="1905475" y="6009352"/>
              <a:chExt cx="5676813" cy="307777"/>
            </a:xfrm>
          </p:grpSpPr>
          <p:sp>
            <p:nvSpPr>
              <p:cNvPr id="51" name="TextBox 50"/>
              <p:cNvSpPr txBox="1"/>
              <p:nvPr/>
            </p:nvSpPr>
            <p:spPr>
              <a:xfrm>
                <a:off x="1905475" y="6009352"/>
                <a:ext cx="114165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Butorphanol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478934" y="6024741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+/-</a:t>
                </a: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7166790" y="6024741"/>
                <a:ext cx="41549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+++</a:t>
                </a:r>
              </a:p>
            </p:txBody>
          </p:sp>
        </p:grpSp>
        <p:grpSp>
          <p:nvGrpSpPr>
            <p:cNvPr id="72" name="Group 71"/>
            <p:cNvGrpSpPr/>
            <p:nvPr/>
          </p:nvGrpSpPr>
          <p:grpSpPr>
            <a:xfrm>
              <a:off x="1735106" y="5534609"/>
              <a:ext cx="5601472" cy="307777"/>
              <a:chOff x="1948756" y="5574298"/>
              <a:chExt cx="5601472" cy="30777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48756" y="5574298"/>
                <a:ext cx="105509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>
                    <a:solidFill>
                      <a:srgbClr val="FF0000"/>
                    </a:solidFill>
                    <a:latin typeface="Candara" panose="020E0502030303020204" pitchFamily="34" charset="0"/>
                  </a:rPr>
                  <a:t>Nalbuphine</a:t>
                </a:r>
                <a:endParaRPr lang="en-US" sz="1400" dirty="0">
                  <a:solidFill>
                    <a:srgbClr val="FF0000"/>
                  </a:solidFill>
                  <a:latin typeface="Candara" panose="020E0502030303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519811" y="5589687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--</a:t>
                </a: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7211674" y="5589687"/>
                <a:ext cx="33855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++</a:t>
                </a:r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1696858" y="5297236"/>
              <a:ext cx="5607660" cy="307777"/>
              <a:chOff x="1910508" y="5340935"/>
              <a:chExt cx="5607660" cy="307777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1910508" y="5340935"/>
                <a:ext cx="111761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Pentazocine</a:t>
                </a:r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4478934" y="5356324"/>
                <a:ext cx="34176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+/-</a:t>
                </a: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7256558" y="5356324"/>
                <a:ext cx="261610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+</a:t>
                </a:r>
              </a:p>
            </p:txBody>
          </p:sp>
        </p:grpSp>
      </p:grpSp>
      <p:sp>
        <p:nvSpPr>
          <p:cNvPr id="87" name="TextBox 86"/>
          <p:cNvSpPr txBox="1"/>
          <p:nvPr/>
        </p:nvSpPr>
        <p:spPr>
          <a:xfrm>
            <a:off x="9582434" y="6459380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ndara" panose="020E0502030303020204" pitchFamily="34" charset="0"/>
              </a:rPr>
              <a:t>Lange, 12</a:t>
            </a:r>
            <a:r>
              <a:rPr lang="en-US" sz="1000" baseline="30000" dirty="0">
                <a:latin typeface="Candara" panose="020E0502030303020204" pitchFamily="34" charset="0"/>
              </a:rPr>
              <a:t>th</a:t>
            </a:r>
            <a:r>
              <a:rPr lang="en-US" sz="1000" dirty="0">
                <a:latin typeface="Candara" panose="020E0502030303020204" pitchFamily="34" charset="0"/>
              </a:rPr>
              <a:t> Edition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19235E9-BB7E-28A5-6235-54924B70D3D7}"/>
              </a:ext>
            </a:extLst>
          </p:cNvPr>
          <p:cNvSpPr txBox="1"/>
          <p:nvPr/>
        </p:nvSpPr>
        <p:spPr>
          <a:xfrm>
            <a:off x="177612" y="12831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Opioids &amp; Their Receptors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2815B0-E9D5-69D7-88B4-DD297449FA66}"/>
              </a:ext>
            </a:extLst>
          </p:cNvPr>
          <p:cNvSpPr txBox="1"/>
          <p:nvPr/>
        </p:nvSpPr>
        <p:spPr>
          <a:xfrm>
            <a:off x="5142839" y="964777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Common Opioid Analgesics</a:t>
            </a:r>
          </a:p>
        </p:txBody>
      </p:sp>
    </p:spTree>
    <p:extLst>
      <p:ext uri="{BB962C8B-B14F-4D97-AF65-F5344CB8AC3E}">
        <p14:creationId xmlns:p14="http://schemas.microsoft.com/office/powerpoint/2010/main" val="229356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/>
          <p:cNvGrpSpPr/>
          <p:nvPr/>
        </p:nvGrpSpPr>
        <p:grpSpPr>
          <a:xfrm>
            <a:off x="5776253" y="952501"/>
            <a:ext cx="729322" cy="629031"/>
            <a:chOff x="4457700" y="3947242"/>
            <a:chExt cx="729322" cy="629031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56" name="Freeform 55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6</a:t>
                </a: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68" r="39921"/>
          <a:stretch/>
        </p:blipFill>
        <p:spPr>
          <a:xfrm>
            <a:off x="5348612" y="735119"/>
            <a:ext cx="1128389" cy="360605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8600" y="152400"/>
            <a:ext cx="57070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Morphine is the standard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2743200" y="4826238"/>
            <a:ext cx="5117557" cy="400110"/>
            <a:chOff x="1143000" y="4093467"/>
            <a:chExt cx="5117557" cy="40011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218986"/>
              <a:ext cx="300362" cy="225272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359856" y="4093467"/>
              <a:ext cx="49007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Symbol" panose="05050102010706020507" pitchFamily="18" charset="2"/>
                </a:rPr>
                <a:t>m</a:t>
              </a:r>
              <a:r>
                <a:rPr lang="en-US" sz="2000" b="1" dirty="0">
                  <a:latin typeface="Candara" panose="020E0502030303020204" pitchFamily="34" charset="0"/>
                </a:rPr>
                <a:t> </a:t>
              </a:r>
              <a:r>
                <a:rPr lang="en-US" sz="2000" dirty="0">
                  <a:latin typeface="Candara" panose="020E0502030303020204" pitchFamily="34" charset="0"/>
                </a:rPr>
                <a:t>(MOR) – target of most opiate analgesics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948338" y="383278"/>
            <a:ext cx="2046052" cy="2142366"/>
            <a:chOff x="5410200" y="1371599"/>
            <a:chExt cx="2419350" cy="2370877"/>
          </a:xfrm>
        </p:grpSpPr>
        <p:pic>
          <p:nvPicPr>
            <p:cNvPr id="1026" name="Picture 2" descr="File:Morphin - Morphin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1371599"/>
              <a:ext cx="24193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5842848" y="3333750"/>
              <a:ext cx="1336684" cy="40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morphine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6679206" y="2496054"/>
            <a:ext cx="2400486" cy="2042956"/>
            <a:chOff x="5010150" y="4648199"/>
            <a:chExt cx="2838450" cy="2260863"/>
          </a:xfrm>
        </p:grpSpPr>
        <p:pic>
          <p:nvPicPr>
            <p:cNvPr id="1030" name="Picture 6" descr="File:Codein - Codeine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150" y="4648199"/>
              <a:ext cx="2838450" cy="20574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24"/>
            <p:cNvSpPr txBox="1"/>
            <p:nvPr/>
          </p:nvSpPr>
          <p:spPr>
            <a:xfrm>
              <a:off x="5861898" y="6500336"/>
              <a:ext cx="1130079" cy="40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codeine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9372600" y="2538148"/>
            <a:ext cx="2674367" cy="2154846"/>
            <a:chOff x="8077200" y="1323974"/>
            <a:chExt cx="3162300" cy="2384688"/>
          </a:xfrm>
        </p:grpSpPr>
        <p:pic>
          <p:nvPicPr>
            <p:cNvPr id="1028" name="Picture 4" descr="File:Heroin - Heroine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7200" y="1323974"/>
              <a:ext cx="3162300" cy="2105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9273774" y="3299936"/>
              <a:ext cx="961381" cy="40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heroin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549929" y="276556"/>
            <a:ext cx="2277650" cy="2249088"/>
            <a:chOff x="7974797" y="4244344"/>
            <a:chExt cx="2693203" cy="2488982"/>
          </a:xfrm>
        </p:grpSpPr>
        <p:pic>
          <p:nvPicPr>
            <p:cNvPr id="1032" name="Picture 8" descr="File:Naloxone.sv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4797" y="4244344"/>
              <a:ext cx="2693203" cy="2232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8535688" y="6324600"/>
              <a:ext cx="1476949" cy="4087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naltrexone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743200" y="4191001"/>
            <a:ext cx="5228164" cy="707886"/>
            <a:chOff x="1143000" y="4476690"/>
            <a:chExt cx="5228164" cy="707886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3000" y="4571729"/>
              <a:ext cx="300362" cy="225272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359856" y="4476690"/>
              <a:ext cx="501130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ndara" panose="020E0502030303020204" pitchFamily="34" charset="0"/>
                </a:rPr>
                <a:t>Decreases pain but highly addictive </a:t>
              </a:r>
            </a:p>
            <a:p>
              <a:r>
                <a:rPr lang="en-US" sz="2000" dirty="0">
                  <a:latin typeface="Candara" panose="020E0502030303020204" pitchFamily="34" charset="0"/>
                </a:rPr>
                <a:t>(addiction potential similar to that of heroin)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43200" y="5177783"/>
            <a:ext cx="5796554" cy="400110"/>
            <a:chOff x="939324" y="4720008"/>
            <a:chExt cx="5796554" cy="400110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324" y="4811901"/>
              <a:ext cx="300362" cy="225272"/>
            </a:xfrm>
            <a:prstGeom prst="rect">
              <a:avLst/>
            </a:prstGeom>
          </p:spPr>
        </p:pic>
        <p:sp>
          <p:nvSpPr>
            <p:cNvPr id="45" name="TextBox 44"/>
            <p:cNvSpPr txBox="1"/>
            <p:nvPr/>
          </p:nvSpPr>
          <p:spPr>
            <a:xfrm>
              <a:off x="1143000" y="4720008"/>
              <a:ext cx="559287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ndara" panose="020E0502030303020204" pitchFamily="34" charset="0"/>
                </a:rPr>
                <a:t>MORs expressed in the periaqueductal gray (PAG)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743201" y="5528991"/>
            <a:ext cx="4129213" cy="400110"/>
            <a:chOff x="933450" y="5105400"/>
            <a:chExt cx="4129213" cy="400110"/>
          </a:xfrm>
        </p:grpSpPr>
        <p:sp>
          <p:nvSpPr>
            <p:cNvPr id="47" name="TextBox 46"/>
            <p:cNvSpPr txBox="1"/>
            <p:nvPr/>
          </p:nvSpPr>
          <p:spPr>
            <a:xfrm>
              <a:off x="1143000" y="5105400"/>
              <a:ext cx="39196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Candara" panose="020E0502030303020204" pitchFamily="34" charset="0"/>
                </a:rPr>
                <a:t>MORs expressed in the spinal cord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450" y="5197688"/>
              <a:ext cx="300362" cy="225272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3232845" y="5890167"/>
            <a:ext cx="5112202" cy="882234"/>
            <a:chOff x="1482916" y="5762830"/>
            <a:chExt cx="5112202" cy="882234"/>
          </a:xfrm>
        </p:grpSpPr>
        <p:sp>
          <p:nvSpPr>
            <p:cNvPr id="50" name="TextBox 49"/>
            <p:cNvSpPr txBox="1"/>
            <p:nvPr/>
          </p:nvSpPr>
          <p:spPr>
            <a:xfrm>
              <a:off x="1482916" y="5762830"/>
              <a:ext cx="454964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Candara" panose="020E0502030303020204" pitchFamily="34" charset="0"/>
                </a:rPr>
                <a:t>“The analgesic actions of opiates after systemic delivery are</a:t>
              </a:r>
            </a:p>
            <a:p>
              <a:r>
                <a:rPr lang="en-US" sz="1400" i="1" dirty="0">
                  <a:latin typeface="Candara" panose="020E0502030303020204" pitchFamily="34" charset="0"/>
                </a:rPr>
                <a:t>believed to represent actions in the brain, spinal cord, &amp; in</a:t>
              </a:r>
            </a:p>
            <a:p>
              <a:r>
                <a:rPr lang="en-US" sz="1400" i="1" dirty="0">
                  <a:latin typeface="Candara" panose="020E0502030303020204" pitchFamily="34" charset="0"/>
                </a:rPr>
                <a:t>some instances in the periphery.”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855539" y="6337287"/>
              <a:ext cx="173957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- Goodman &amp; Gilman</a:t>
              </a: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5257800" y="3886200"/>
            <a:ext cx="12346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9900"/>
                </a:solidFill>
                <a:latin typeface="Candara" panose="020E0502030303020204" pitchFamily="34" charset="0"/>
              </a:rPr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575984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6526770" y="2226892"/>
            <a:ext cx="754960" cy="629032"/>
            <a:chOff x="4457700" y="3947241"/>
            <a:chExt cx="754960" cy="6290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1"/>
              <a:ext cx="479289" cy="338554"/>
              <a:chOff x="5787432" y="1448010"/>
              <a:chExt cx="650549" cy="477161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383375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87249" y="179575"/>
            <a:ext cx="6015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latin typeface="Candara" panose="020E0502030303020204" pitchFamily="34" charset="0"/>
              </a:defRPr>
            </a:lvl1pPr>
          </a:lstStyle>
          <a:p>
            <a:r>
              <a:rPr lang="en-US" dirty="0"/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7043663" y="3901968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2931" y="4691068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1614" y="5516660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Candara" panose="020E0502030303020204" pitchFamily="34" charset="0"/>
              </a:rPr>
              <a:t>wikipedia</a:t>
            </a:r>
            <a:endParaRPr lang="en-US" sz="1000" i="1" dirty="0">
              <a:latin typeface="Candara" panose="020E0502030303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32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800" y="1635443"/>
            <a:ext cx="2836275" cy="369332"/>
            <a:chOff x="304800" y="1635443"/>
            <a:chExt cx="2836275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574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Candara" panose="020E0502030303020204" pitchFamily="34" charset="0"/>
                </a:rPr>
                <a:t>mesencephalic</a:t>
              </a:r>
              <a:r>
                <a:rPr lang="en-US" dirty="0">
                  <a:latin typeface="Candara" panose="020E0502030303020204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101577" y="2709447"/>
            <a:ext cx="2402038" cy="830997"/>
            <a:chOff x="577577" y="2709446"/>
            <a:chExt cx="2402038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2525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constitutes essential</a:t>
              </a:r>
            </a:p>
            <a:p>
              <a:r>
                <a:rPr lang="en-US" sz="1600" dirty="0">
                  <a:latin typeface="Candara" panose="020E0502030303020204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Candara" panose="020E0502030303020204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828801" y="2055913"/>
            <a:ext cx="2561073" cy="646331"/>
            <a:chOff x="304800" y="2055912"/>
            <a:chExt cx="2561073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31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projects to rostral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828801" y="3520804"/>
            <a:ext cx="2516189" cy="369332"/>
            <a:chOff x="304800" y="3520804"/>
            <a:chExt cx="251618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828800" y="3921443"/>
            <a:ext cx="2716620" cy="1477328"/>
            <a:chOff x="304800" y="3921443"/>
            <a:chExt cx="2716620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4577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administration of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opioids directly into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PAG blocks nociceptive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responses in all animals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101578" y="5376446"/>
            <a:ext cx="2586384" cy="338554"/>
            <a:chOff x="577577" y="5376446"/>
            <a:chExt cx="2586384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436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229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28801" y="5678270"/>
            <a:ext cx="3139602" cy="646331"/>
            <a:chOff x="304800" y="5706844"/>
            <a:chExt cx="3139602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28729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direct electrical stimulation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7004850" y="3596365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15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3903655" y="1981200"/>
            <a:ext cx="4384691" cy="3124200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14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543D761C-F96C-4058-86E3-704C70F814A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29"/>
          <a:stretch/>
        </p:blipFill>
        <p:spPr>
          <a:xfrm>
            <a:off x="4817773" y="3048001"/>
            <a:ext cx="1242680" cy="1676401"/>
          </a:xfrm>
          <a:prstGeom prst="rect">
            <a:avLst/>
          </a:prstGeom>
        </p:spPr>
      </p:pic>
      <p:pic>
        <p:nvPicPr>
          <p:cNvPr id="16" name="Picture 15" descr="A close up of a logo&#10;&#10;Description generated with high confidence">
            <a:extLst>
              <a:ext uri="{FF2B5EF4-FFF2-40B4-BE49-F238E27FC236}">
                <a16:creationId xmlns:a16="http://schemas.microsoft.com/office/drawing/2014/main" id="{5737E7EB-F59F-41AE-A30B-A1E7491CC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4"/>
          <a:stretch/>
        </p:blipFill>
        <p:spPr>
          <a:xfrm>
            <a:off x="6553201" y="3044335"/>
            <a:ext cx="1242681" cy="16800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A9764D-1170-4F48-9DCD-66DF7BFE4E47}"/>
              </a:ext>
            </a:extLst>
          </p:cNvPr>
          <p:cNvSpPr txBox="1"/>
          <p:nvPr/>
        </p:nvSpPr>
        <p:spPr>
          <a:xfrm>
            <a:off x="2362200" y="5641806"/>
            <a:ext cx="7094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Sometimes You’re Already to Go, but Something’s Stopping You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0FE63E-DA28-4441-8A61-D1D374A821D0}"/>
              </a:ext>
            </a:extLst>
          </p:cNvPr>
          <p:cNvSpPr txBox="1"/>
          <p:nvPr/>
        </p:nvSpPr>
        <p:spPr>
          <a:xfrm>
            <a:off x="4853560" y="5257800"/>
            <a:ext cx="2512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Candara" panose="020E0502030303020204" pitchFamily="34" charset="0"/>
              </a:rPr>
              <a:t>But What’s the Point?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ECEE9A-DD35-F198-943F-61107A32562F}"/>
              </a:ext>
            </a:extLst>
          </p:cNvPr>
          <p:cNvSpPr txBox="1"/>
          <p:nvPr/>
        </p:nvSpPr>
        <p:spPr>
          <a:xfrm>
            <a:off x="152400" y="76200"/>
            <a:ext cx="4163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Removing a Brake</a:t>
            </a:r>
          </a:p>
        </p:txBody>
      </p:sp>
    </p:spTree>
    <p:extLst>
      <p:ext uri="{BB962C8B-B14F-4D97-AF65-F5344CB8AC3E}">
        <p14:creationId xmlns:p14="http://schemas.microsoft.com/office/powerpoint/2010/main" val="389331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3567088" y="2271598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cxnSp>
        <p:nvCxnSpPr>
          <p:cNvPr id="81" name="Straight Connector 80"/>
          <p:cNvCxnSpPr/>
          <p:nvPr/>
        </p:nvCxnSpPr>
        <p:spPr>
          <a:xfrm>
            <a:off x="4914104" y="4114800"/>
            <a:ext cx="3733800" cy="0"/>
          </a:xfrm>
          <a:prstGeom prst="line">
            <a:avLst/>
          </a:prstGeom>
          <a:ln w="12700">
            <a:solidFill>
              <a:srgbClr val="00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4934713" y="3429001"/>
            <a:ext cx="33313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Candara" panose="020E0502030303020204" pitchFamily="34" charset="0"/>
              </a:rPr>
              <a:t>Activity When Inhibited?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199964" y="1812394"/>
            <a:ext cx="1915076" cy="1184807"/>
            <a:chOff x="675963" y="1812393"/>
            <a:chExt cx="1915076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191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41414" y="2572513"/>
            <a:ext cx="1874499" cy="769441"/>
            <a:chOff x="3517413" y="2572512"/>
            <a:chExt cx="1874499" cy="769441"/>
          </a:xfrm>
        </p:grpSpPr>
        <p:sp>
          <p:nvSpPr>
            <p:cNvPr id="110" name="Down Arrow 109"/>
            <p:cNvSpPr/>
            <p:nvPr/>
          </p:nvSpPr>
          <p:spPr>
            <a:xfrm>
              <a:off x="5078383" y="2739263"/>
              <a:ext cx="313529" cy="412113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3517413" y="2572512"/>
              <a:ext cx="1283187" cy="769441"/>
              <a:chOff x="4089473" y="2572512"/>
              <a:chExt cx="1283187" cy="769441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4450514" y="2786813"/>
                <a:ext cx="922146" cy="357963"/>
                <a:chOff x="1134793" y="3270595"/>
                <a:chExt cx="922146" cy="357963"/>
              </a:xfrm>
            </p:grpSpPr>
            <p:pic>
              <p:nvPicPr>
                <p:cNvPr id="48" name="Picture 47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4793" y="3270595"/>
                  <a:ext cx="481449" cy="357963"/>
                </a:xfrm>
                <a:prstGeom prst="rect">
                  <a:avLst/>
                </a:prstGeom>
              </p:spPr>
            </p:pic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516857" y="3449328"/>
                  <a:ext cx="535320" cy="4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 flipH="1">
                  <a:off x="2052177" y="3383913"/>
                  <a:ext cx="4762" cy="131327"/>
                </a:xfrm>
                <a:prstGeom prst="line">
                  <a:avLst/>
                </a:prstGeom>
                <a:ln w="3810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4089473" y="2572512"/>
                <a:ext cx="470000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+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914104" y="1459993"/>
            <a:ext cx="4981337" cy="820499"/>
            <a:chOff x="3390104" y="1459992"/>
            <a:chExt cx="4981337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159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665841" cy="611285"/>
              <a:chOff x="6705600" y="1566446"/>
              <a:chExt cx="1665841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851108" y="2965795"/>
            <a:ext cx="1729831" cy="1114024"/>
            <a:chOff x="327108" y="2965795"/>
            <a:chExt cx="1729831" cy="1114024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27108" y="3133886"/>
              <a:ext cx="1127232" cy="945933"/>
              <a:chOff x="327108" y="3133886"/>
              <a:chExt cx="1127232" cy="945933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27108" y="3567499"/>
                <a:ext cx="1127232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sp>
        <p:nvSpPr>
          <p:cNvPr id="80" name="TextBox 79"/>
          <p:cNvSpPr txBox="1"/>
          <p:nvPr/>
        </p:nvSpPr>
        <p:spPr>
          <a:xfrm>
            <a:off x="4419601" y="1138536"/>
            <a:ext cx="15888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Candara" panose="020E0502030303020204" pitchFamily="34" charset="0"/>
              </a:rPr>
              <a:t>Scenario #1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2886694" y="3373224"/>
            <a:ext cx="1289135" cy="1067226"/>
            <a:chOff x="1362694" y="3373224"/>
            <a:chExt cx="1289135" cy="1067226"/>
          </a:xfrm>
        </p:grpSpPr>
        <p:sp>
          <p:nvSpPr>
            <p:cNvPr id="83" name="TextBox 82"/>
            <p:cNvSpPr txBox="1"/>
            <p:nvPr/>
          </p:nvSpPr>
          <p:spPr>
            <a:xfrm>
              <a:off x="1362694" y="4071118"/>
              <a:ext cx="12891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“Inhibited”</a:t>
              </a:r>
            </a:p>
          </p:txBody>
        </p:sp>
        <p:sp>
          <p:nvSpPr>
            <p:cNvPr id="84" name="Freeform 83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1DB30D-9551-4D23-A17F-AB76C32B5EB4}"/>
              </a:ext>
            </a:extLst>
          </p:cNvPr>
          <p:cNvGrpSpPr/>
          <p:nvPr/>
        </p:nvGrpSpPr>
        <p:grpSpPr>
          <a:xfrm>
            <a:off x="2718771" y="4953002"/>
            <a:ext cx="7202135" cy="1127101"/>
            <a:chOff x="1194770" y="4953001"/>
            <a:chExt cx="7202135" cy="112710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FF65C3A-75B2-4C75-AA92-F03794056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0591" b="8061"/>
            <a:stretch/>
          </p:blipFill>
          <p:spPr>
            <a:xfrm>
              <a:off x="1194770" y="4953001"/>
              <a:ext cx="7202135" cy="918946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4403ADE-3939-469A-88D9-A9E66423420B}"/>
                </a:ext>
              </a:extLst>
            </p:cNvPr>
            <p:cNvSpPr txBox="1"/>
            <p:nvPr/>
          </p:nvSpPr>
          <p:spPr>
            <a:xfrm>
              <a:off x="7266419" y="5818492"/>
              <a:ext cx="86113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latin typeface="Candara" panose="020E0502030303020204" pitchFamily="34" charset="0"/>
                </a:rPr>
                <a:t>Bruce Bean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EFC22BB-F029-2701-D680-71FFA90D6100}"/>
              </a:ext>
            </a:extLst>
          </p:cNvPr>
          <p:cNvSpPr txBox="1"/>
          <p:nvPr/>
        </p:nvSpPr>
        <p:spPr>
          <a:xfrm>
            <a:off x="152400" y="76200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Removing a Brake: Neurons</a:t>
            </a:r>
          </a:p>
        </p:txBody>
      </p:sp>
    </p:spTree>
    <p:extLst>
      <p:ext uri="{BB962C8B-B14F-4D97-AF65-F5344CB8AC3E}">
        <p14:creationId xmlns:p14="http://schemas.microsoft.com/office/powerpoint/2010/main" val="13842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3567088" y="2271598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4914104" y="3429000"/>
            <a:ext cx="3733800" cy="685800"/>
            <a:chOff x="3390104" y="3429000"/>
            <a:chExt cx="3733800" cy="685800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3390104" y="4114800"/>
              <a:ext cx="3733800" cy="0"/>
            </a:xfrm>
            <a:prstGeom prst="line">
              <a:avLst/>
            </a:prstGeom>
            <a:ln w="127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/>
            <p:cNvSpPr txBox="1"/>
            <p:nvPr/>
          </p:nvSpPr>
          <p:spPr>
            <a:xfrm>
              <a:off x="3505200" y="3429000"/>
              <a:ext cx="32223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9900"/>
                  </a:solidFill>
                  <a:latin typeface="Candara" panose="020E0502030303020204" pitchFamily="34" charset="0"/>
                </a:rPr>
                <a:t>Activity When Inhibited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199964" y="1812394"/>
            <a:ext cx="1915076" cy="1184807"/>
            <a:chOff x="675963" y="1812393"/>
            <a:chExt cx="1915076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191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914104" y="1459993"/>
            <a:ext cx="4981337" cy="820499"/>
            <a:chOff x="3390104" y="1459992"/>
            <a:chExt cx="4981337" cy="820499"/>
          </a:xfrm>
        </p:grpSpPr>
        <p:grpSp>
          <p:nvGrpSpPr>
            <p:cNvPr id="108" name="Group 107"/>
            <p:cNvGrpSpPr/>
            <p:nvPr/>
          </p:nvGrpSpPr>
          <p:grpSpPr>
            <a:xfrm>
              <a:off x="3390104" y="1459992"/>
              <a:ext cx="3733800" cy="820499"/>
              <a:chOff x="3390104" y="1459992"/>
              <a:chExt cx="3733800" cy="820499"/>
            </a:xfrm>
          </p:grpSpPr>
          <p:grpSp>
            <p:nvGrpSpPr>
              <p:cNvPr id="77" name="Group 76"/>
              <p:cNvGrpSpPr/>
              <p:nvPr/>
            </p:nvGrpSpPr>
            <p:grpSpPr>
              <a:xfrm>
                <a:off x="3390104" y="1893332"/>
                <a:ext cx="3733800" cy="387159"/>
                <a:chOff x="4038600" y="2139950"/>
                <a:chExt cx="3733800" cy="387159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41148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4038600" y="2520759"/>
                  <a:ext cx="3733800" cy="0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43402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45656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47910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/>
                <p:cNvCxnSpPr/>
                <p:nvPr/>
              </p:nvCxnSpPr>
              <p:spPr>
                <a:xfrm>
                  <a:off x="50165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52419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54673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56927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59182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61436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3690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65944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68199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Straight Connector 72"/>
                <p:cNvCxnSpPr/>
                <p:nvPr/>
              </p:nvCxnSpPr>
              <p:spPr>
                <a:xfrm>
                  <a:off x="704532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727075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>
                  <a:off x="7496175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Connector 75"/>
                <p:cNvCxnSpPr/>
                <p:nvPr/>
              </p:nvCxnSpPr>
              <p:spPr>
                <a:xfrm>
                  <a:off x="7721600" y="2139950"/>
                  <a:ext cx="0" cy="387159"/>
                </a:xfrm>
                <a:prstGeom prst="line">
                  <a:avLst/>
                </a:prstGeom>
                <a:ln w="12700">
                  <a:solidFill>
                    <a:srgbClr val="0099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78" name="TextBox 77"/>
              <p:cNvSpPr txBox="1"/>
              <p:nvPr/>
            </p:nvSpPr>
            <p:spPr>
              <a:xfrm>
                <a:off x="4697362" y="1459992"/>
                <a:ext cx="115929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Activity</a:t>
                </a: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6705600" y="1566446"/>
              <a:ext cx="1665841" cy="611285"/>
              <a:chOff x="6705600" y="1566446"/>
              <a:chExt cx="1665841" cy="611285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6705600" y="1566446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009900"/>
                    </a:solidFill>
                    <a:latin typeface="Candara" panose="020E0502030303020204" pitchFamily="34" charset="0"/>
                  </a:rPr>
                  <a:t>Action Potentials</a:t>
                </a: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7168896" y="1828800"/>
                <a:ext cx="591409" cy="348931"/>
              </a:xfrm>
              <a:custGeom>
                <a:avLst/>
                <a:gdLst>
                  <a:gd name="connsiteX0" fmla="*/ 539496 w 591409"/>
                  <a:gd name="connsiteY0" fmla="*/ 0 h 348931"/>
                  <a:gd name="connsiteX1" fmla="*/ 539496 w 591409"/>
                  <a:gd name="connsiteY1" fmla="*/ 329184 h 348931"/>
                  <a:gd name="connsiteX2" fmla="*/ 0 w 591409"/>
                  <a:gd name="connsiteY2" fmla="*/ 283464 h 348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409" h="348931">
                    <a:moveTo>
                      <a:pt x="539496" y="0"/>
                    </a:moveTo>
                    <a:cubicBezTo>
                      <a:pt x="584454" y="140970"/>
                      <a:pt x="629412" y="281940"/>
                      <a:pt x="539496" y="329184"/>
                    </a:cubicBezTo>
                    <a:cubicBezTo>
                      <a:pt x="449580" y="376428"/>
                      <a:pt x="224790" y="329946"/>
                      <a:pt x="0" y="283464"/>
                    </a:cubicBezTo>
                  </a:path>
                </a:pathLst>
              </a:custGeom>
              <a:noFill/>
              <a:ln>
                <a:solidFill>
                  <a:srgbClr val="0099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1851108" y="2965795"/>
            <a:ext cx="1729831" cy="1114024"/>
            <a:chOff x="327108" y="2965795"/>
            <a:chExt cx="1729831" cy="1114024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27108" y="3133886"/>
              <a:ext cx="1127232" cy="945933"/>
              <a:chOff x="327108" y="3133886"/>
              <a:chExt cx="1127232" cy="945933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27108" y="3567499"/>
                <a:ext cx="1127232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sp>
        <p:nvSpPr>
          <p:cNvPr id="110" name="Down Arrow 109"/>
          <p:cNvSpPr/>
          <p:nvPr/>
        </p:nvSpPr>
        <p:spPr>
          <a:xfrm flipV="1">
            <a:off x="6602384" y="2739264"/>
            <a:ext cx="313529" cy="41211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402454" y="2786814"/>
            <a:ext cx="922146" cy="530326"/>
            <a:chOff x="3878454" y="2786813"/>
            <a:chExt cx="922146" cy="530326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8454" y="2786813"/>
              <a:ext cx="481449" cy="357963"/>
            </a:xfrm>
            <a:prstGeom prst="rect">
              <a:avLst/>
            </a:prstGeom>
          </p:spPr>
        </p:pic>
        <p:cxnSp>
          <p:nvCxnSpPr>
            <p:cNvPr id="49" name="Straight Connector 48"/>
            <p:cNvCxnSpPr/>
            <p:nvPr/>
          </p:nvCxnSpPr>
          <p:spPr>
            <a:xfrm>
              <a:off x="4260518" y="2965546"/>
              <a:ext cx="535320" cy="496"/>
            </a:xfrm>
            <a:prstGeom prst="line">
              <a:avLst/>
            </a:prstGeom>
            <a:ln w="28575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H="1">
              <a:off x="4795838" y="2900131"/>
              <a:ext cx="4762" cy="131327"/>
            </a:xfrm>
            <a:prstGeom prst="line">
              <a:avLst/>
            </a:prstGeom>
            <a:ln w="38100">
              <a:solidFill>
                <a:srgbClr val="BF7F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3905030" y="2949025"/>
              <a:ext cx="442749" cy="3681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3600" dirty="0">
                  <a:latin typeface="Candara" panose="020E0502030303020204" pitchFamily="34" charset="0"/>
                </a:rPr>
                <a:t>X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707630" y="3373224"/>
            <a:ext cx="1627369" cy="1067226"/>
            <a:chOff x="1183629" y="3373224"/>
            <a:chExt cx="1627369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5638800" y="4648201"/>
            <a:ext cx="2298764" cy="1685761"/>
            <a:chOff x="4114800" y="4648200"/>
            <a:chExt cx="2298764" cy="1685761"/>
          </a:xfrm>
        </p:grpSpPr>
        <p:pic>
          <p:nvPicPr>
            <p:cNvPr id="80" name="Picture 4" descr="Accelerator pedal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4648200"/>
              <a:ext cx="2298764" cy="16857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Rectangle 81"/>
            <p:cNvSpPr/>
            <p:nvPr/>
          </p:nvSpPr>
          <p:spPr>
            <a:xfrm>
              <a:off x="4114800" y="4648200"/>
              <a:ext cx="2298764" cy="1685761"/>
            </a:xfrm>
            <a:prstGeom prst="rect">
              <a:avLst/>
            </a:prstGeom>
            <a:noFill/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746" y="5251798"/>
            <a:ext cx="1010548" cy="751354"/>
          </a:xfrm>
          <a:prstGeom prst="rect">
            <a:avLst/>
          </a:prstGeom>
        </p:spPr>
      </p:pic>
      <p:sp>
        <p:nvSpPr>
          <p:cNvPr id="96" name="TextBox 95"/>
          <p:cNvSpPr txBox="1"/>
          <p:nvPr/>
        </p:nvSpPr>
        <p:spPr>
          <a:xfrm>
            <a:off x="4419601" y="1138536"/>
            <a:ext cx="16177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>
                <a:latin typeface="Candara" panose="020E0502030303020204" pitchFamily="34" charset="0"/>
              </a:rPr>
              <a:t>Scenario #2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56A0B4-C29D-7C06-3DED-6DC6023371E3}"/>
              </a:ext>
            </a:extLst>
          </p:cNvPr>
          <p:cNvSpPr txBox="1"/>
          <p:nvPr/>
        </p:nvSpPr>
        <p:spPr>
          <a:xfrm>
            <a:off x="152400" y="76200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Removing a Brake: Neurons</a:t>
            </a:r>
          </a:p>
        </p:txBody>
      </p:sp>
    </p:spTree>
    <p:extLst>
      <p:ext uri="{BB962C8B-B14F-4D97-AF65-F5344CB8AC3E}">
        <p14:creationId xmlns:p14="http://schemas.microsoft.com/office/powerpoint/2010/main" val="343941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roup 106"/>
          <p:cNvGrpSpPr/>
          <p:nvPr/>
        </p:nvGrpSpPr>
        <p:grpSpPr>
          <a:xfrm>
            <a:off x="3567088" y="2271598"/>
            <a:ext cx="990600" cy="1052657"/>
            <a:chOff x="2043088" y="2271597"/>
            <a:chExt cx="990600" cy="1052657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6939" y="2966291"/>
              <a:ext cx="481449" cy="357963"/>
            </a:xfrm>
            <a:prstGeom prst="rect">
              <a:avLst/>
            </a:prstGeom>
          </p:spPr>
        </p:pic>
        <p:grpSp>
          <p:nvGrpSpPr>
            <p:cNvPr id="46" name="Group 45"/>
            <p:cNvGrpSpPr/>
            <p:nvPr/>
          </p:nvGrpSpPr>
          <p:grpSpPr>
            <a:xfrm rot="4032019">
              <a:off x="2278816" y="2035869"/>
              <a:ext cx="519143" cy="990600"/>
              <a:chOff x="1752600" y="2473002"/>
              <a:chExt cx="519143" cy="990600"/>
            </a:xfrm>
          </p:grpSpPr>
          <p:sp>
            <p:nvSpPr>
              <p:cNvPr id="19" name="Isosceles Triangle 18"/>
              <p:cNvSpPr/>
              <p:nvPr/>
            </p:nvSpPr>
            <p:spPr>
              <a:xfrm rot="8706966">
                <a:off x="2043143" y="2473002"/>
                <a:ext cx="228600" cy="990600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20" name="Oval 19"/>
              <p:cNvSpPr/>
              <p:nvPr/>
            </p:nvSpPr>
            <p:spPr>
              <a:xfrm rot="19419576">
                <a:off x="1752600" y="2529244"/>
                <a:ext cx="239646" cy="62976"/>
              </a:xfrm>
              <a:prstGeom prst="ellipse">
                <a:avLst/>
              </a:prstGeom>
              <a:solidFill>
                <a:srgbClr val="00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2199964" y="1812394"/>
            <a:ext cx="1915076" cy="1184807"/>
            <a:chOff x="675963" y="1812393"/>
            <a:chExt cx="1915076" cy="1184807"/>
          </a:xfrm>
        </p:grpSpPr>
        <p:sp>
          <p:nvSpPr>
            <p:cNvPr id="2" name="TextBox 1"/>
            <p:cNvSpPr txBox="1"/>
            <p:nvPr/>
          </p:nvSpPr>
          <p:spPr>
            <a:xfrm>
              <a:off x="675963" y="1812393"/>
              <a:ext cx="191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</a:t>
              </a:r>
              <a:r>
                <a:rPr lang="en-US" dirty="0" err="1">
                  <a:solidFill>
                    <a:srgbClr val="009900"/>
                  </a:solidFill>
                  <a:latin typeface="Candara" panose="020E0502030303020204" pitchFamily="34" charset="0"/>
                </a:rPr>
                <a:t>Tonically</a:t>
              </a:r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 Active”</a:t>
              </a:r>
            </a:p>
          </p:txBody>
        </p:sp>
        <p:sp>
          <p:nvSpPr>
            <p:cNvPr id="4" name="Freeform 3"/>
            <p:cNvSpPr/>
            <p:nvPr/>
          </p:nvSpPr>
          <p:spPr>
            <a:xfrm>
              <a:off x="1669220" y="2184400"/>
              <a:ext cx="483430" cy="812800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3430" h="812800">
                  <a:moveTo>
                    <a:pt x="70680" y="0"/>
                  </a:moveTo>
                  <a:cubicBezTo>
                    <a:pt x="17234" y="164041"/>
                    <a:pt x="-36212" y="328083"/>
                    <a:pt x="32580" y="463550"/>
                  </a:cubicBezTo>
                  <a:cubicBezTo>
                    <a:pt x="101372" y="599017"/>
                    <a:pt x="292401" y="705908"/>
                    <a:pt x="483430" y="81280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851108" y="2965795"/>
            <a:ext cx="1729831" cy="1114024"/>
            <a:chOff x="327108" y="2965795"/>
            <a:chExt cx="1729831" cy="1114024"/>
          </a:xfrm>
        </p:grpSpPr>
        <p:grpSp>
          <p:nvGrpSpPr>
            <p:cNvPr id="106" name="Group 105"/>
            <p:cNvGrpSpPr/>
            <p:nvPr/>
          </p:nvGrpSpPr>
          <p:grpSpPr>
            <a:xfrm>
              <a:off x="1134793" y="2965795"/>
              <a:ext cx="922146" cy="357963"/>
              <a:chOff x="1134793" y="3270595"/>
              <a:chExt cx="922146" cy="35796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4793" y="3270595"/>
                <a:ext cx="481449" cy="357963"/>
              </a:xfrm>
              <a:prstGeom prst="rect">
                <a:avLst/>
              </a:prstGeom>
            </p:spPr>
          </p:pic>
          <p:cxnSp>
            <p:nvCxnSpPr>
              <p:cNvPr id="100" name="Straight Connector 99"/>
              <p:cNvCxnSpPr/>
              <p:nvPr/>
            </p:nvCxnSpPr>
            <p:spPr>
              <a:xfrm>
                <a:off x="1516857" y="3449328"/>
                <a:ext cx="535320" cy="49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/>
              <p:cNvCxnSpPr/>
              <p:nvPr/>
            </p:nvCxnSpPr>
            <p:spPr>
              <a:xfrm flipH="1">
                <a:off x="2052177" y="3383913"/>
                <a:ext cx="4762" cy="131327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Group 10"/>
            <p:cNvGrpSpPr/>
            <p:nvPr/>
          </p:nvGrpSpPr>
          <p:grpSpPr>
            <a:xfrm>
              <a:off x="327108" y="3133886"/>
              <a:ext cx="1127232" cy="945933"/>
              <a:chOff x="327108" y="3133886"/>
              <a:chExt cx="1127232" cy="945933"/>
            </a:xfrm>
          </p:grpSpPr>
          <p:sp>
            <p:nvSpPr>
              <p:cNvPr id="59" name="TextBox 58"/>
              <p:cNvSpPr txBox="1"/>
              <p:nvPr/>
            </p:nvSpPr>
            <p:spPr>
              <a:xfrm>
                <a:off x="327108" y="3567499"/>
                <a:ext cx="1127232" cy="5123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Inhibitory</a:t>
                </a:r>
              </a:p>
              <a:p>
                <a:pPr algn="ctr">
                  <a:lnSpc>
                    <a:spcPts val="1600"/>
                  </a:lnSpc>
                </a:pPr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Neuron</a:t>
                </a:r>
              </a:p>
            </p:txBody>
          </p:sp>
          <p:sp>
            <p:nvSpPr>
              <p:cNvPr id="79" name="Freeform 78"/>
              <p:cNvSpPr/>
              <p:nvPr/>
            </p:nvSpPr>
            <p:spPr>
              <a:xfrm>
                <a:off x="858398" y="3133886"/>
                <a:ext cx="321310" cy="384295"/>
              </a:xfrm>
              <a:custGeom>
                <a:avLst/>
                <a:gdLst>
                  <a:gd name="connsiteX0" fmla="*/ 70680 w 483430"/>
                  <a:gd name="connsiteY0" fmla="*/ 0 h 812800"/>
                  <a:gd name="connsiteX1" fmla="*/ 32580 w 483430"/>
                  <a:gd name="connsiteY1" fmla="*/ 463550 h 812800"/>
                  <a:gd name="connsiteX2" fmla="*/ 483430 w 483430"/>
                  <a:gd name="connsiteY2" fmla="*/ 812800 h 812800"/>
                  <a:gd name="connsiteX0" fmla="*/ 31310 w 526356"/>
                  <a:gd name="connsiteY0" fmla="*/ 573032 h 597986"/>
                  <a:gd name="connsiteX1" fmla="*/ 75506 w 526356"/>
                  <a:gd name="connsiteY1" fmla="*/ 3310 h 597986"/>
                  <a:gd name="connsiteX2" fmla="*/ 526356 w 526356"/>
                  <a:gd name="connsiteY2" fmla="*/ 352560 h 597986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495046"/>
                  <a:gd name="connsiteY0" fmla="*/ 220472 h 220472"/>
                  <a:gd name="connsiteX1" fmla="*/ 495046 w 495046"/>
                  <a:gd name="connsiteY1" fmla="*/ 0 h 220472"/>
                  <a:gd name="connsiteX0" fmla="*/ 0 w 321310"/>
                  <a:gd name="connsiteY0" fmla="*/ 375920 h 375920"/>
                  <a:gd name="connsiteX1" fmla="*/ 321310 w 321310"/>
                  <a:gd name="connsiteY1" fmla="*/ 0 h 375920"/>
                  <a:gd name="connsiteX0" fmla="*/ 0 w 321310"/>
                  <a:gd name="connsiteY0" fmla="*/ 384295 h 384295"/>
                  <a:gd name="connsiteX1" fmla="*/ 321310 w 321310"/>
                  <a:gd name="connsiteY1" fmla="*/ 8375 h 384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1310" h="384295">
                    <a:moveTo>
                      <a:pt x="0" y="384295"/>
                    </a:moveTo>
                    <a:cubicBezTo>
                      <a:pt x="101007" y="45628"/>
                      <a:pt x="-90593" y="-27862"/>
                      <a:pt x="321310" y="8375"/>
                    </a:cubicBezTo>
                  </a:path>
                </a:pathLst>
              </a:custGeom>
              <a:noFill/>
              <a:ln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2707630" y="3373224"/>
            <a:ext cx="1627369" cy="1067226"/>
            <a:chOff x="1183629" y="3373224"/>
            <a:chExt cx="1627369" cy="1067226"/>
          </a:xfrm>
        </p:grpSpPr>
        <p:sp>
          <p:nvSpPr>
            <p:cNvPr id="55" name="TextBox 54"/>
            <p:cNvSpPr txBox="1"/>
            <p:nvPr/>
          </p:nvSpPr>
          <p:spPr>
            <a:xfrm>
              <a:off x="1183629" y="4071118"/>
              <a:ext cx="1627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“Dis-inhibited”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068842" y="3373224"/>
              <a:ext cx="193294" cy="705104"/>
            </a:xfrm>
            <a:custGeom>
              <a:avLst/>
              <a:gdLst>
                <a:gd name="connsiteX0" fmla="*/ 70680 w 483430"/>
                <a:gd name="connsiteY0" fmla="*/ 0 h 812800"/>
                <a:gd name="connsiteX1" fmla="*/ 32580 w 483430"/>
                <a:gd name="connsiteY1" fmla="*/ 463550 h 812800"/>
                <a:gd name="connsiteX2" fmla="*/ 483430 w 483430"/>
                <a:gd name="connsiteY2" fmla="*/ 812800 h 812800"/>
                <a:gd name="connsiteX0" fmla="*/ 0 w 412750"/>
                <a:gd name="connsiteY0" fmla="*/ 0 h 812800"/>
                <a:gd name="connsiteX1" fmla="*/ 412750 w 412750"/>
                <a:gd name="connsiteY1" fmla="*/ 812800 h 812800"/>
                <a:gd name="connsiteX0" fmla="*/ 0 w 449326"/>
                <a:gd name="connsiteY0" fmla="*/ 0 h 53848"/>
                <a:gd name="connsiteX1" fmla="*/ 449326 w 449326"/>
                <a:gd name="connsiteY1" fmla="*/ 53848 h 53848"/>
                <a:gd name="connsiteX0" fmla="*/ 0 w 120142"/>
                <a:gd name="connsiteY0" fmla="*/ 677672 h 677672"/>
                <a:gd name="connsiteX1" fmla="*/ 120142 w 120142"/>
                <a:gd name="connsiteY1" fmla="*/ 0 h 677672"/>
                <a:gd name="connsiteX0" fmla="*/ 0 w 92710"/>
                <a:gd name="connsiteY0" fmla="*/ 750824 h 750824"/>
                <a:gd name="connsiteX1" fmla="*/ 92710 w 92710"/>
                <a:gd name="connsiteY1" fmla="*/ 0 h 750824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56718"/>
                <a:gd name="connsiteY0" fmla="*/ 732536 h 732536"/>
                <a:gd name="connsiteX1" fmla="*/ 156718 w 156718"/>
                <a:gd name="connsiteY1" fmla="*/ 0 h 732536"/>
                <a:gd name="connsiteX0" fmla="*/ 0 w 193294"/>
                <a:gd name="connsiteY0" fmla="*/ 705104 h 705104"/>
                <a:gd name="connsiteX1" fmla="*/ 193294 w 193294"/>
                <a:gd name="connsiteY1" fmla="*/ 0 h 7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93294" h="705104">
                  <a:moveTo>
                    <a:pt x="0" y="705104"/>
                  </a:moveTo>
                  <a:cubicBezTo>
                    <a:pt x="143679" y="433493"/>
                    <a:pt x="141055" y="244179"/>
                    <a:pt x="193294" y="0"/>
                  </a:cubicBezTo>
                </a:path>
              </a:pathLst>
            </a:custGeom>
            <a:noFill/>
            <a:ln>
              <a:solidFill>
                <a:srgbClr val="0099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9B1F3D9-5D8B-0E17-EEB4-A0A0F9891AE0}"/>
              </a:ext>
            </a:extLst>
          </p:cNvPr>
          <p:cNvSpPr txBox="1"/>
          <p:nvPr/>
        </p:nvSpPr>
        <p:spPr>
          <a:xfrm>
            <a:off x="152400" y="76200"/>
            <a:ext cx="6266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Removing a Brake: Neurons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2AA1268-94B3-B728-F9FD-8A295DC41978}"/>
              </a:ext>
            </a:extLst>
          </p:cNvPr>
          <p:cNvGrpSpPr/>
          <p:nvPr/>
        </p:nvGrpSpPr>
        <p:grpSpPr>
          <a:xfrm>
            <a:off x="4855021" y="1518138"/>
            <a:ext cx="4820550" cy="2371506"/>
            <a:chOff x="4855021" y="1518138"/>
            <a:chExt cx="4820550" cy="2371506"/>
          </a:xfrm>
        </p:grpSpPr>
        <p:sp>
          <p:nvSpPr>
            <p:cNvPr id="13" name="TextBox 12"/>
            <p:cNvSpPr txBox="1"/>
            <p:nvPr/>
          </p:nvSpPr>
          <p:spPr>
            <a:xfrm>
              <a:off x="5257800" y="1518138"/>
              <a:ext cx="376737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i="1" u="sng" dirty="0">
                  <a:latin typeface="Candara" panose="020E0502030303020204" pitchFamily="34" charset="0"/>
                </a:rPr>
                <a:t>But what’s the point?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1318" y="2109753"/>
              <a:ext cx="400795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Candara" panose="020E0502030303020204" pitchFamily="34" charset="0"/>
                </a:rPr>
                <a:t>Neurons Do Not Require</a:t>
              </a:r>
            </a:p>
            <a:p>
              <a:pPr algn="ctr"/>
              <a:r>
                <a:rPr lang="en-US" sz="2400" i="1" dirty="0">
                  <a:latin typeface="Candara" panose="020E0502030303020204" pitchFamily="34" charset="0"/>
                </a:rPr>
                <a:t>Synaptic Excitation to Turn 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855021" y="3058647"/>
              <a:ext cx="482055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i="1" dirty="0">
                  <a:latin typeface="Candara" panose="020E0502030303020204" pitchFamily="34" charset="0"/>
                </a:rPr>
                <a:t>Removal of Inhibition (Dis-inhibition)</a:t>
              </a:r>
            </a:p>
            <a:p>
              <a:pPr algn="ctr"/>
              <a:r>
                <a:rPr lang="en-US" sz="2400" i="1" dirty="0">
                  <a:latin typeface="Candara" panose="020E0502030303020204" pitchFamily="34" charset="0"/>
                </a:rPr>
                <a:t>Can Also Turn Neurons 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32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2971800" y="1524000"/>
            <a:ext cx="2819400" cy="4550453"/>
            <a:chOff x="1219200" y="1365346"/>
            <a:chExt cx="2819400" cy="4550453"/>
          </a:xfrm>
        </p:grpSpPr>
        <p:pic>
          <p:nvPicPr>
            <p:cNvPr id="51" name="Picture 2" descr="http://theformofmoney.blogharbor.com/OpiumDividendMovi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1365346"/>
              <a:ext cx="2819400" cy="4280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1823455" y="5638800"/>
              <a:ext cx="13372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i="1" dirty="0">
                  <a:latin typeface="Candara" panose="020E0502030303020204" pitchFamily="34" charset="0"/>
                </a:rPr>
                <a:t>The Dividend, 1916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287092" y="1524000"/>
            <a:ext cx="2643440" cy="4550453"/>
            <a:chOff x="4290760" y="1365346"/>
            <a:chExt cx="2643440" cy="455045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00" t="2783"/>
            <a:stretch/>
          </p:blipFill>
          <p:spPr>
            <a:xfrm>
              <a:off x="4290760" y="1365346"/>
              <a:ext cx="2643440" cy="4280154"/>
            </a:xfrm>
            <a:prstGeom prst="rect">
              <a:avLst/>
            </a:prstGeom>
          </p:spPr>
        </p:pic>
        <p:grpSp>
          <p:nvGrpSpPr>
            <p:cNvPr id="55" name="Group 54"/>
            <p:cNvGrpSpPr/>
            <p:nvPr/>
          </p:nvGrpSpPr>
          <p:grpSpPr>
            <a:xfrm>
              <a:off x="4381277" y="5638800"/>
              <a:ext cx="2490169" cy="276999"/>
              <a:chOff x="4381277" y="5638800"/>
              <a:chExt cx="2490169" cy="276999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4381277" y="5638800"/>
                <a:ext cx="249016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i="1" dirty="0">
                    <a:latin typeface="Candara" panose="020E0502030303020204" pitchFamily="34" charset="0"/>
                  </a:rPr>
                  <a:t>January 26, 2013        New York Times</a:t>
                </a:r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5578787" y="575912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58" name="Rectangle 57"/>
          <p:cNvSpPr/>
          <p:nvPr/>
        </p:nvSpPr>
        <p:spPr>
          <a:xfrm>
            <a:off x="6376982" y="4923538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7017544" y="4737796"/>
            <a:ext cx="1828319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6376982" y="5098163"/>
            <a:ext cx="24688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6376982" y="5278150"/>
            <a:ext cx="868680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7293769" y="4011516"/>
            <a:ext cx="859632" cy="109728"/>
          </a:xfrm>
          <a:prstGeom prst="rect">
            <a:avLst/>
          </a:prstGeom>
          <a:solidFill>
            <a:srgbClr val="FFFF00">
              <a:alpha val="3215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A5C2FDE-AFB9-8065-A1B6-C6F9BEEF8E50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337C4DC-CED7-E8C9-EF7B-8F7C8100374F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DB8E236-2BDE-54C2-A1EE-3092DEDE6DE1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C269CB7-3CDC-9D06-6476-73D15CC513EE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408D90D0-42E4-D369-872A-3A9CA8D26264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9661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6526770" y="2226892"/>
            <a:ext cx="754960" cy="629032"/>
            <a:chOff x="4457700" y="3947241"/>
            <a:chExt cx="754960" cy="6290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4733371" y="3947241"/>
              <a:ext cx="479289" cy="338554"/>
              <a:chOff x="5787432" y="1448010"/>
              <a:chExt cx="650549" cy="477161"/>
            </a:xfrm>
          </p:grpSpPr>
          <p:sp>
            <p:nvSpPr>
              <p:cNvPr id="43" name="Freeform 42"/>
              <p:cNvSpPr/>
              <p:nvPr/>
            </p:nvSpPr>
            <p:spPr>
              <a:xfrm>
                <a:off x="57874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 bwMode="auto">
              <a:xfrm>
                <a:off x="5984583" y="1448010"/>
                <a:ext cx="383375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7</a:t>
                </a:r>
              </a:p>
            </p:txBody>
          </p:sp>
        </p:grp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01551"/>
            <a:ext cx="4270398" cy="425489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30590" y="107441"/>
            <a:ext cx="60157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Periaqueductal Gray (PAG)</a:t>
            </a:r>
          </a:p>
        </p:txBody>
      </p:sp>
      <p:sp>
        <p:nvSpPr>
          <p:cNvPr id="2" name="Freeform 1"/>
          <p:cNvSpPr/>
          <p:nvPr/>
        </p:nvSpPr>
        <p:spPr>
          <a:xfrm>
            <a:off x="7043663" y="3901968"/>
            <a:ext cx="88313" cy="414635"/>
          </a:xfrm>
          <a:custGeom>
            <a:avLst/>
            <a:gdLst>
              <a:gd name="connsiteX0" fmla="*/ 90364 w 103344"/>
              <a:gd name="connsiteY0" fmla="*/ 369677 h 370894"/>
              <a:gd name="connsiteX1" fmla="*/ 95127 w 103344"/>
              <a:gd name="connsiteY1" fmla="*/ 95833 h 370894"/>
              <a:gd name="connsiteX2" fmla="*/ 7021 w 103344"/>
              <a:gd name="connsiteY2" fmla="*/ 2964 h 370894"/>
              <a:gd name="connsiteX3" fmla="*/ 14164 w 103344"/>
              <a:gd name="connsiteY3" fmla="*/ 188702 h 370894"/>
              <a:gd name="connsiteX4" fmla="*/ 90364 w 103344"/>
              <a:gd name="connsiteY4" fmla="*/ 369677 h 370894"/>
              <a:gd name="connsiteX0" fmla="*/ 77825 w 88313"/>
              <a:gd name="connsiteY0" fmla="*/ 397435 h 398698"/>
              <a:gd name="connsiteX1" fmla="*/ 82588 w 88313"/>
              <a:gd name="connsiteY1" fmla="*/ 123591 h 398698"/>
              <a:gd name="connsiteX2" fmla="*/ 30200 w 88313"/>
              <a:gd name="connsiteY2" fmla="*/ 2147 h 398698"/>
              <a:gd name="connsiteX3" fmla="*/ 1625 w 88313"/>
              <a:gd name="connsiteY3" fmla="*/ 216460 h 398698"/>
              <a:gd name="connsiteX4" fmla="*/ 77825 w 88313"/>
              <a:gd name="connsiteY4" fmla="*/ 397435 h 398698"/>
              <a:gd name="connsiteX0" fmla="*/ 77825 w 88313"/>
              <a:gd name="connsiteY0" fmla="*/ 410476 h 414635"/>
              <a:gd name="connsiteX1" fmla="*/ 82588 w 88313"/>
              <a:gd name="connsiteY1" fmla="*/ 46144 h 414635"/>
              <a:gd name="connsiteX2" fmla="*/ 30200 w 88313"/>
              <a:gd name="connsiteY2" fmla="*/ 15188 h 414635"/>
              <a:gd name="connsiteX3" fmla="*/ 1625 w 88313"/>
              <a:gd name="connsiteY3" fmla="*/ 229501 h 414635"/>
              <a:gd name="connsiteX4" fmla="*/ 77825 w 88313"/>
              <a:gd name="connsiteY4" fmla="*/ 410476 h 414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313" h="414635">
                <a:moveTo>
                  <a:pt x="77825" y="410476"/>
                </a:moveTo>
                <a:cubicBezTo>
                  <a:pt x="91319" y="379917"/>
                  <a:pt x="90526" y="112025"/>
                  <a:pt x="82588" y="46144"/>
                </a:cubicBezTo>
                <a:cubicBezTo>
                  <a:pt x="74651" y="-19737"/>
                  <a:pt x="43694" y="-290"/>
                  <a:pt x="30200" y="15188"/>
                </a:cubicBezTo>
                <a:cubicBezTo>
                  <a:pt x="16706" y="30666"/>
                  <a:pt x="-6312" y="163620"/>
                  <a:pt x="1625" y="229501"/>
                </a:cubicBezTo>
                <a:cubicBezTo>
                  <a:pt x="9563" y="295382"/>
                  <a:pt x="64331" y="441035"/>
                  <a:pt x="77825" y="410476"/>
                </a:cubicBezTo>
                <a:close/>
              </a:path>
            </a:pathLst>
          </a:custGeom>
          <a:solidFill>
            <a:srgbClr val="FF0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242931" y="4691068"/>
            <a:ext cx="1219200" cy="261933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51614" y="5516660"/>
            <a:ext cx="68800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err="1">
                <a:latin typeface="Candara" panose="020E0502030303020204" pitchFamily="34" charset="0"/>
              </a:rPr>
              <a:t>wikipedia</a:t>
            </a:r>
            <a:endParaRPr lang="en-US" sz="1000" i="1" dirty="0">
              <a:latin typeface="Candara" panose="020E0502030303020204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32" y="1624172"/>
            <a:ext cx="3628269" cy="264302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800" y="1635443"/>
            <a:ext cx="2836275" cy="369332"/>
            <a:chOff x="304800" y="1635443"/>
            <a:chExt cx="2836275" cy="369332"/>
          </a:xfrm>
        </p:grpSpPr>
        <p:sp>
          <p:nvSpPr>
            <p:cNvPr id="39" name="TextBox 38"/>
            <p:cNvSpPr txBox="1"/>
            <p:nvPr/>
          </p:nvSpPr>
          <p:spPr>
            <a:xfrm>
              <a:off x="566331" y="1635443"/>
              <a:ext cx="2574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Candara" panose="020E0502030303020204" pitchFamily="34" charset="0"/>
                </a:rPr>
                <a:t>mesencephalic</a:t>
              </a:r>
              <a:r>
                <a:rPr lang="en-US" dirty="0">
                  <a:latin typeface="Candara" panose="020E0502030303020204" pitchFamily="34" charset="0"/>
                </a:rPr>
                <a:t> structure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1698782"/>
              <a:ext cx="355601" cy="26670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2101577" y="2709447"/>
            <a:ext cx="2402038" cy="830997"/>
            <a:chOff x="577577" y="2709446"/>
            <a:chExt cx="2402038" cy="830997"/>
          </a:xfrm>
        </p:grpSpPr>
        <p:sp>
          <p:nvSpPr>
            <p:cNvPr id="42" name="TextBox 41"/>
            <p:cNvSpPr txBox="1"/>
            <p:nvPr/>
          </p:nvSpPr>
          <p:spPr>
            <a:xfrm>
              <a:off x="727075" y="2709446"/>
              <a:ext cx="22525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constitutes essential</a:t>
              </a:r>
            </a:p>
            <a:p>
              <a:r>
                <a:rPr lang="en-US" sz="1600" dirty="0">
                  <a:latin typeface="Candara" panose="020E0502030303020204" pitchFamily="34" charset="0"/>
                </a:rPr>
                <a:t>neural circuit for opioid-</a:t>
              </a:r>
            </a:p>
            <a:p>
              <a:r>
                <a:rPr lang="en-US" sz="1600" dirty="0">
                  <a:latin typeface="Candara" panose="020E0502030303020204" pitchFamily="34" charset="0"/>
                </a:rPr>
                <a:t>based analgesia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2791270"/>
              <a:ext cx="251628" cy="188721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1828801" y="2055913"/>
            <a:ext cx="2561073" cy="646331"/>
            <a:chOff x="304800" y="2055912"/>
            <a:chExt cx="2561073" cy="646331"/>
          </a:xfrm>
        </p:grpSpPr>
        <p:sp>
          <p:nvSpPr>
            <p:cNvPr id="41" name="TextBox 40"/>
            <p:cNvSpPr txBox="1"/>
            <p:nvPr/>
          </p:nvSpPr>
          <p:spPr>
            <a:xfrm>
              <a:off x="555625" y="2055912"/>
              <a:ext cx="231024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projects to rostral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ventromedial medulla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2138357"/>
              <a:ext cx="355601" cy="266701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1828801" y="3520804"/>
            <a:ext cx="2516189" cy="369332"/>
            <a:chOff x="304800" y="3520804"/>
            <a:chExt cx="2516189" cy="369332"/>
          </a:xfrm>
        </p:grpSpPr>
        <p:sp>
          <p:nvSpPr>
            <p:cNvPr id="45" name="TextBox 44"/>
            <p:cNvSpPr txBox="1"/>
            <p:nvPr/>
          </p:nvSpPr>
          <p:spPr>
            <a:xfrm>
              <a:off x="555625" y="3520804"/>
              <a:ext cx="2265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high density of MORs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564728"/>
              <a:ext cx="355601" cy="26670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1828800" y="3921443"/>
            <a:ext cx="2716620" cy="1477328"/>
            <a:chOff x="304800" y="3921443"/>
            <a:chExt cx="2716620" cy="1477328"/>
          </a:xfrm>
        </p:grpSpPr>
        <p:sp>
          <p:nvSpPr>
            <p:cNvPr id="52" name="TextBox 51"/>
            <p:cNvSpPr txBox="1"/>
            <p:nvPr/>
          </p:nvSpPr>
          <p:spPr>
            <a:xfrm>
              <a:off x="563696" y="3921443"/>
              <a:ext cx="24577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administration of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opioids directly into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PAG blocks nociceptive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responses in all animals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(rodents to primates)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3986213"/>
              <a:ext cx="355601" cy="266701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101578" y="5376446"/>
            <a:ext cx="2586384" cy="338554"/>
            <a:chOff x="577577" y="5376446"/>
            <a:chExt cx="2586384" cy="338554"/>
          </a:xfrm>
        </p:grpSpPr>
        <p:sp>
          <p:nvSpPr>
            <p:cNvPr id="56" name="TextBox 55"/>
            <p:cNvSpPr txBox="1"/>
            <p:nvPr/>
          </p:nvSpPr>
          <p:spPr>
            <a:xfrm>
              <a:off x="727075" y="5376446"/>
              <a:ext cx="24368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naloxone blocks response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7577" y="5475717"/>
              <a:ext cx="251628" cy="18872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229600" y="5334000"/>
            <a:ext cx="2109336" cy="1371600"/>
            <a:chOff x="6477000" y="5257800"/>
            <a:chExt cx="2381484" cy="1524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7000" y="5257800"/>
              <a:ext cx="2381484" cy="1524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6477000" y="5257800"/>
              <a:ext cx="2381484" cy="15240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28801" y="5678270"/>
            <a:ext cx="3139602" cy="646331"/>
            <a:chOff x="304800" y="5706844"/>
            <a:chExt cx="3139602" cy="646331"/>
          </a:xfrm>
        </p:grpSpPr>
        <p:sp>
          <p:nvSpPr>
            <p:cNvPr id="47" name="TextBox 46"/>
            <p:cNvSpPr txBox="1"/>
            <p:nvPr/>
          </p:nvSpPr>
          <p:spPr>
            <a:xfrm>
              <a:off x="571500" y="5706844"/>
              <a:ext cx="28729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direct electrical stimulation </a:t>
              </a:r>
            </a:p>
            <a:p>
              <a:r>
                <a:rPr lang="en-US" dirty="0">
                  <a:latin typeface="Candara" panose="020E0502030303020204" pitchFamily="34" charset="0"/>
                </a:rPr>
                <a:t>of PAG produces analgesia</a:t>
              </a:r>
            </a:p>
          </p:txBody>
        </p:sp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4800" y="5750242"/>
              <a:ext cx="355601" cy="266701"/>
            </a:xfrm>
            <a:prstGeom prst="rect">
              <a:avLst/>
            </a:prstGeom>
          </p:spPr>
        </p:pic>
      </p:grpSp>
      <p:sp>
        <p:nvSpPr>
          <p:cNvPr id="16" name="Freeform 15"/>
          <p:cNvSpPr/>
          <p:nvPr/>
        </p:nvSpPr>
        <p:spPr>
          <a:xfrm rot="1491280">
            <a:off x="7004850" y="3596365"/>
            <a:ext cx="342208" cy="645079"/>
          </a:xfrm>
          <a:custGeom>
            <a:avLst/>
            <a:gdLst>
              <a:gd name="connsiteX0" fmla="*/ 58377 w 687027"/>
              <a:gd name="connsiteY0" fmla="*/ 620371 h 620371"/>
              <a:gd name="connsiteX1" fmla="*/ 10752 w 687027"/>
              <a:gd name="connsiteY1" fmla="*/ 182221 h 620371"/>
              <a:gd name="connsiteX2" fmla="*/ 239352 w 687027"/>
              <a:gd name="connsiteY2" fmla="*/ 77446 h 620371"/>
              <a:gd name="connsiteX3" fmla="*/ 182202 w 687027"/>
              <a:gd name="connsiteY3" fmla="*/ 248896 h 620371"/>
              <a:gd name="connsiteX4" fmla="*/ 172677 w 687027"/>
              <a:gd name="connsiteY4" fmla="*/ 67921 h 620371"/>
              <a:gd name="connsiteX5" fmla="*/ 553677 w 687027"/>
              <a:gd name="connsiteY5" fmla="*/ 10771 h 620371"/>
              <a:gd name="connsiteX6" fmla="*/ 429852 w 687027"/>
              <a:gd name="connsiteY6" fmla="*/ 163171 h 620371"/>
              <a:gd name="connsiteX7" fmla="*/ 525102 w 687027"/>
              <a:gd name="connsiteY7" fmla="*/ 10771 h 620371"/>
              <a:gd name="connsiteX8" fmla="*/ 687027 w 687027"/>
              <a:gd name="connsiteY8" fmla="*/ 525121 h 620371"/>
              <a:gd name="connsiteX0" fmla="*/ 58377 w 687027"/>
              <a:gd name="connsiteY0" fmla="*/ 621949 h 621949"/>
              <a:gd name="connsiteX1" fmla="*/ 10752 w 687027"/>
              <a:gd name="connsiteY1" fmla="*/ 183799 h 621949"/>
              <a:gd name="connsiteX2" fmla="*/ 239352 w 687027"/>
              <a:gd name="connsiteY2" fmla="*/ 79024 h 621949"/>
              <a:gd name="connsiteX3" fmla="*/ 182202 w 687027"/>
              <a:gd name="connsiteY3" fmla="*/ 250474 h 621949"/>
              <a:gd name="connsiteX4" fmla="*/ 141721 w 687027"/>
              <a:gd name="connsiteY4" fmla="*/ 36161 h 621949"/>
              <a:gd name="connsiteX5" fmla="*/ 553677 w 687027"/>
              <a:gd name="connsiteY5" fmla="*/ 12349 h 621949"/>
              <a:gd name="connsiteX6" fmla="*/ 429852 w 687027"/>
              <a:gd name="connsiteY6" fmla="*/ 164749 h 621949"/>
              <a:gd name="connsiteX7" fmla="*/ 525102 w 687027"/>
              <a:gd name="connsiteY7" fmla="*/ 12349 h 621949"/>
              <a:gd name="connsiteX8" fmla="*/ 687027 w 687027"/>
              <a:gd name="connsiteY8" fmla="*/ 526699 h 621949"/>
              <a:gd name="connsiteX0" fmla="*/ 58377 w 687027"/>
              <a:gd name="connsiteY0" fmla="*/ 621844 h 621844"/>
              <a:gd name="connsiteX1" fmla="*/ 10752 w 687027"/>
              <a:gd name="connsiteY1" fmla="*/ 183694 h 621844"/>
              <a:gd name="connsiteX2" fmla="*/ 239352 w 687027"/>
              <a:gd name="connsiteY2" fmla="*/ 78919 h 621844"/>
              <a:gd name="connsiteX3" fmla="*/ 196490 w 687027"/>
              <a:gd name="connsiteY3" fmla="*/ 247988 h 621844"/>
              <a:gd name="connsiteX4" fmla="*/ 141721 w 687027"/>
              <a:gd name="connsiteY4" fmla="*/ 36056 h 621844"/>
              <a:gd name="connsiteX5" fmla="*/ 553677 w 687027"/>
              <a:gd name="connsiteY5" fmla="*/ 12244 h 621844"/>
              <a:gd name="connsiteX6" fmla="*/ 429852 w 687027"/>
              <a:gd name="connsiteY6" fmla="*/ 164644 h 621844"/>
              <a:gd name="connsiteX7" fmla="*/ 525102 w 687027"/>
              <a:gd name="connsiteY7" fmla="*/ 12244 h 621844"/>
              <a:gd name="connsiteX8" fmla="*/ 687027 w 687027"/>
              <a:gd name="connsiteY8" fmla="*/ 526594 h 621844"/>
              <a:gd name="connsiteX0" fmla="*/ 58377 w 687027"/>
              <a:gd name="connsiteY0" fmla="*/ 648016 h 648016"/>
              <a:gd name="connsiteX1" fmla="*/ 10752 w 687027"/>
              <a:gd name="connsiteY1" fmla="*/ 209866 h 648016"/>
              <a:gd name="connsiteX2" fmla="*/ 239352 w 687027"/>
              <a:gd name="connsiteY2" fmla="*/ 105091 h 648016"/>
              <a:gd name="connsiteX3" fmla="*/ 196490 w 687027"/>
              <a:gd name="connsiteY3" fmla="*/ 274160 h 648016"/>
              <a:gd name="connsiteX4" fmla="*/ 141721 w 687027"/>
              <a:gd name="connsiteY4" fmla="*/ 62228 h 648016"/>
              <a:gd name="connsiteX5" fmla="*/ 553677 w 687027"/>
              <a:gd name="connsiteY5" fmla="*/ 38416 h 648016"/>
              <a:gd name="connsiteX6" fmla="*/ 429852 w 687027"/>
              <a:gd name="connsiteY6" fmla="*/ 190816 h 648016"/>
              <a:gd name="connsiteX7" fmla="*/ 456046 w 687027"/>
              <a:gd name="connsiteY7" fmla="*/ 9841 h 648016"/>
              <a:gd name="connsiteX8" fmla="*/ 687027 w 687027"/>
              <a:gd name="connsiteY8" fmla="*/ 552766 h 648016"/>
              <a:gd name="connsiteX0" fmla="*/ 58377 w 687027"/>
              <a:gd name="connsiteY0" fmla="*/ 647936 h 647936"/>
              <a:gd name="connsiteX1" fmla="*/ 10752 w 687027"/>
              <a:gd name="connsiteY1" fmla="*/ 209786 h 647936"/>
              <a:gd name="connsiteX2" fmla="*/ 239352 w 687027"/>
              <a:gd name="connsiteY2" fmla="*/ 105011 h 647936"/>
              <a:gd name="connsiteX3" fmla="*/ 196490 w 687027"/>
              <a:gd name="connsiteY3" fmla="*/ 274080 h 647936"/>
              <a:gd name="connsiteX4" fmla="*/ 141721 w 687027"/>
              <a:gd name="connsiteY4" fmla="*/ 62148 h 647936"/>
              <a:gd name="connsiteX5" fmla="*/ 360796 w 687027"/>
              <a:gd name="connsiteY5" fmla="*/ 24048 h 647936"/>
              <a:gd name="connsiteX6" fmla="*/ 429852 w 687027"/>
              <a:gd name="connsiteY6" fmla="*/ 190736 h 647936"/>
              <a:gd name="connsiteX7" fmla="*/ 456046 w 687027"/>
              <a:gd name="connsiteY7" fmla="*/ 9761 h 647936"/>
              <a:gd name="connsiteX8" fmla="*/ 687027 w 687027"/>
              <a:gd name="connsiteY8" fmla="*/ 552686 h 647936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301265 w 687027"/>
              <a:gd name="connsiteY7" fmla="*/ 54354 h 632998"/>
              <a:gd name="connsiteX8" fmla="*/ 687027 w 687027"/>
              <a:gd name="connsiteY8" fmla="*/ 537748 h 632998"/>
              <a:gd name="connsiteX0" fmla="*/ 58377 w 687027"/>
              <a:gd name="connsiteY0" fmla="*/ 632998 h 632998"/>
              <a:gd name="connsiteX1" fmla="*/ 10752 w 687027"/>
              <a:gd name="connsiteY1" fmla="*/ 194848 h 632998"/>
              <a:gd name="connsiteX2" fmla="*/ 239352 w 687027"/>
              <a:gd name="connsiteY2" fmla="*/ 90073 h 632998"/>
              <a:gd name="connsiteX3" fmla="*/ 196490 w 687027"/>
              <a:gd name="connsiteY3" fmla="*/ 259142 h 632998"/>
              <a:gd name="connsiteX4" fmla="*/ 141721 w 687027"/>
              <a:gd name="connsiteY4" fmla="*/ 47210 h 632998"/>
              <a:gd name="connsiteX5" fmla="*/ 360796 w 687027"/>
              <a:gd name="connsiteY5" fmla="*/ 9110 h 632998"/>
              <a:gd name="connsiteX6" fmla="*/ 429852 w 687027"/>
              <a:gd name="connsiteY6" fmla="*/ 175798 h 632998"/>
              <a:gd name="connsiteX7" fmla="*/ 408422 w 687027"/>
              <a:gd name="connsiteY7" fmla="*/ 44829 h 632998"/>
              <a:gd name="connsiteX8" fmla="*/ 687027 w 687027"/>
              <a:gd name="connsiteY8" fmla="*/ 537748 h 632998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8377 w 687027"/>
              <a:gd name="connsiteY0" fmla="*/ 639287 h 639287"/>
              <a:gd name="connsiteX1" fmla="*/ 10752 w 687027"/>
              <a:gd name="connsiteY1" fmla="*/ 201137 h 639287"/>
              <a:gd name="connsiteX2" fmla="*/ 239352 w 687027"/>
              <a:gd name="connsiteY2" fmla="*/ 96362 h 639287"/>
              <a:gd name="connsiteX3" fmla="*/ 196490 w 687027"/>
              <a:gd name="connsiteY3" fmla="*/ 265431 h 639287"/>
              <a:gd name="connsiteX4" fmla="*/ 141721 w 687027"/>
              <a:gd name="connsiteY4" fmla="*/ 53499 h 639287"/>
              <a:gd name="connsiteX5" fmla="*/ 360796 w 687027"/>
              <a:gd name="connsiteY5" fmla="*/ 15399 h 639287"/>
              <a:gd name="connsiteX6" fmla="*/ 420327 w 687027"/>
              <a:gd name="connsiteY6" fmla="*/ 267812 h 639287"/>
              <a:gd name="connsiteX7" fmla="*/ 408422 w 687027"/>
              <a:gd name="connsiteY7" fmla="*/ 51118 h 639287"/>
              <a:gd name="connsiteX8" fmla="*/ 687027 w 687027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9287 h 639287"/>
              <a:gd name="connsiteX1" fmla="*/ 7447 w 683722"/>
              <a:gd name="connsiteY1" fmla="*/ 201137 h 639287"/>
              <a:gd name="connsiteX2" fmla="*/ 188422 w 683722"/>
              <a:gd name="connsiteY2" fmla="*/ 113031 h 639287"/>
              <a:gd name="connsiteX3" fmla="*/ 193185 w 683722"/>
              <a:gd name="connsiteY3" fmla="*/ 265431 h 639287"/>
              <a:gd name="connsiteX4" fmla="*/ 138416 w 683722"/>
              <a:gd name="connsiteY4" fmla="*/ 53499 h 639287"/>
              <a:gd name="connsiteX5" fmla="*/ 357491 w 683722"/>
              <a:gd name="connsiteY5" fmla="*/ 15399 h 639287"/>
              <a:gd name="connsiteX6" fmla="*/ 417022 w 683722"/>
              <a:gd name="connsiteY6" fmla="*/ 267812 h 639287"/>
              <a:gd name="connsiteX7" fmla="*/ 405117 w 683722"/>
              <a:gd name="connsiteY7" fmla="*/ 51118 h 639287"/>
              <a:gd name="connsiteX8" fmla="*/ 683722 w 683722"/>
              <a:gd name="connsiteY8" fmla="*/ 544037 h 639287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405117 w 683722"/>
              <a:gd name="connsiteY7" fmla="*/ 4989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683722"/>
              <a:gd name="connsiteY0" fmla="*/ 638062 h 638062"/>
              <a:gd name="connsiteX1" fmla="*/ 7447 w 683722"/>
              <a:gd name="connsiteY1" fmla="*/ 199912 h 638062"/>
              <a:gd name="connsiteX2" fmla="*/ 188422 w 683722"/>
              <a:gd name="connsiteY2" fmla="*/ 111806 h 638062"/>
              <a:gd name="connsiteX3" fmla="*/ 193185 w 683722"/>
              <a:gd name="connsiteY3" fmla="*/ 264206 h 638062"/>
              <a:gd name="connsiteX4" fmla="*/ 138416 w 683722"/>
              <a:gd name="connsiteY4" fmla="*/ 52274 h 638062"/>
              <a:gd name="connsiteX5" fmla="*/ 357491 w 683722"/>
              <a:gd name="connsiteY5" fmla="*/ 14174 h 638062"/>
              <a:gd name="connsiteX6" fmla="*/ 405116 w 683722"/>
              <a:gd name="connsiteY6" fmla="*/ 249918 h 638062"/>
              <a:gd name="connsiteX7" fmla="*/ 390829 w 683722"/>
              <a:gd name="connsiteY7" fmla="*/ 107043 h 638062"/>
              <a:gd name="connsiteX8" fmla="*/ 683722 w 683722"/>
              <a:gd name="connsiteY8" fmla="*/ 5428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95616 w 595616"/>
              <a:gd name="connsiteY8" fmla="*/ 514237 h 638062"/>
              <a:gd name="connsiteX0" fmla="*/ 55072 w 597156"/>
              <a:gd name="connsiteY0" fmla="*/ 638062 h 638062"/>
              <a:gd name="connsiteX1" fmla="*/ 7447 w 597156"/>
              <a:gd name="connsiteY1" fmla="*/ 199912 h 638062"/>
              <a:gd name="connsiteX2" fmla="*/ 188422 w 597156"/>
              <a:gd name="connsiteY2" fmla="*/ 111806 h 638062"/>
              <a:gd name="connsiteX3" fmla="*/ 193185 w 597156"/>
              <a:gd name="connsiteY3" fmla="*/ 264206 h 638062"/>
              <a:gd name="connsiteX4" fmla="*/ 138416 w 597156"/>
              <a:gd name="connsiteY4" fmla="*/ 52274 h 638062"/>
              <a:gd name="connsiteX5" fmla="*/ 357491 w 597156"/>
              <a:gd name="connsiteY5" fmla="*/ 14174 h 638062"/>
              <a:gd name="connsiteX6" fmla="*/ 405116 w 597156"/>
              <a:gd name="connsiteY6" fmla="*/ 249918 h 638062"/>
              <a:gd name="connsiteX7" fmla="*/ 390829 w 597156"/>
              <a:gd name="connsiteY7" fmla="*/ 107043 h 638062"/>
              <a:gd name="connsiteX8" fmla="*/ 595616 w 597156"/>
              <a:gd name="connsiteY8" fmla="*/ 514237 h 638062"/>
              <a:gd name="connsiteX9" fmla="*/ 483166 w 597156"/>
              <a:gd name="connsiteY9" fmla="*/ 132124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595616 w 598315"/>
              <a:gd name="connsiteY8" fmla="*/ 514237 h 638062"/>
              <a:gd name="connsiteX9" fmla="*/ 533172 w 598315"/>
              <a:gd name="connsiteY9" fmla="*/ 108312 h 638062"/>
              <a:gd name="connsiteX0" fmla="*/ 55072 w 598315"/>
              <a:gd name="connsiteY0" fmla="*/ 638062 h 638062"/>
              <a:gd name="connsiteX1" fmla="*/ 7447 w 598315"/>
              <a:gd name="connsiteY1" fmla="*/ 199912 h 638062"/>
              <a:gd name="connsiteX2" fmla="*/ 188422 w 598315"/>
              <a:gd name="connsiteY2" fmla="*/ 111806 h 638062"/>
              <a:gd name="connsiteX3" fmla="*/ 193185 w 598315"/>
              <a:gd name="connsiteY3" fmla="*/ 264206 h 638062"/>
              <a:gd name="connsiteX4" fmla="*/ 138416 w 598315"/>
              <a:gd name="connsiteY4" fmla="*/ 52274 h 638062"/>
              <a:gd name="connsiteX5" fmla="*/ 357491 w 598315"/>
              <a:gd name="connsiteY5" fmla="*/ 14174 h 638062"/>
              <a:gd name="connsiteX6" fmla="*/ 405116 w 598315"/>
              <a:gd name="connsiteY6" fmla="*/ 249918 h 638062"/>
              <a:gd name="connsiteX7" fmla="*/ 390829 w 598315"/>
              <a:gd name="connsiteY7" fmla="*/ 107043 h 638062"/>
              <a:gd name="connsiteX8" fmla="*/ 478403 w 598315"/>
              <a:gd name="connsiteY8" fmla="*/ 136887 h 638062"/>
              <a:gd name="connsiteX9" fmla="*/ 595616 w 598315"/>
              <a:gd name="connsiteY9" fmla="*/ 514237 h 638062"/>
              <a:gd name="connsiteX10" fmla="*/ 533172 w 598315"/>
              <a:gd name="connsiteY10" fmla="*/ 108312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478403 w 595616"/>
              <a:gd name="connsiteY8" fmla="*/ 136887 h 638062"/>
              <a:gd name="connsiteX9" fmla="*/ 595616 w 595616"/>
              <a:gd name="connsiteY9" fmla="*/ 514237 h 638062"/>
              <a:gd name="connsiteX0" fmla="*/ 55072 w 595616"/>
              <a:gd name="connsiteY0" fmla="*/ 638062 h 638062"/>
              <a:gd name="connsiteX1" fmla="*/ 7447 w 595616"/>
              <a:gd name="connsiteY1" fmla="*/ 199912 h 638062"/>
              <a:gd name="connsiteX2" fmla="*/ 188422 w 595616"/>
              <a:gd name="connsiteY2" fmla="*/ 111806 h 638062"/>
              <a:gd name="connsiteX3" fmla="*/ 193185 w 595616"/>
              <a:gd name="connsiteY3" fmla="*/ 264206 h 638062"/>
              <a:gd name="connsiteX4" fmla="*/ 138416 w 595616"/>
              <a:gd name="connsiteY4" fmla="*/ 52274 h 638062"/>
              <a:gd name="connsiteX5" fmla="*/ 357491 w 595616"/>
              <a:gd name="connsiteY5" fmla="*/ 14174 h 638062"/>
              <a:gd name="connsiteX6" fmla="*/ 405116 w 595616"/>
              <a:gd name="connsiteY6" fmla="*/ 249918 h 638062"/>
              <a:gd name="connsiteX7" fmla="*/ 390829 w 595616"/>
              <a:gd name="connsiteY7" fmla="*/ 107043 h 638062"/>
              <a:gd name="connsiteX8" fmla="*/ 530791 w 595616"/>
              <a:gd name="connsiteY8" fmla="*/ 94025 h 638062"/>
              <a:gd name="connsiteX9" fmla="*/ 595616 w 595616"/>
              <a:gd name="connsiteY9" fmla="*/ 514237 h 638062"/>
              <a:gd name="connsiteX0" fmla="*/ 55072 w 643241"/>
              <a:gd name="connsiteY0" fmla="*/ 638062 h 638062"/>
              <a:gd name="connsiteX1" fmla="*/ 7447 w 643241"/>
              <a:gd name="connsiteY1" fmla="*/ 199912 h 638062"/>
              <a:gd name="connsiteX2" fmla="*/ 188422 w 643241"/>
              <a:gd name="connsiteY2" fmla="*/ 111806 h 638062"/>
              <a:gd name="connsiteX3" fmla="*/ 193185 w 643241"/>
              <a:gd name="connsiteY3" fmla="*/ 264206 h 638062"/>
              <a:gd name="connsiteX4" fmla="*/ 138416 w 643241"/>
              <a:gd name="connsiteY4" fmla="*/ 52274 h 638062"/>
              <a:gd name="connsiteX5" fmla="*/ 357491 w 643241"/>
              <a:gd name="connsiteY5" fmla="*/ 14174 h 638062"/>
              <a:gd name="connsiteX6" fmla="*/ 405116 w 643241"/>
              <a:gd name="connsiteY6" fmla="*/ 249918 h 638062"/>
              <a:gd name="connsiteX7" fmla="*/ 390829 w 643241"/>
              <a:gd name="connsiteY7" fmla="*/ 107043 h 638062"/>
              <a:gd name="connsiteX8" fmla="*/ 530791 w 643241"/>
              <a:gd name="connsiteY8" fmla="*/ 94025 h 638062"/>
              <a:gd name="connsiteX9" fmla="*/ 643241 w 643241"/>
              <a:gd name="connsiteY9" fmla="*/ 521381 h 638062"/>
              <a:gd name="connsiteX0" fmla="*/ 234967 w 823136"/>
              <a:gd name="connsiteY0" fmla="*/ 638062 h 638062"/>
              <a:gd name="connsiteX1" fmla="*/ 1595 w 823136"/>
              <a:gd name="connsiteY1" fmla="*/ 203327 h 638062"/>
              <a:gd name="connsiteX2" fmla="*/ 368317 w 823136"/>
              <a:gd name="connsiteY2" fmla="*/ 111806 h 638062"/>
              <a:gd name="connsiteX3" fmla="*/ 373080 w 823136"/>
              <a:gd name="connsiteY3" fmla="*/ 264206 h 638062"/>
              <a:gd name="connsiteX4" fmla="*/ 318311 w 823136"/>
              <a:gd name="connsiteY4" fmla="*/ 52274 h 638062"/>
              <a:gd name="connsiteX5" fmla="*/ 537386 w 823136"/>
              <a:gd name="connsiteY5" fmla="*/ 14174 h 638062"/>
              <a:gd name="connsiteX6" fmla="*/ 585011 w 823136"/>
              <a:gd name="connsiteY6" fmla="*/ 249918 h 638062"/>
              <a:gd name="connsiteX7" fmla="*/ 570724 w 823136"/>
              <a:gd name="connsiteY7" fmla="*/ 107043 h 638062"/>
              <a:gd name="connsiteX8" fmla="*/ 710686 w 823136"/>
              <a:gd name="connsiteY8" fmla="*/ 94025 h 638062"/>
              <a:gd name="connsiteX9" fmla="*/ 823136 w 823136"/>
              <a:gd name="connsiteY9" fmla="*/ 521381 h 638062"/>
              <a:gd name="connsiteX0" fmla="*/ 234967 w 983376"/>
              <a:gd name="connsiteY0" fmla="*/ 638062 h 638062"/>
              <a:gd name="connsiteX1" fmla="*/ 1595 w 983376"/>
              <a:gd name="connsiteY1" fmla="*/ 203327 h 638062"/>
              <a:gd name="connsiteX2" fmla="*/ 368317 w 983376"/>
              <a:gd name="connsiteY2" fmla="*/ 111806 h 638062"/>
              <a:gd name="connsiteX3" fmla="*/ 373080 w 983376"/>
              <a:gd name="connsiteY3" fmla="*/ 264206 h 638062"/>
              <a:gd name="connsiteX4" fmla="*/ 318311 w 983376"/>
              <a:gd name="connsiteY4" fmla="*/ 52274 h 638062"/>
              <a:gd name="connsiteX5" fmla="*/ 537386 w 983376"/>
              <a:gd name="connsiteY5" fmla="*/ 14174 h 638062"/>
              <a:gd name="connsiteX6" fmla="*/ 585011 w 983376"/>
              <a:gd name="connsiteY6" fmla="*/ 249918 h 638062"/>
              <a:gd name="connsiteX7" fmla="*/ 570724 w 983376"/>
              <a:gd name="connsiteY7" fmla="*/ 107043 h 638062"/>
              <a:gd name="connsiteX8" fmla="*/ 979446 w 983376"/>
              <a:gd name="connsiteY8" fmla="*/ 95726 h 638062"/>
              <a:gd name="connsiteX9" fmla="*/ 823136 w 983376"/>
              <a:gd name="connsiteY9" fmla="*/ 521381 h 638062"/>
              <a:gd name="connsiteX0" fmla="*/ 234967 w 983518"/>
              <a:gd name="connsiteY0" fmla="*/ 638062 h 646147"/>
              <a:gd name="connsiteX1" fmla="*/ 1595 w 983518"/>
              <a:gd name="connsiteY1" fmla="*/ 203327 h 646147"/>
              <a:gd name="connsiteX2" fmla="*/ 368317 w 983518"/>
              <a:gd name="connsiteY2" fmla="*/ 111806 h 646147"/>
              <a:gd name="connsiteX3" fmla="*/ 373080 w 983518"/>
              <a:gd name="connsiteY3" fmla="*/ 264206 h 646147"/>
              <a:gd name="connsiteX4" fmla="*/ 318311 w 983518"/>
              <a:gd name="connsiteY4" fmla="*/ 52274 h 646147"/>
              <a:gd name="connsiteX5" fmla="*/ 537386 w 983518"/>
              <a:gd name="connsiteY5" fmla="*/ 14174 h 646147"/>
              <a:gd name="connsiteX6" fmla="*/ 585011 w 983518"/>
              <a:gd name="connsiteY6" fmla="*/ 249918 h 646147"/>
              <a:gd name="connsiteX7" fmla="*/ 570724 w 983518"/>
              <a:gd name="connsiteY7" fmla="*/ 107043 h 646147"/>
              <a:gd name="connsiteX8" fmla="*/ 979446 w 983518"/>
              <a:gd name="connsiteY8" fmla="*/ 95726 h 646147"/>
              <a:gd name="connsiteX9" fmla="*/ 830875 w 98351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57361 w 981928"/>
              <a:gd name="connsiteY0" fmla="*/ 634011 h 646147"/>
              <a:gd name="connsiteX1" fmla="*/ 5 w 981928"/>
              <a:gd name="connsiteY1" fmla="*/ 203327 h 646147"/>
              <a:gd name="connsiteX2" fmla="*/ 366727 w 981928"/>
              <a:gd name="connsiteY2" fmla="*/ 111806 h 646147"/>
              <a:gd name="connsiteX3" fmla="*/ 371490 w 981928"/>
              <a:gd name="connsiteY3" fmla="*/ 264206 h 646147"/>
              <a:gd name="connsiteX4" fmla="*/ 316721 w 981928"/>
              <a:gd name="connsiteY4" fmla="*/ 52274 h 646147"/>
              <a:gd name="connsiteX5" fmla="*/ 535796 w 981928"/>
              <a:gd name="connsiteY5" fmla="*/ 14174 h 646147"/>
              <a:gd name="connsiteX6" fmla="*/ 583421 w 981928"/>
              <a:gd name="connsiteY6" fmla="*/ 249918 h 646147"/>
              <a:gd name="connsiteX7" fmla="*/ 569134 w 981928"/>
              <a:gd name="connsiteY7" fmla="*/ 107043 h 646147"/>
              <a:gd name="connsiteX8" fmla="*/ 977856 w 981928"/>
              <a:gd name="connsiteY8" fmla="*/ 95726 h 646147"/>
              <a:gd name="connsiteX9" fmla="*/ 829285 w 981928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4011 h 646147"/>
              <a:gd name="connsiteX1" fmla="*/ 12863 w 994786"/>
              <a:gd name="connsiteY1" fmla="*/ 203327 h 646147"/>
              <a:gd name="connsiteX2" fmla="*/ 255139 w 994786"/>
              <a:gd name="connsiteY2" fmla="*/ 121178 h 646147"/>
              <a:gd name="connsiteX3" fmla="*/ 384348 w 994786"/>
              <a:gd name="connsiteY3" fmla="*/ 264206 h 646147"/>
              <a:gd name="connsiteX4" fmla="*/ 329579 w 994786"/>
              <a:gd name="connsiteY4" fmla="*/ 52274 h 646147"/>
              <a:gd name="connsiteX5" fmla="*/ 548654 w 994786"/>
              <a:gd name="connsiteY5" fmla="*/ 14174 h 646147"/>
              <a:gd name="connsiteX6" fmla="*/ 596279 w 994786"/>
              <a:gd name="connsiteY6" fmla="*/ 249918 h 646147"/>
              <a:gd name="connsiteX7" fmla="*/ 581992 w 994786"/>
              <a:gd name="connsiteY7" fmla="*/ 107043 h 646147"/>
              <a:gd name="connsiteX8" fmla="*/ 990714 w 994786"/>
              <a:gd name="connsiteY8" fmla="*/ 95726 h 646147"/>
              <a:gd name="connsiteX9" fmla="*/ 842143 w 994786"/>
              <a:gd name="connsiteY9" fmla="*/ 646113 h 646147"/>
              <a:gd name="connsiteX0" fmla="*/ 370219 w 994786"/>
              <a:gd name="connsiteY0" fmla="*/ 632943 h 645079"/>
              <a:gd name="connsiteX1" fmla="*/ 12863 w 994786"/>
              <a:gd name="connsiteY1" fmla="*/ 202259 h 645079"/>
              <a:gd name="connsiteX2" fmla="*/ 255139 w 994786"/>
              <a:gd name="connsiteY2" fmla="*/ 120110 h 645079"/>
              <a:gd name="connsiteX3" fmla="*/ 384348 w 994786"/>
              <a:gd name="connsiteY3" fmla="*/ 263138 h 645079"/>
              <a:gd name="connsiteX4" fmla="*/ 329579 w 994786"/>
              <a:gd name="connsiteY4" fmla="*/ 51206 h 645079"/>
              <a:gd name="connsiteX5" fmla="*/ 548654 w 994786"/>
              <a:gd name="connsiteY5" fmla="*/ 13106 h 645079"/>
              <a:gd name="connsiteX6" fmla="*/ 736627 w 994786"/>
              <a:gd name="connsiteY6" fmla="*/ 234314 h 645079"/>
              <a:gd name="connsiteX7" fmla="*/ 581992 w 994786"/>
              <a:gd name="connsiteY7" fmla="*/ 105975 h 645079"/>
              <a:gd name="connsiteX8" fmla="*/ 990714 w 994786"/>
              <a:gd name="connsiteY8" fmla="*/ 94658 h 645079"/>
              <a:gd name="connsiteX9" fmla="*/ 842143 w 994786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  <a:gd name="connsiteX0" fmla="*/ 368217 w 992784"/>
              <a:gd name="connsiteY0" fmla="*/ 632943 h 645079"/>
              <a:gd name="connsiteX1" fmla="*/ 10861 w 992784"/>
              <a:gd name="connsiteY1" fmla="*/ 202259 h 645079"/>
              <a:gd name="connsiteX2" fmla="*/ 253137 w 992784"/>
              <a:gd name="connsiteY2" fmla="*/ 120110 h 645079"/>
              <a:gd name="connsiteX3" fmla="*/ 382346 w 992784"/>
              <a:gd name="connsiteY3" fmla="*/ 263138 h 645079"/>
              <a:gd name="connsiteX4" fmla="*/ 327577 w 992784"/>
              <a:gd name="connsiteY4" fmla="*/ 51206 h 645079"/>
              <a:gd name="connsiteX5" fmla="*/ 546652 w 992784"/>
              <a:gd name="connsiteY5" fmla="*/ 13106 h 645079"/>
              <a:gd name="connsiteX6" fmla="*/ 734625 w 992784"/>
              <a:gd name="connsiteY6" fmla="*/ 234314 h 645079"/>
              <a:gd name="connsiteX7" fmla="*/ 579990 w 992784"/>
              <a:gd name="connsiteY7" fmla="*/ 105975 h 645079"/>
              <a:gd name="connsiteX8" fmla="*/ 988712 w 992784"/>
              <a:gd name="connsiteY8" fmla="*/ 94658 h 645079"/>
              <a:gd name="connsiteX9" fmla="*/ 840141 w 992784"/>
              <a:gd name="connsiteY9" fmla="*/ 645045 h 645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2784" h="645079">
                <a:moveTo>
                  <a:pt x="368217" y="632943"/>
                </a:moveTo>
                <a:cubicBezTo>
                  <a:pt x="329323" y="459111"/>
                  <a:pt x="25478" y="233348"/>
                  <a:pt x="10861" y="202259"/>
                </a:cubicBezTo>
                <a:cubicBezTo>
                  <a:pt x="-3756" y="171170"/>
                  <a:pt x="-46974" y="147996"/>
                  <a:pt x="253137" y="120110"/>
                </a:cubicBezTo>
                <a:cubicBezTo>
                  <a:pt x="553248" y="92224"/>
                  <a:pt x="539781" y="276371"/>
                  <a:pt x="382346" y="263138"/>
                </a:cubicBezTo>
                <a:cubicBezTo>
                  <a:pt x="224911" y="249905"/>
                  <a:pt x="300193" y="92878"/>
                  <a:pt x="327577" y="51206"/>
                </a:cubicBezTo>
                <a:cubicBezTo>
                  <a:pt x="354961" y="9534"/>
                  <a:pt x="478811" y="-17412"/>
                  <a:pt x="546652" y="13106"/>
                </a:cubicBezTo>
                <a:cubicBezTo>
                  <a:pt x="614493" y="43624"/>
                  <a:pt x="921305" y="220611"/>
                  <a:pt x="734625" y="234314"/>
                </a:cubicBezTo>
                <a:cubicBezTo>
                  <a:pt x="547945" y="248017"/>
                  <a:pt x="537642" y="129251"/>
                  <a:pt x="579990" y="105975"/>
                </a:cubicBezTo>
                <a:cubicBezTo>
                  <a:pt x="622338" y="82699"/>
                  <a:pt x="954581" y="26792"/>
                  <a:pt x="988712" y="94658"/>
                </a:cubicBezTo>
                <a:cubicBezTo>
                  <a:pt x="1022843" y="162524"/>
                  <a:pt x="831013" y="649807"/>
                  <a:pt x="840141" y="645045"/>
                </a:cubicBezTo>
              </a:path>
            </a:pathLst>
          </a:cu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35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1219201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243024" y="1248400"/>
              <a:ext cx="6379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PAG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3635211" y="2352709"/>
            <a:ext cx="1287479" cy="1507113"/>
            <a:chOff x="2111211" y="2352708"/>
            <a:chExt cx="1287479" cy="1507113"/>
          </a:xfrm>
        </p:grpSpPr>
        <p:sp>
          <p:nvSpPr>
            <p:cNvPr id="23" name="Freeform 22"/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33600" y="3352799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excitation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291962" y="2362200"/>
            <a:ext cx="2876063" cy="2550429"/>
            <a:chOff x="2767961" y="2362199"/>
            <a:chExt cx="2876063" cy="2550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2803395" y="2362199"/>
              <a:ext cx="2606804" cy="628710"/>
              <a:chOff x="3181869" y="2105798"/>
              <a:chExt cx="2606804" cy="628710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3946628" y="210579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Medulla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3181869" y="2334398"/>
                <a:ext cx="26068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(nuclei raphe </a:t>
                </a:r>
                <a:r>
                  <a:rPr lang="en-US" sz="2000" dirty="0" err="1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magnus</a:t>
                </a:r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)</a:t>
                </a:r>
              </a:p>
            </p:txBody>
          </p:sp>
        </p:grpSp>
      </p:grpSp>
      <p:grpSp>
        <p:nvGrpSpPr>
          <p:cNvPr id="37" name="Group 36"/>
          <p:cNvGrpSpPr/>
          <p:nvPr/>
        </p:nvGrpSpPr>
        <p:grpSpPr>
          <a:xfrm>
            <a:off x="6176964" y="3802672"/>
            <a:ext cx="1859805" cy="1959256"/>
            <a:chOff x="4652963" y="3802671"/>
            <a:chExt cx="1859805" cy="1959256"/>
          </a:xfrm>
        </p:grpSpPr>
        <p:sp>
          <p:nvSpPr>
            <p:cNvPr id="30" name="Freeform 29"/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4652963" y="4800599"/>
              <a:ext cx="1859805" cy="961328"/>
              <a:chOff x="4652963" y="4800599"/>
              <a:chExt cx="1859805" cy="961328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4871517" y="4800599"/>
                <a:ext cx="1226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serotonin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4652963" y="5361817"/>
                <a:ext cx="1859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/>
          <p:cNvGrpSpPr/>
          <p:nvPr/>
        </p:nvGrpSpPr>
        <p:grpSpPr>
          <a:xfrm>
            <a:off x="7625224" y="4521441"/>
            <a:ext cx="2435666" cy="1424433"/>
            <a:chOff x="2952750" y="2093766"/>
            <a:chExt cx="3226594" cy="1876215"/>
          </a:xfrm>
        </p:grpSpPr>
        <p:grpSp>
          <p:nvGrpSpPr>
            <p:cNvPr id="7" name="Group 6"/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/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Freeform 12"/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/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7" name="Freeform 16"/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663999" y="2093766"/>
              <a:ext cx="1909489" cy="527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andara" panose="020E0502030303020204" pitchFamily="34" charset="0"/>
                </a:rPr>
                <a:t>Spinal Cord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543800" y="5848290"/>
            <a:ext cx="2686760" cy="400110"/>
            <a:chOff x="6629400" y="5859005"/>
            <a:chExt cx="2686760" cy="400110"/>
          </a:xfrm>
        </p:grpSpPr>
        <p:cxnSp>
          <p:nvCxnSpPr>
            <p:cNvPr id="33" name="Straight Arrow Connector 32"/>
            <p:cNvCxnSpPr/>
            <p:nvPr/>
          </p:nvCxnSpPr>
          <p:spPr>
            <a:xfrm>
              <a:off x="66294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6662870" y="5859005"/>
              <a:ext cx="26532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  <a:latin typeface="Candara" panose="020E0502030303020204" pitchFamily="34" charset="0"/>
                </a:rPr>
                <a:t>dorsal horn excitability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00B207F-C64C-A7E5-DC7C-62E5EBC81B61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</p:spTree>
    <p:extLst>
      <p:ext uri="{BB962C8B-B14F-4D97-AF65-F5344CB8AC3E}">
        <p14:creationId xmlns:p14="http://schemas.microsoft.com/office/powerpoint/2010/main" val="395628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191000" y="3059668"/>
            <a:ext cx="396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ndara" panose="020E05020303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Neuroscience Online: UT Health Center</a:t>
            </a:r>
            <a:endParaRPr lang="en-US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2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1F2743-004F-5052-F0A3-D5BED44DD6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85759FC-A1CE-8D06-B600-7FB96CA3DA2E}"/>
              </a:ext>
            </a:extLst>
          </p:cNvPr>
          <p:cNvGrpSpPr/>
          <p:nvPr/>
        </p:nvGrpSpPr>
        <p:grpSpPr>
          <a:xfrm>
            <a:off x="1219201" y="1219200"/>
            <a:ext cx="3336233" cy="2256206"/>
            <a:chOff x="-304800" y="1219200"/>
            <a:chExt cx="3336233" cy="22562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43B341-4D54-9A54-2989-1F875F46D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3AE8FC9-B6DD-4EAF-B3D4-C7035657CD69}"/>
                </a:ext>
              </a:extLst>
            </p:cNvPr>
            <p:cNvSpPr txBox="1"/>
            <p:nvPr/>
          </p:nvSpPr>
          <p:spPr>
            <a:xfrm>
              <a:off x="1243024" y="1248400"/>
              <a:ext cx="6379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PAG</a:t>
              </a:r>
            </a:p>
          </p:txBody>
        </p:sp>
      </p:grpSp>
      <p:sp>
        <p:nvSpPr>
          <p:cNvPr id="23" name="Freeform 22">
            <a:extLst>
              <a:ext uri="{FF2B5EF4-FFF2-40B4-BE49-F238E27FC236}">
                <a16:creationId xmlns:a16="http://schemas.microsoft.com/office/drawing/2014/main" id="{F3F09C0F-3DB1-4187-1CEE-6C154379E3D1}"/>
              </a:ext>
            </a:extLst>
          </p:cNvPr>
          <p:cNvSpPr/>
          <p:nvPr/>
        </p:nvSpPr>
        <p:spPr>
          <a:xfrm>
            <a:off x="3635211" y="2352709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46C18F-B592-13C1-DA48-59B2917B26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2" y="2743201"/>
            <a:ext cx="2876063" cy="216942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FE4CBC0-CF36-C7FD-32F0-8078AF415AF4}"/>
              </a:ext>
            </a:extLst>
          </p:cNvPr>
          <p:cNvGrpSpPr/>
          <p:nvPr/>
        </p:nvGrpSpPr>
        <p:grpSpPr>
          <a:xfrm>
            <a:off x="6176964" y="3802672"/>
            <a:ext cx="1859805" cy="1959256"/>
            <a:chOff x="4652963" y="3802671"/>
            <a:chExt cx="1859805" cy="1959256"/>
          </a:xfrm>
        </p:grpSpPr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35F920CE-FB59-5E61-9BB5-3036D793080E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E96C4CE-E678-0513-6301-23FB49F05B5E}"/>
                </a:ext>
              </a:extLst>
            </p:cNvPr>
            <p:cNvGrpSpPr/>
            <p:nvPr/>
          </p:nvGrpSpPr>
          <p:grpSpPr>
            <a:xfrm>
              <a:off x="4652963" y="4800599"/>
              <a:ext cx="1859805" cy="961328"/>
              <a:chOff x="4652963" y="4800599"/>
              <a:chExt cx="1859805" cy="961328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4D24D19D-90AA-D1A7-EEE7-5C4571829331}"/>
                  </a:ext>
                </a:extLst>
              </p:cNvPr>
              <p:cNvSpPr txBox="1"/>
              <p:nvPr/>
            </p:nvSpPr>
            <p:spPr>
              <a:xfrm>
                <a:off x="4871517" y="4800599"/>
                <a:ext cx="1226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serotonin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71F44D3-C168-5784-B518-5B4D533FAC49}"/>
                  </a:ext>
                </a:extLst>
              </p:cNvPr>
              <p:cNvSpPr txBox="1"/>
              <p:nvPr/>
            </p:nvSpPr>
            <p:spPr>
              <a:xfrm>
                <a:off x="4652963" y="5361817"/>
                <a:ext cx="1859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4B2F41-FFFF-C57D-70A4-4C947DDB83FB}"/>
              </a:ext>
            </a:extLst>
          </p:cNvPr>
          <p:cNvGrpSpPr/>
          <p:nvPr/>
        </p:nvGrpSpPr>
        <p:grpSpPr>
          <a:xfrm>
            <a:off x="7625224" y="4521441"/>
            <a:ext cx="2435666" cy="1424433"/>
            <a:chOff x="2952750" y="2093766"/>
            <a:chExt cx="3226594" cy="187621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2C102A5-42D0-0339-9503-719FBCD4FF94}"/>
                </a:ext>
              </a:extLst>
            </p:cNvPr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EDD02534-F203-FED9-754C-A64F20877206}"/>
                  </a:ext>
                </a:extLst>
              </p:cNvPr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9BF9331-117F-CA16-B6A6-8765F5512303}"/>
                  </a:ext>
                </a:extLst>
              </p:cNvPr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5ED4F35E-D272-512F-5EF2-814273B851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2E582582-5AC3-1562-C079-29BA0A700687}"/>
                  </a:ext>
                </a:extLst>
              </p:cNvPr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460C4DE9-A728-66BC-CF57-2194F9935CB2}"/>
                  </a:ext>
                </a:extLst>
              </p:cNvPr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1DF2C918-871A-97F2-6A8A-356C7CB5AB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90B003E3-1A67-2D5E-07F8-D584BE3398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8D8B87B9-1A28-2BCB-EECF-0C08CE6C813D}"/>
                  </a:ext>
                </a:extLst>
              </p:cNvPr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40F6AFC9-5B5C-6427-D7D9-80C08BB238D8}"/>
                  </a:ext>
                </a:extLst>
              </p:cNvPr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90772D8-85DD-7C35-0BAE-7570EDBF19EC}"/>
                </a:ext>
              </a:extLst>
            </p:cNvPr>
            <p:cNvSpPr txBox="1"/>
            <p:nvPr/>
          </p:nvSpPr>
          <p:spPr>
            <a:xfrm>
              <a:off x="3663999" y="2093766"/>
              <a:ext cx="1909489" cy="527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andara" panose="020E0502030303020204" pitchFamily="34" charset="0"/>
                </a:rPr>
                <a:t>Spinal Cord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F306560-57D7-9986-C47E-E07227F58BFC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CC2D6CD-49D3-D2E2-E368-BD5A9119D2F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90827"/>
            <a:ext cx="2163798" cy="1576228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9F42106-A96C-32B2-6EF5-7C3485EC495D}"/>
              </a:ext>
            </a:extLst>
          </p:cNvPr>
          <p:cNvCxnSpPr/>
          <p:nvPr/>
        </p:nvCxnSpPr>
        <p:spPr>
          <a:xfrm>
            <a:off x="7620000" y="5787759"/>
            <a:ext cx="0" cy="22632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3D8826F-ECA8-A28A-F379-F0042250D4D8}"/>
              </a:ext>
            </a:extLst>
          </p:cNvPr>
          <p:cNvSpPr txBox="1"/>
          <p:nvPr/>
        </p:nvSpPr>
        <p:spPr>
          <a:xfrm>
            <a:off x="7653470" y="571500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dorsal horn excitability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BD75091-6371-8B37-5C92-622169F94C89}"/>
              </a:ext>
            </a:extLst>
          </p:cNvPr>
          <p:cNvSpPr txBox="1"/>
          <p:nvPr/>
        </p:nvSpPr>
        <p:spPr>
          <a:xfrm>
            <a:off x="5112294" y="2438400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Candara" panose="020E0502030303020204" pitchFamily="34" charset="0"/>
              </a:rPr>
              <a:t>Medulla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1CA186-B60D-BDA5-F7A7-4196BF9E9316}"/>
              </a:ext>
            </a:extLst>
          </p:cNvPr>
          <p:cNvSpPr txBox="1"/>
          <p:nvPr/>
        </p:nvSpPr>
        <p:spPr>
          <a:xfrm>
            <a:off x="4419600" y="2667000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(nuclei raphe </a:t>
            </a:r>
            <a:r>
              <a:rPr lang="en-US" sz="2000" dirty="0" err="1">
                <a:solidFill>
                  <a:srgbClr val="FF6600"/>
                </a:solidFill>
                <a:latin typeface="Candara" panose="020E0502030303020204" pitchFamily="34" charset="0"/>
              </a:rPr>
              <a:t>magnus</a:t>
            </a:r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)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69E622-5B88-E8E2-239F-AB3CF5858A45}"/>
              </a:ext>
            </a:extLst>
          </p:cNvPr>
          <p:cNvSpPr txBox="1"/>
          <p:nvPr/>
        </p:nvSpPr>
        <p:spPr>
          <a:xfrm>
            <a:off x="3657600" y="32766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4128312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2" name="Slide Zoom 21"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07650161"/>
                  </p:ext>
                </p:extLst>
              </p:nvPr>
            </p:nvGraphicFramePr>
            <p:xfrm>
              <a:off x="1906801" y="5351965"/>
              <a:ext cx="1728408" cy="1296306"/>
            </p:xfrm>
            <a:graphic>
              <a:graphicData uri="http://schemas.microsoft.com/office/powerpoint/2016/slidezoom">
                <pslz:sldZm>
                  <pslz:sldZmObj sldId="368" cId="4278690239">
                    <pslz:zmPr id="{ABA50D29-703B-4DCE-BF70-35B697A011A2}" transitionDur="3000" showBg="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8408" cy="1296306"/>
                        </a:xfrm>
                        <a:prstGeom prst="rect">
                          <a:avLst/>
                        </a:prstGeom>
                        <a:ln w="28575">
                          <a:solidFill>
                            <a:schemeClr val="tx1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2" name="Slide Zoom 21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CCC1437B-60C4-425D-A451-FB951A5D027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06801" y="5351965"/>
                <a:ext cx="1728408" cy="1296306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04264BC8-6712-FD3C-CBBF-EDA27ACE4A80}"/>
              </a:ext>
            </a:extLst>
          </p:cNvPr>
          <p:cNvGrpSpPr/>
          <p:nvPr/>
        </p:nvGrpSpPr>
        <p:grpSpPr>
          <a:xfrm>
            <a:off x="1219201" y="1219200"/>
            <a:ext cx="3336233" cy="2256206"/>
            <a:chOff x="-304800" y="1219200"/>
            <a:chExt cx="3336233" cy="225620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A4363B6-7ADB-9985-6C6F-DC8383CA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1219200"/>
              <a:ext cx="3336233" cy="225620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935CDCB-172C-1030-41B4-005536418513}"/>
                </a:ext>
              </a:extLst>
            </p:cNvPr>
            <p:cNvSpPr txBox="1"/>
            <p:nvPr/>
          </p:nvSpPr>
          <p:spPr>
            <a:xfrm>
              <a:off x="1243024" y="1248400"/>
              <a:ext cx="6379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PAG</a:t>
              </a:r>
            </a:p>
          </p:txBody>
        </p:sp>
      </p:grpSp>
      <p:sp>
        <p:nvSpPr>
          <p:cNvPr id="40" name="Freeform 22">
            <a:extLst>
              <a:ext uri="{FF2B5EF4-FFF2-40B4-BE49-F238E27FC236}">
                <a16:creationId xmlns:a16="http://schemas.microsoft.com/office/drawing/2014/main" id="{E77EE238-DB72-9F6C-D647-76AD6C09ACC3}"/>
              </a:ext>
            </a:extLst>
          </p:cNvPr>
          <p:cNvSpPr/>
          <p:nvPr/>
        </p:nvSpPr>
        <p:spPr>
          <a:xfrm>
            <a:off x="3635211" y="2352709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637538EC-C9E1-961B-0216-57766D897F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962" y="2743201"/>
            <a:ext cx="2876063" cy="2169428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1EE6B622-F647-4E29-F358-7F2AEE452C4A}"/>
              </a:ext>
            </a:extLst>
          </p:cNvPr>
          <p:cNvGrpSpPr/>
          <p:nvPr/>
        </p:nvGrpSpPr>
        <p:grpSpPr>
          <a:xfrm>
            <a:off x="6176964" y="3802672"/>
            <a:ext cx="1859805" cy="1959256"/>
            <a:chOff x="4652963" y="3802671"/>
            <a:chExt cx="1859805" cy="1959256"/>
          </a:xfrm>
        </p:grpSpPr>
        <p:sp>
          <p:nvSpPr>
            <p:cNvPr id="48" name="Freeform 29">
              <a:extLst>
                <a:ext uri="{FF2B5EF4-FFF2-40B4-BE49-F238E27FC236}">
                  <a16:creationId xmlns:a16="http://schemas.microsoft.com/office/drawing/2014/main" id="{41A8F3F5-688F-74B3-7E09-9BE87952B01C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DBDD5DA8-66E1-77A4-D5C0-4A9FA8678688}"/>
                </a:ext>
              </a:extLst>
            </p:cNvPr>
            <p:cNvGrpSpPr/>
            <p:nvPr/>
          </p:nvGrpSpPr>
          <p:grpSpPr>
            <a:xfrm>
              <a:off x="4652963" y="4800599"/>
              <a:ext cx="1859805" cy="961328"/>
              <a:chOff x="4652963" y="4800599"/>
              <a:chExt cx="1859805" cy="961328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7AFCD912-3573-A873-6F82-E0E29A3D9C39}"/>
                  </a:ext>
                </a:extLst>
              </p:cNvPr>
              <p:cNvSpPr txBox="1"/>
              <p:nvPr/>
            </p:nvSpPr>
            <p:spPr>
              <a:xfrm>
                <a:off x="4871517" y="4800599"/>
                <a:ext cx="122661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serotonin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46A9258F-6185-D0F6-3230-05A14690E088}"/>
                  </a:ext>
                </a:extLst>
              </p:cNvPr>
              <p:cNvSpPr txBox="1"/>
              <p:nvPr/>
            </p:nvSpPr>
            <p:spPr>
              <a:xfrm>
                <a:off x="4652963" y="5361817"/>
                <a:ext cx="1859805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norepinephrine</a:t>
                </a:r>
              </a:p>
            </p:txBody>
          </p:sp>
        </p:grp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6301C51-3299-0D8F-E3EC-C3306C01B2A7}"/>
              </a:ext>
            </a:extLst>
          </p:cNvPr>
          <p:cNvGrpSpPr/>
          <p:nvPr/>
        </p:nvGrpSpPr>
        <p:grpSpPr>
          <a:xfrm>
            <a:off x="7625224" y="4521441"/>
            <a:ext cx="2435666" cy="1424433"/>
            <a:chOff x="2952750" y="2093766"/>
            <a:chExt cx="3226594" cy="187621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B639BEB-F367-6503-57D7-3340AEA2077E}"/>
                </a:ext>
              </a:extLst>
            </p:cNvPr>
            <p:cNvGrpSpPr/>
            <p:nvPr/>
          </p:nvGrpSpPr>
          <p:grpSpPr>
            <a:xfrm>
              <a:off x="2952750" y="2355343"/>
              <a:ext cx="3226594" cy="1614638"/>
              <a:chOff x="2952750" y="2355343"/>
              <a:chExt cx="3226594" cy="1614638"/>
            </a:xfrm>
          </p:grpSpPr>
          <p:sp>
            <p:nvSpPr>
              <p:cNvPr id="55" name="Freeform 8">
                <a:extLst>
                  <a:ext uri="{FF2B5EF4-FFF2-40B4-BE49-F238E27FC236}">
                    <a16:creationId xmlns:a16="http://schemas.microsoft.com/office/drawing/2014/main" id="{F2BCC43A-F77E-01DD-8726-9B0C1AFD362F}"/>
                  </a:ext>
                </a:extLst>
              </p:cNvPr>
              <p:cNvSpPr/>
              <p:nvPr/>
            </p:nvSpPr>
            <p:spPr>
              <a:xfrm>
                <a:off x="3498057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56" name="Freeform 9">
                <a:extLst>
                  <a:ext uri="{FF2B5EF4-FFF2-40B4-BE49-F238E27FC236}">
                    <a16:creationId xmlns:a16="http://schemas.microsoft.com/office/drawing/2014/main" id="{7191DCC9-AD54-9BFE-7654-3BCD928DAD05}"/>
                  </a:ext>
                </a:extLst>
              </p:cNvPr>
              <p:cNvSpPr/>
              <p:nvPr/>
            </p:nvSpPr>
            <p:spPr>
              <a:xfrm flipH="1">
                <a:off x="4953000" y="2674382"/>
                <a:ext cx="681037" cy="349663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812006 w 812006"/>
                  <a:gd name="connsiteY0" fmla="*/ 78186 h 454424"/>
                  <a:gd name="connsiteX1" fmla="*/ 450056 w 812006"/>
                  <a:gd name="connsiteY1" fmla="*/ 25799 h 454424"/>
                  <a:gd name="connsiteX2" fmla="*/ 0 w 812006"/>
                  <a:gd name="connsiteY2" fmla="*/ 454424 h 454424"/>
                  <a:gd name="connsiteX0" fmla="*/ 681037 w 681037"/>
                  <a:gd name="connsiteY0" fmla="*/ 71057 h 349663"/>
                  <a:gd name="connsiteX1" fmla="*/ 319087 w 681037"/>
                  <a:gd name="connsiteY1" fmla="*/ 18670 h 349663"/>
                  <a:gd name="connsiteX2" fmla="*/ 0 w 681037"/>
                  <a:gd name="connsiteY2" fmla="*/ 349663 h 349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81037" h="349663">
                    <a:moveTo>
                      <a:pt x="681037" y="71057"/>
                    </a:moveTo>
                    <a:cubicBezTo>
                      <a:pt x="666749" y="21050"/>
                      <a:pt x="432593" y="-27764"/>
                      <a:pt x="319087" y="18670"/>
                    </a:cubicBezTo>
                    <a:cubicBezTo>
                      <a:pt x="205581" y="65104"/>
                      <a:pt x="218678" y="326248"/>
                      <a:pt x="0" y="34966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317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40A64AA2-D884-4416-F7D7-9E4DFFDA0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05200" y="2355343"/>
                <a:ext cx="2152851" cy="1614638"/>
              </a:xfrm>
              <a:prstGeom prst="rect">
                <a:avLst/>
              </a:prstGeom>
            </p:spPr>
          </p:pic>
          <p:sp>
            <p:nvSpPr>
              <p:cNvPr id="58" name="Freeform 11">
                <a:extLst>
                  <a:ext uri="{FF2B5EF4-FFF2-40B4-BE49-F238E27FC236}">
                    <a16:creationId xmlns:a16="http://schemas.microsoft.com/office/drawing/2014/main" id="{A152599B-24F0-5A42-9E02-8F18E384FEFF}"/>
                  </a:ext>
                </a:extLst>
              </p:cNvPr>
              <p:cNvSpPr/>
              <p:nvPr/>
            </p:nvSpPr>
            <p:spPr>
              <a:xfrm flipV="1">
                <a:off x="2952750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59" name="Freeform 12">
                <a:extLst>
                  <a:ext uri="{FF2B5EF4-FFF2-40B4-BE49-F238E27FC236}">
                    <a16:creationId xmlns:a16="http://schemas.microsoft.com/office/drawing/2014/main" id="{5778E9E6-27B2-EA9C-3557-B3D39116FFEA}"/>
                  </a:ext>
                </a:extLst>
              </p:cNvPr>
              <p:cNvSpPr/>
              <p:nvPr/>
            </p:nvSpPr>
            <p:spPr>
              <a:xfrm flipH="1" flipV="1">
                <a:off x="5926929" y="3028364"/>
                <a:ext cx="252415" cy="2381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050131 w 1050131"/>
                  <a:gd name="connsiteY0" fmla="*/ 0 h 307181"/>
                  <a:gd name="connsiteX1" fmla="*/ 0 w 1050131"/>
                  <a:gd name="connsiteY1" fmla="*/ 307181 h 307181"/>
                  <a:gd name="connsiteX0" fmla="*/ 252412 w 252412"/>
                  <a:gd name="connsiteY0" fmla="*/ 0 h 476250"/>
                  <a:gd name="connsiteX1" fmla="*/ 0 w 252412"/>
                  <a:gd name="connsiteY1" fmla="*/ 476250 h 476250"/>
                  <a:gd name="connsiteX0" fmla="*/ 195262 w 195262"/>
                  <a:gd name="connsiteY0" fmla="*/ 4762 h 4762"/>
                  <a:gd name="connsiteX1" fmla="*/ 0 w 195262"/>
                  <a:gd name="connsiteY1" fmla="*/ 0 h 4762"/>
                  <a:gd name="connsiteX0" fmla="*/ 12927 w 12927"/>
                  <a:gd name="connsiteY0" fmla="*/ 5000 h 5000"/>
                  <a:gd name="connsiteX1" fmla="*/ 0 w 12927"/>
                  <a:gd name="connsiteY1" fmla="*/ 0 h 5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927" h="5000">
                    <a:moveTo>
                      <a:pt x="12927" y="5000"/>
                    </a:moveTo>
                    <a:lnTo>
                      <a:pt x="0" y="0"/>
                    </a:ln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E192C041-08FD-455C-88F5-FCD1309D94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5400000">
                <a:off x="5724518" y="2771912"/>
                <a:ext cx="190500" cy="479274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7DC4111B-5ED3-2603-FE34-E6516D6622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33" r="35417" b="11944"/>
              <a:stretch/>
            </p:blipFill>
            <p:spPr>
              <a:xfrm rot="16200000" flipH="1">
                <a:off x="3217076" y="2771912"/>
                <a:ext cx="190500" cy="479274"/>
              </a:xfrm>
              <a:prstGeom prst="rect">
                <a:avLst/>
              </a:prstGeom>
            </p:spPr>
          </p:pic>
          <p:sp>
            <p:nvSpPr>
              <p:cNvPr id="62" name="Freeform 15">
                <a:extLst>
                  <a:ext uri="{FF2B5EF4-FFF2-40B4-BE49-F238E27FC236}">
                    <a16:creationId xmlns:a16="http://schemas.microsoft.com/office/drawing/2014/main" id="{57452A8C-21AA-E704-1EFC-63F38629202C}"/>
                  </a:ext>
                </a:extLst>
              </p:cNvPr>
              <p:cNvSpPr/>
              <p:nvPr/>
            </p:nvSpPr>
            <p:spPr>
              <a:xfrm flipV="1">
                <a:off x="2957519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sp>
            <p:nvSpPr>
              <p:cNvPr id="63" name="Freeform 16">
                <a:extLst>
                  <a:ext uri="{FF2B5EF4-FFF2-40B4-BE49-F238E27FC236}">
                    <a16:creationId xmlns:a16="http://schemas.microsoft.com/office/drawing/2014/main" id="{91DD2FBF-63C3-8717-73FA-D23624E63E8A}"/>
                  </a:ext>
                </a:extLst>
              </p:cNvPr>
              <p:cNvSpPr/>
              <p:nvPr/>
            </p:nvSpPr>
            <p:spPr>
              <a:xfrm flipH="1" flipV="1">
                <a:off x="5010144" y="3121435"/>
                <a:ext cx="1164431" cy="391604"/>
              </a:xfrm>
              <a:custGeom>
                <a:avLst/>
                <a:gdLst>
                  <a:gd name="connsiteX0" fmla="*/ 561975 w 561975"/>
                  <a:gd name="connsiteY0" fmla="*/ 88202 h 431102"/>
                  <a:gd name="connsiteX1" fmla="*/ 457200 w 561975"/>
                  <a:gd name="connsiteY1" fmla="*/ 2477 h 431102"/>
                  <a:gd name="connsiteX2" fmla="*/ 104775 w 561975"/>
                  <a:gd name="connsiteY2" fmla="*/ 173927 h 431102"/>
                  <a:gd name="connsiteX3" fmla="*/ 0 w 561975"/>
                  <a:gd name="connsiteY3" fmla="*/ 431102 h 431102"/>
                  <a:gd name="connsiteX0" fmla="*/ 742950 w 742950"/>
                  <a:gd name="connsiteY0" fmla="*/ 88202 h 469202"/>
                  <a:gd name="connsiteX1" fmla="*/ 638175 w 742950"/>
                  <a:gd name="connsiteY1" fmla="*/ 2477 h 469202"/>
                  <a:gd name="connsiteX2" fmla="*/ 285750 w 742950"/>
                  <a:gd name="connsiteY2" fmla="*/ 173927 h 469202"/>
                  <a:gd name="connsiteX3" fmla="*/ 0 w 742950"/>
                  <a:gd name="connsiteY3" fmla="*/ 469202 h 469202"/>
                  <a:gd name="connsiteX0" fmla="*/ 742950 w 742950"/>
                  <a:gd name="connsiteY0" fmla="*/ 106295 h 487295"/>
                  <a:gd name="connsiteX1" fmla="*/ 638175 w 742950"/>
                  <a:gd name="connsiteY1" fmla="*/ 20570 h 487295"/>
                  <a:gd name="connsiteX2" fmla="*/ 0 w 742950"/>
                  <a:gd name="connsiteY2" fmla="*/ 487295 h 487295"/>
                  <a:gd name="connsiteX0" fmla="*/ 742950 w 742950"/>
                  <a:gd name="connsiteY0" fmla="*/ 69338 h 450338"/>
                  <a:gd name="connsiteX1" fmla="*/ 397669 w 742950"/>
                  <a:gd name="connsiteY1" fmla="*/ 28857 h 450338"/>
                  <a:gd name="connsiteX2" fmla="*/ 0 w 742950"/>
                  <a:gd name="connsiteY2" fmla="*/ 450338 h 450338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9619 w 759619"/>
                  <a:gd name="connsiteY0" fmla="*/ 77665 h 446759"/>
                  <a:gd name="connsiteX1" fmla="*/ 397669 w 759619"/>
                  <a:gd name="connsiteY1" fmla="*/ 25278 h 446759"/>
                  <a:gd name="connsiteX2" fmla="*/ 0 w 759619"/>
                  <a:gd name="connsiteY2" fmla="*/ 446759 h 446759"/>
                  <a:gd name="connsiteX0" fmla="*/ 752475 w 752475"/>
                  <a:gd name="connsiteY0" fmla="*/ 74530 h 400761"/>
                  <a:gd name="connsiteX1" fmla="*/ 390525 w 752475"/>
                  <a:gd name="connsiteY1" fmla="*/ 22143 h 400761"/>
                  <a:gd name="connsiteX2" fmla="*/ 0 w 752475"/>
                  <a:gd name="connsiteY2" fmla="*/ 400761 h 400761"/>
                  <a:gd name="connsiteX0" fmla="*/ 754856 w 754856"/>
                  <a:gd name="connsiteY0" fmla="*/ 71230 h 352217"/>
                  <a:gd name="connsiteX1" fmla="*/ 392906 w 754856"/>
                  <a:gd name="connsiteY1" fmla="*/ 18843 h 352217"/>
                  <a:gd name="connsiteX2" fmla="*/ 0 w 754856"/>
                  <a:gd name="connsiteY2" fmla="*/ 352217 h 352217"/>
                  <a:gd name="connsiteX0" fmla="*/ 1050131 w 1050131"/>
                  <a:gd name="connsiteY0" fmla="*/ 73138 h 380319"/>
                  <a:gd name="connsiteX1" fmla="*/ 688181 w 1050131"/>
                  <a:gd name="connsiteY1" fmla="*/ 20751 h 380319"/>
                  <a:gd name="connsiteX2" fmla="*/ 0 w 1050131"/>
                  <a:gd name="connsiteY2" fmla="*/ 380319 h 380319"/>
                  <a:gd name="connsiteX0" fmla="*/ 1050131 w 1050131"/>
                  <a:gd name="connsiteY0" fmla="*/ 73138 h 383996"/>
                  <a:gd name="connsiteX1" fmla="*/ 688181 w 1050131"/>
                  <a:gd name="connsiteY1" fmla="*/ 20751 h 383996"/>
                  <a:gd name="connsiteX2" fmla="*/ 0 w 1050131"/>
                  <a:gd name="connsiteY2" fmla="*/ 380319 h 383996"/>
                  <a:gd name="connsiteX0" fmla="*/ 1150143 w 1150143"/>
                  <a:gd name="connsiteY0" fmla="*/ 73659 h 391604"/>
                  <a:gd name="connsiteX1" fmla="*/ 788193 w 1150143"/>
                  <a:gd name="connsiteY1" fmla="*/ 21272 h 391604"/>
                  <a:gd name="connsiteX2" fmla="*/ 0 w 1150143"/>
                  <a:gd name="connsiteY2" fmla="*/ 387983 h 391604"/>
                  <a:gd name="connsiteX0" fmla="*/ 1164431 w 1164431"/>
                  <a:gd name="connsiteY0" fmla="*/ 73659 h 391604"/>
                  <a:gd name="connsiteX1" fmla="*/ 802481 w 1164431"/>
                  <a:gd name="connsiteY1" fmla="*/ 21272 h 391604"/>
                  <a:gd name="connsiteX2" fmla="*/ 0 w 1164431"/>
                  <a:gd name="connsiteY2" fmla="*/ 387983 h 39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4431" h="391604">
                    <a:moveTo>
                      <a:pt x="1164431" y="73659"/>
                    </a:moveTo>
                    <a:cubicBezTo>
                      <a:pt x="1150143" y="23652"/>
                      <a:pt x="996553" y="-31115"/>
                      <a:pt x="802481" y="21272"/>
                    </a:cubicBezTo>
                    <a:cubicBezTo>
                      <a:pt x="608409" y="73659"/>
                      <a:pt x="878284" y="431243"/>
                      <a:pt x="0" y="387983"/>
                    </a:cubicBezTo>
                  </a:path>
                </a:pathLst>
              </a:custGeom>
              <a:ln w="57150">
                <a:solidFill>
                  <a:schemeClr val="accent6">
                    <a:lumMod val="50000"/>
                  </a:schemeClr>
                </a:solidFill>
              </a:ln>
              <a:scene3d>
                <a:camera prst="orthographicFront"/>
                <a:lightRig rig="threePt" dir="t"/>
              </a:scene3d>
              <a:sp3d extrusionH="69850">
                <a:bevelT w="88900" h="114300"/>
                <a:bevelB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41ED432-8F34-E8D4-7F85-43697966162A}"/>
                </a:ext>
              </a:extLst>
            </p:cNvPr>
            <p:cNvSpPr txBox="1"/>
            <p:nvPr/>
          </p:nvSpPr>
          <p:spPr>
            <a:xfrm>
              <a:off x="3663999" y="2093766"/>
              <a:ext cx="1909489" cy="5270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accent6">
                      <a:lumMod val="50000"/>
                    </a:schemeClr>
                  </a:solidFill>
                  <a:latin typeface="Candara" panose="020E0502030303020204" pitchFamily="34" charset="0"/>
                </a:rPr>
                <a:t>Spinal Cord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064090A9-D550-166E-696F-267D502361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90827"/>
            <a:ext cx="2163798" cy="157622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88D2485-AC6D-74D1-08FE-15917BC99286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A9A7D-4021-067F-3E9F-FEAB72D7F7F1}"/>
              </a:ext>
            </a:extLst>
          </p:cNvPr>
          <p:cNvSpPr txBox="1"/>
          <p:nvPr/>
        </p:nvSpPr>
        <p:spPr>
          <a:xfrm>
            <a:off x="5112294" y="2438400"/>
            <a:ext cx="10743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6600"/>
                </a:solidFill>
                <a:latin typeface="Candara" panose="020E0502030303020204" pitchFamily="34" charset="0"/>
              </a:rPr>
              <a:t>Medulla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C3CD14-2061-8699-9E08-47F24CD7FEB7}"/>
              </a:ext>
            </a:extLst>
          </p:cNvPr>
          <p:cNvSpPr txBox="1"/>
          <p:nvPr/>
        </p:nvSpPr>
        <p:spPr>
          <a:xfrm>
            <a:off x="4419600" y="2667000"/>
            <a:ext cx="2606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(nuclei raphe </a:t>
            </a:r>
            <a:r>
              <a:rPr lang="en-US" sz="2000" dirty="0" err="1">
                <a:solidFill>
                  <a:srgbClr val="FF6600"/>
                </a:solidFill>
                <a:latin typeface="Candara" panose="020E0502030303020204" pitchFamily="34" charset="0"/>
              </a:rPr>
              <a:t>magnus</a:t>
            </a:r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78B6782-8A1D-A2D4-5354-2800A0A9017C}"/>
              </a:ext>
            </a:extLst>
          </p:cNvPr>
          <p:cNvCxnSpPr/>
          <p:nvPr/>
        </p:nvCxnSpPr>
        <p:spPr>
          <a:xfrm>
            <a:off x="7620000" y="5787759"/>
            <a:ext cx="0" cy="22632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44F44A-BE1E-34A0-1884-5B3324EB5F95}"/>
              </a:ext>
            </a:extLst>
          </p:cNvPr>
          <p:cNvSpPr txBox="1"/>
          <p:nvPr/>
        </p:nvSpPr>
        <p:spPr>
          <a:xfrm>
            <a:off x="7653470" y="5715000"/>
            <a:ext cx="2401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dorsal horn excitability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3630BC-C924-D406-F9C7-F0DC7E970DC7}"/>
              </a:ext>
            </a:extLst>
          </p:cNvPr>
          <p:cNvSpPr txBox="1"/>
          <p:nvPr/>
        </p:nvSpPr>
        <p:spPr>
          <a:xfrm>
            <a:off x="3657600" y="32766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409000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08398" y="1295400"/>
            <a:ext cx="970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synapse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9712" y="1673562"/>
            <a:ext cx="1290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transmitter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29608" y="1394212"/>
            <a:ext cx="1290738" cy="6822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receptor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for</a:t>
            </a:r>
          </a:p>
          <a:p>
            <a:pPr algn="ctr">
              <a:lnSpc>
                <a:spcPts val="1500"/>
              </a:lnSpc>
            </a:pPr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transmitter</a:t>
            </a:r>
          </a:p>
        </p:txBody>
      </p:sp>
      <p:sp>
        <p:nvSpPr>
          <p:cNvPr id="3" name="Freeform 2"/>
          <p:cNvSpPr/>
          <p:nvPr/>
        </p:nvSpPr>
        <p:spPr>
          <a:xfrm>
            <a:off x="2895600" y="1440760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7" name="Freeform 6"/>
          <p:cNvSpPr/>
          <p:nvPr/>
        </p:nvSpPr>
        <p:spPr>
          <a:xfrm flipH="1">
            <a:off x="6533924" y="1440760"/>
            <a:ext cx="2152876" cy="2306127"/>
          </a:xfrm>
          <a:custGeom>
            <a:avLst/>
            <a:gdLst>
              <a:gd name="connsiteX0" fmla="*/ 0 w 2262103"/>
              <a:gd name="connsiteY0" fmla="*/ 948744 h 2588111"/>
              <a:gd name="connsiteX1" fmla="*/ 1943100 w 2262103"/>
              <a:gd name="connsiteY1" fmla="*/ 958269 h 2588111"/>
              <a:gd name="connsiteX2" fmla="*/ 2124075 w 2262103"/>
              <a:gd name="connsiteY2" fmla="*/ 43869 h 2588111"/>
              <a:gd name="connsiteX3" fmla="*/ 2257425 w 2262103"/>
              <a:gd name="connsiteY3" fmla="*/ 2558469 h 2588111"/>
              <a:gd name="connsiteX4" fmla="*/ 1952625 w 2262103"/>
              <a:gd name="connsiteY4" fmla="*/ 1415469 h 2588111"/>
              <a:gd name="connsiteX5" fmla="*/ 28575 w 2262103"/>
              <a:gd name="connsiteY5" fmla="*/ 1301169 h 2588111"/>
              <a:gd name="connsiteX0" fmla="*/ 0 w 2404211"/>
              <a:gd name="connsiteY0" fmla="*/ 985727 h 2626510"/>
              <a:gd name="connsiteX1" fmla="*/ 1943100 w 2404211"/>
              <a:gd name="connsiteY1" fmla="*/ 995252 h 2626510"/>
              <a:gd name="connsiteX2" fmla="*/ 2390775 w 2404211"/>
              <a:gd name="connsiteY2" fmla="*/ 42752 h 2626510"/>
              <a:gd name="connsiteX3" fmla="*/ 2257425 w 2404211"/>
              <a:gd name="connsiteY3" fmla="*/ 2595452 h 2626510"/>
              <a:gd name="connsiteX4" fmla="*/ 1952625 w 2404211"/>
              <a:gd name="connsiteY4" fmla="*/ 1452452 h 2626510"/>
              <a:gd name="connsiteX5" fmla="*/ 28575 w 2404211"/>
              <a:gd name="connsiteY5" fmla="*/ 1338152 h 2626510"/>
              <a:gd name="connsiteX0" fmla="*/ 0 w 2624087"/>
              <a:gd name="connsiteY0" fmla="*/ 1131701 h 2772484"/>
              <a:gd name="connsiteX1" fmla="*/ 1943100 w 2624087"/>
              <a:gd name="connsiteY1" fmla="*/ 1141226 h 2772484"/>
              <a:gd name="connsiteX2" fmla="*/ 2390775 w 2624087"/>
              <a:gd name="connsiteY2" fmla="*/ 188726 h 2772484"/>
              <a:gd name="connsiteX3" fmla="*/ 2257425 w 2624087"/>
              <a:gd name="connsiteY3" fmla="*/ 2741426 h 2772484"/>
              <a:gd name="connsiteX4" fmla="*/ 1952625 w 2624087"/>
              <a:gd name="connsiteY4" fmla="*/ 1598426 h 2772484"/>
              <a:gd name="connsiteX5" fmla="*/ 28575 w 2624087"/>
              <a:gd name="connsiteY5" fmla="*/ 1484126 h 2772484"/>
              <a:gd name="connsiteX0" fmla="*/ 0 w 2416554"/>
              <a:gd name="connsiteY0" fmla="*/ 998213 h 2908770"/>
              <a:gd name="connsiteX1" fmla="*/ 1943100 w 2416554"/>
              <a:gd name="connsiteY1" fmla="*/ 1007738 h 2908770"/>
              <a:gd name="connsiteX2" fmla="*/ 2390775 w 2416554"/>
              <a:gd name="connsiteY2" fmla="*/ 55238 h 2908770"/>
              <a:gd name="connsiteX3" fmla="*/ 2318385 w 2416554"/>
              <a:gd name="connsiteY3" fmla="*/ 2882258 h 2908770"/>
              <a:gd name="connsiteX4" fmla="*/ 1952625 w 2416554"/>
              <a:gd name="connsiteY4" fmla="*/ 1464938 h 2908770"/>
              <a:gd name="connsiteX5" fmla="*/ 28575 w 2416554"/>
              <a:gd name="connsiteY5" fmla="*/ 1350638 h 2908770"/>
              <a:gd name="connsiteX0" fmla="*/ 0 w 2451196"/>
              <a:gd name="connsiteY0" fmla="*/ 998213 h 2982239"/>
              <a:gd name="connsiteX1" fmla="*/ 1943100 w 2451196"/>
              <a:gd name="connsiteY1" fmla="*/ 1007738 h 2982239"/>
              <a:gd name="connsiteX2" fmla="*/ 2390775 w 2451196"/>
              <a:gd name="connsiteY2" fmla="*/ 55238 h 2982239"/>
              <a:gd name="connsiteX3" fmla="*/ 2318385 w 2451196"/>
              <a:gd name="connsiteY3" fmla="*/ 2882258 h 2982239"/>
              <a:gd name="connsiteX4" fmla="*/ 1952625 w 2451196"/>
              <a:gd name="connsiteY4" fmla="*/ 1464938 h 2982239"/>
              <a:gd name="connsiteX5" fmla="*/ 28575 w 2451196"/>
              <a:gd name="connsiteY5" fmla="*/ 1350638 h 2982239"/>
              <a:gd name="connsiteX0" fmla="*/ 0 w 2417484"/>
              <a:gd name="connsiteY0" fmla="*/ 998213 h 2933326"/>
              <a:gd name="connsiteX1" fmla="*/ 1943100 w 2417484"/>
              <a:gd name="connsiteY1" fmla="*/ 1007738 h 2933326"/>
              <a:gd name="connsiteX2" fmla="*/ 2390775 w 2417484"/>
              <a:gd name="connsiteY2" fmla="*/ 55238 h 2933326"/>
              <a:gd name="connsiteX3" fmla="*/ 2318385 w 2417484"/>
              <a:gd name="connsiteY3" fmla="*/ 2882258 h 2933326"/>
              <a:gd name="connsiteX4" fmla="*/ 1922145 w 2417484"/>
              <a:gd name="connsiteY4" fmla="*/ 1838318 h 2933326"/>
              <a:gd name="connsiteX5" fmla="*/ 28575 w 2417484"/>
              <a:gd name="connsiteY5" fmla="*/ 1350638 h 2933326"/>
              <a:gd name="connsiteX0" fmla="*/ 0 w 2469870"/>
              <a:gd name="connsiteY0" fmla="*/ 1004786 h 3072932"/>
              <a:gd name="connsiteX1" fmla="*/ 1943100 w 2469870"/>
              <a:gd name="connsiteY1" fmla="*/ 1014311 h 3072932"/>
              <a:gd name="connsiteX2" fmla="*/ 2390775 w 2469870"/>
              <a:gd name="connsiteY2" fmla="*/ 61811 h 3072932"/>
              <a:gd name="connsiteX3" fmla="*/ 2425065 w 2469870"/>
              <a:gd name="connsiteY3" fmla="*/ 3025991 h 3072932"/>
              <a:gd name="connsiteX4" fmla="*/ 1922145 w 2469870"/>
              <a:gd name="connsiteY4" fmla="*/ 1844891 h 3072932"/>
              <a:gd name="connsiteX5" fmla="*/ 28575 w 2469870"/>
              <a:gd name="connsiteY5" fmla="*/ 1357211 h 3072932"/>
              <a:gd name="connsiteX0" fmla="*/ 0 w 2450254"/>
              <a:gd name="connsiteY0" fmla="*/ 1009278 h 3166464"/>
              <a:gd name="connsiteX1" fmla="*/ 1943100 w 2450254"/>
              <a:gd name="connsiteY1" fmla="*/ 1018803 h 3166464"/>
              <a:gd name="connsiteX2" fmla="*/ 2390775 w 2450254"/>
              <a:gd name="connsiteY2" fmla="*/ 66303 h 3166464"/>
              <a:gd name="connsiteX3" fmla="*/ 2394585 w 2450254"/>
              <a:gd name="connsiteY3" fmla="*/ 3121923 h 3166464"/>
              <a:gd name="connsiteX4" fmla="*/ 1922145 w 2450254"/>
              <a:gd name="connsiteY4" fmla="*/ 1849383 h 3166464"/>
              <a:gd name="connsiteX5" fmla="*/ 28575 w 2450254"/>
              <a:gd name="connsiteY5" fmla="*/ 1361703 h 3166464"/>
              <a:gd name="connsiteX0" fmla="*/ 9525 w 2459779"/>
              <a:gd name="connsiteY0" fmla="*/ 1009278 h 3164818"/>
              <a:gd name="connsiteX1" fmla="*/ 1952625 w 2459779"/>
              <a:gd name="connsiteY1" fmla="*/ 1018803 h 3164818"/>
              <a:gd name="connsiteX2" fmla="*/ 2400300 w 2459779"/>
              <a:gd name="connsiteY2" fmla="*/ 66303 h 3164818"/>
              <a:gd name="connsiteX3" fmla="*/ 2404110 w 2459779"/>
              <a:gd name="connsiteY3" fmla="*/ 3121923 h 3164818"/>
              <a:gd name="connsiteX4" fmla="*/ 1931670 w 2459779"/>
              <a:gd name="connsiteY4" fmla="*/ 1849383 h 3164818"/>
              <a:gd name="connsiteX5" fmla="*/ 0 w 2459779"/>
              <a:gd name="connsiteY5" fmla="*/ 1719843 h 3164818"/>
              <a:gd name="connsiteX0" fmla="*/ 9525 w 2464477"/>
              <a:gd name="connsiteY0" fmla="*/ 994106 h 3149646"/>
              <a:gd name="connsiteX1" fmla="*/ 1876425 w 2464477"/>
              <a:gd name="connsiteY1" fmla="*/ 1178891 h 3149646"/>
              <a:gd name="connsiteX2" fmla="*/ 2400300 w 2464477"/>
              <a:gd name="connsiteY2" fmla="*/ 51131 h 3149646"/>
              <a:gd name="connsiteX3" fmla="*/ 2404110 w 2464477"/>
              <a:gd name="connsiteY3" fmla="*/ 3106751 h 3149646"/>
              <a:gd name="connsiteX4" fmla="*/ 1931670 w 2464477"/>
              <a:gd name="connsiteY4" fmla="*/ 1834211 h 3149646"/>
              <a:gd name="connsiteX5" fmla="*/ 0 w 2464477"/>
              <a:gd name="connsiteY5" fmla="*/ 1704671 h 3149646"/>
              <a:gd name="connsiteX0" fmla="*/ 1905 w 2464477"/>
              <a:gd name="connsiteY0" fmla="*/ 1132012 h 3150392"/>
              <a:gd name="connsiteX1" fmla="*/ 1876425 w 2464477"/>
              <a:gd name="connsiteY1" fmla="*/ 1179637 h 3150392"/>
              <a:gd name="connsiteX2" fmla="*/ 2400300 w 2464477"/>
              <a:gd name="connsiteY2" fmla="*/ 51877 h 3150392"/>
              <a:gd name="connsiteX3" fmla="*/ 2404110 w 2464477"/>
              <a:gd name="connsiteY3" fmla="*/ 3107497 h 3150392"/>
              <a:gd name="connsiteX4" fmla="*/ 1931670 w 2464477"/>
              <a:gd name="connsiteY4" fmla="*/ 1834957 h 3150392"/>
              <a:gd name="connsiteX5" fmla="*/ 0 w 2464477"/>
              <a:gd name="connsiteY5" fmla="*/ 1705417 h 3150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4477" h="3150392">
                <a:moveTo>
                  <a:pt x="1905" y="1132012"/>
                </a:moveTo>
                <a:cubicBezTo>
                  <a:pt x="796448" y="1212181"/>
                  <a:pt x="1476693" y="1359659"/>
                  <a:pt x="1876425" y="1179637"/>
                </a:cubicBezTo>
                <a:cubicBezTo>
                  <a:pt x="2276157" y="999615"/>
                  <a:pt x="2312352" y="-269433"/>
                  <a:pt x="2400300" y="51877"/>
                </a:cubicBezTo>
                <a:cubicBezTo>
                  <a:pt x="2488248" y="373187"/>
                  <a:pt x="2482215" y="2810317"/>
                  <a:pt x="2404110" y="3107497"/>
                </a:cubicBezTo>
                <a:cubicBezTo>
                  <a:pt x="2326005" y="3404677"/>
                  <a:pt x="2332355" y="2068637"/>
                  <a:pt x="1931670" y="1834957"/>
                </a:cubicBezTo>
                <a:cubicBezTo>
                  <a:pt x="1530985" y="1601277"/>
                  <a:pt x="776287" y="1657792"/>
                  <a:pt x="0" y="1705417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051" name="Group 2050"/>
          <p:cNvGrpSpPr/>
          <p:nvPr/>
        </p:nvGrpSpPr>
        <p:grpSpPr>
          <a:xfrm>
            <a:off x="6288361" y="1888362"/>
            <a:ext cx="402714" cy="1231739"/>
            <a:chOff x="4764361" y="1888361"/>
            <a:chExt cx="402714" cy="1231739"/>
          </a:xfrm>
        </p:grpSpPr>
        <p:sp>
          <p:nvSpPr>
            <p:cNvPr id="8" name="Freeform 7"/>
            <p:cNvSpPr/>
            <p:nvPr/>
          </p:nvSpPr>
          <p:spPr>
            <a:xfrm rot="186553">
              <a:off x="4764361" y="188836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 rot="186553">
              <a:off x="4773591" y="2230173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 rot="186553">
              <a:off x="4773591" y="2560201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 rot="186553">
              <a:off x="4773591" y="2890229"/>
              <a:ext cx="393484" cy="229871"/>
            </a:xfrm>
            <a:custGeom>
              <a:avLst/>
              <a:gdLst>
                <a:gd name="connsiteX0" fmla="*/ 54196 w 993080"/>
                <a:gd name="connsiteY0" fmla="*/ 68946 h 765498"/>
                <a:gd name="connsiteX1" fmla="*/ 229456 w 993080"/>
                <a:gd name="connsiteY1" fmla="*/ 404226 h 765498"/>
                <a:gd name="connsiteX2" fmla="*/ 23716 w 993080"/>
                <a:gd name="connsiteY2" fmla="*/ 747126 h 765498"/>
                <a:gd name="connsiteX3" fmla="*/ 892396 w 993080"/>
                <a:gd name="connsiteY3" fmla="*/ 648066 h 765498"/>
                <a:gd name="connsiteX4" fmla="*/ 884776 w 993080"/>
                <a:gd name="connsiteY4" fmla="*/ 53706 h 765498"/>
                <a:gd name="connsiteX5" fmla="*/ 54196 w 993080"/>
                <a:gd name="connsiteY5" fmla="*/ 68946 h 765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93080" h="765498">
                  <a:moveTo>
                    <a:pt x="54196" y="68946"/>
                  </a:moveTo>
                  <a:cubicBezTo>
                    <a:pt x="-55024" y="127366"/>
                    <a:pt x="234536" y="291196"/>
                    <a:pt x="229456" y="404226"/>
                  </a:cubicBezTo>
                  <a:cubicBezTo>
                    <a:pt x="224376" y="517256"/>
                    <a:pt x="-86774" y="706486"/>
                    <a:pt x="23716" y="747126"/>
                  </a:cubicBezTo>
                  <a:cubicBezTo>
                    <a:pt x="134206" y="787766"/>
                    <a:pt x="748886" y="763636"/>
                    <a:pt x="892396" y="648066"/>
                  </a:cubicBezTo>
                  <a:cubicBezTo>
                    <a:pt x="1035906" y="532496"/>
                    <a:pt x="1019396" y="151496"/>
                    <a:pt x="884776" y="53706"/>
                  </a:cubicBezTo>
                  <a:cubicBezTo>
                    <a:pt x="750156" y="-44084"/>
                    <a:pt x="163416" y="10526"/>
                    <a:pt x="54196" y="6894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scene3d>
              <a:camera prst="orthographicFront"/>
              <a:lightRig rig="balanced" dir="t"/>
            </a:scene3d>
            <a:sp3d extrusionH="298450" prstMaterial="matte">
              <a:bevelT w="514350" h="482600"/>
              <a:bevelB w="3683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9" name="Freeform 8"/>
          <p:cNvSpPr/>
          <p:nvPr/>
        </p:nvSpPr>
        <p:spPr>
          <a:xfrm>
            <a:off x="4607583" y="1799066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0" name="Freeform 19"/>
          <p:cNvSpPr/>
          <p:nvPr/>
        </p:nvSpPr>
        <p:spPr>
          <a:xfrm flipH="1">
            <a:off x="6490139" y="1799066"/>
            <a:ext cx="606717" cy="88717"/>
          </a:xfrm>
          <a:custGeom>
            <a:avLst/>
            <a:gdLst>
              <a:gd name="connsiteX0" fmla="*/ 0 w 539750"/>
              <a:gd name="connsiteY0" fmla="*/ 0 h 169301"/>
              <a:gd name="connsiteX1" fmla="*/ 425450 w 539750"/>
              <a:gd name="connsiteY1" fmla="*/ 152400 h 169301"/>
              <a:gd name="connsiteX2" fmla="*/ 539750 w 539750"/>
              <a:gd name="connsiteY2" fmla="*/ 158750 h 169301"/>
              <a:gd name="connsiteX0" fmla="*/ 0 w 539750"/>
              <a:gd name="connsiteY0" fmla="*/ 0 h 158750"/>
              <a:gd name="connsiteX1" fmla="*/ 539750 w 539750"/>
              <a:gd name="connsiteY1" fmla="*/ 158750 h 158750"/>
              <a:gd name="connsiteX0" fmla="*/ 0 w 670719"/>
              <a:gd name="connsiteY0" fmla="*/ 10319 h 10319"/>
              <a:gd name="connsiteX1" fmla="*/ 670719 w 670719"/>
              <a:gd name="connsiteY1" fmla="*/ 0 h 10319"/>
              <a:gd name="connsiteX0" fmla="*/ 0 w 670719"/>
              <a:gd name="connsiteY0" fmla="*/ 108517 h 108517"/>
              <a:gd name="connsiteX1" fmla="*/ 670719 w 670719"/>
              <a:gd name="connsiteY1" fmla="*/ 98198 h 108517"/>
              <a:gd name="connsiteX0" fmla="*/ 0 w 692150"/>
              <a:gd name="connsiteY0" fmla="*/ 106735 h 106735"/>
              <a:gd name="connsiteX1" fmla="*/ 692150 w 692150"/>
              <a:gd name="connsiteY1" fmla="*/ 98797 h 106735"/>
              <a:gd name="connsiteX0" fmla="*/ 0 w 694531"/>
              <a:gd name="connsiteY0" fmla="*/ 121196 h 121196"/>
              <a:gd name="connsiteX1" fmla="*/ 694531 w 694531"/>
              <a:gd name="connsiteY1" fmla="*/ 94208 h 121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694531" h="121196">
                <a:moveTo>
                  <a:pt x="0" y="121196"/>
                </a:moveTo>
                <a:cubicBezTo>
                  <a:pt x="223573" y="117756"/>
                  <a:pt x="642408" y="-130952"/>
                  <a:pt x="694531" y="9420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06585" y="5731720"/>
            <a:ext cx="838200" cy="473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ndara" panose="020E0502030303020204" pitchFamily="34" charset="0"/>
              </a:rPr>
              <a:t>B</a:t>
            </a:r>
            <a:r>
              <a:rPr lang="en-US" sz="1600" b="1" dirty="0">
                <a:latin typeface="Candara" panose="020E0502030303020204" pitchFamily="34" charset="0"/>
              </a:rPr>
              <a:t>RAIN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3276600" y="4572000"/>
            <a:ext cx="2126692" cy="1315200"/>
            <a:chOff x="2113215" y="5257800"/>
            <a:chExt cx="2126692" cy="1315200"/>
          </a:xfrm>
        </p:grpSpPr>
        <p:sp>
          <p:nvSpPr>
            <p:cNvPr id="24" name="Freeform 23"/>
            <p:cNvSpPr/>
            <p:nvPr/>
          </p:nvSpPr>
          <p:spPr>
            <a:xfrm>
              <a:off x="2113215" y="5257800"/>
              <a:ext cx="2126692" cy="1220918"/>
            </a:xfrm>
            <a:custGeom>
              <a:avLst/>
              <a:gdLst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351577 w 2351577"/>
                <a:gd name="connsiteY0" fmla="*/ 0 h 2670426"/>
                <a:gd name="connsiteX1" fmla="*/ 1132377 w 2351577"/>
                <a:gd name="connsiteY1" fmla="*/ 283029 h 2670426"/>
                <a:gd name="connsiteX2" fmla="*/ 283291 w 2351577"/>
                <a:gd name="connsiteY2" fmla="*/ 925286 h 2670426"/>
                <a:gd name="connsiteX3" fmla="*/ 11148 w 2351577"/>
                <a:gd name="connsiteY3" fmla="*/ 1796143 h 2670426"/>
                <a:gd name="connsiteX4" fmla="*/ 98234 w 2351577"/>
                <a:gd name="connsiteY4" fmla="*/ 2144486 h 2670426"/>
                <a:gd name="connsiteX5" fmla="*/ 511891 w 2351577"/>
                <a:gd name="connsiteY5" fmla="*/ 2558143 h 2670426"/>
                <a:gd name="connsiteX6" fmla="*/ 1132377 w 2351577"/>
                <a:gd name="connsiteY6" fmla="*/ 2667000 h 2670426"/>
                <a:gd name="connsiteX7" fmla="*/ 1393634 w 2351577"/>
                <a:gd name="connsiteY7" fmla="*/ 2645229 h 2670426"/>
                <a:gd name="connsiteX8" fmla="*/ 1393634 w 2351577"/>
                <a:gd name="connsiteY8" fmla="*/ 2645229 h 2670426"/>
                <a:gd name="connsiteX0" fmla="*/ 2265286 w 2265286"/>
                <a:gd name="connsiteY0" fmla="*/ 0 h 2670426"/>
                <a:gd name="connsiteX1" fmla="*/ 1046086 w 2265286"/>
                <a:gd name="connsiteY1" fmla="*/ 283029 h 2670426"/>
                <a:gd name="connsiteX2" fmla="*/ 197000 w 2265286"/>
                <a:gd name="connsiteY2" fmla="*/ 925286 h 2670426"/>
                <a:gd name="connsiteX3" fmla="*/ 11943 w 2265286"/>
                <a:gd name="connsiteY3" fmla="*/ 2144486 h 2670426"/>
                <a:gd name="connsiteX4" fmla="*/ 425600 w 2265286"/>
                <a:gd name="connsiteY4" fmla="*/ 2558143 h 2670426"/>
                <a:gd name="connsiteX5" fmla="*/ 1046086 w 2265286"/>
                <a:gd name="connsiteY5" fmla="*/ 2667000 h 2670426"/>
                <a:gd name="connsiteX6" fmla="*/ 1307343 w 2265286"/>
                <a:gd name="connsiteY6" fmla="*/ 2645229 h 2670426"/>
                <a:gd name="connsiteX7" fmla="*/ 1307343 w 2265286"/>
                <a:gd name="connsiteY7" fmla="*/ 2645229 h 2670426"/>
                <a:gd name="connsiteX0" fmla="*/ 2400270 w 2400270"/>
                <a:gd name="connsiteY0" fmla="*/ 0 h 2670426"/>
                <a:gd name="connsiteX1" fmla="*/ 1181070 w 2400270"/>
                <a:gd name="connsiteY1" fmla="*/ 283029 h 2670426"/>
                <a:gd name="connsiteX2" fmla="*/ 331984 w 2400270"/>
                <a:gd name="connsiteY2" fmla="*/ 925286 h 2670426"/>
                <a:gd name="connsiteX3" fmla="*/ 5413 w 2400270"/>
                <a:gd name="connsiteY3" fmla="*/ 1937657 h 2670426"/>
                <a:gd name="connsiteX4" fmla="*/ 560584 w 2400270"/>
                <a:gd name="connsiteY4" fmla="*/ 2558143 h 2670426"/>
                <a:gd name="connsiteX5" fmla="*/ 1181070 w 2400270"/>
                <a:gd name="connsiteY5" fmla="*/ 2667000 h 2670426"/>
                <a:gd name="connsiteX6" fmla="*/ 1442327 w 2400270"/>
                <a:gd name="connsiteY6" fmla="*/ 2645229 h 2670426"/>
                <a:gd name="connsiteX7" fmla="*/ 1442327 w 2400270"/>
                <a:gd name="connsiteY7" fmla="*/ 2645229 h 2670426"/>
                <a:gd name="connsiteX0" fmla="*/ 5056384 w 5056384"/>
                <a:gd name="connsiteY0" fmla="*/ 2387299 h 2456039"/>
                <a:gd name="connsiteX1" fmla="*/ 1181070 w 5056384"/>
                <a:gd name="connsiteY1" fmla="*/ 68642 h 2456039"/>
                <a:gd name="connsiteX2" fmla="*/ 331984 w 5056384"/>
                <a:gd name="connsiteY2" fmla="*/ 710899 h 2456039"/>
                <a:gd name="connsiteX3" fmla="*/ 5413 w 5056384"/>
                <a:gd name="connsiteY3" fmla="*/ 1723270 h 2456039"/>
                <a:gd name="connsiteX4" fmla="*/ 560584 w 5056384"/>
                <a:gd name="connsiteY4" fmla="*/ 2343756 h 2456039"/>
                <a:gd name="connsiteX5" fmla="*/ 1181070 w 5056384"/>
                <a:gd name="connsiteY5" fmla="*/ 2452613 h 2456039"/>
                <a:gd name="connsiteX6" fmla="*/ 1442327 w 5056384"/>
                <a:gd name="connsiteY6" fmla="*/ 2430842 h 2456039"/>
                <a:gd name="connsiteX7" fmla="*/ 1442327 w 5056384"/>
                <a:gd name="connsiteY7" fmla="*/ 2430842 h 2456039"/>
                <a:gd name="connsiteX0" fmla="*/ 5056384 w 5533357"/>
                <a:gd name="connsiteY0" fmla="*/ 2343071 h 2411811"/>
                <a:gd name="connsiteX1" fmla="*/ 5328526 w 5533357"/>
                <a:gd name="connsiteY1" fmla="*/ 1515757 h 2411811"/>
                <a:gd name="connsiteX2" fmla="*/ 1181070 w 5533357"/>
                <a:gd name="connsiteY2" fmla="*/ 24414 h 2411811"/>
                <a:gd name="connsiteX3" fmla="*/ 331984 w 5533357"/>
                <a:gd name="connsiteY3" fmla="*/ 666671 h 2411811"/>
                <a:gd name="connsiteX4" fmla="*/ 5413 w 5533357"/>
                <a:gd name="connsiteY4" fmla="*/ 1679042 h 2411811"/>
                <a:gd name="connsiteX5" fmla="*/ 560584 w 5533357"/>
                <a:gd name="connsiteY5" fmla="*/ 2299528 h 2411811"/>
                <a:gd name="connsiteX6" fmla="*/ 1181070 w 5533357"/>
                <a:gd name="connsiteY6" fmla="*/ 2408385 h 2411811"/>
                <a:gd name="connsiteX7" fmla="*/ 1442327 w 5533357"/>
                <a:gd name="connsiteY7" fmla="*/ 2386614 h 2411811"/>
                <a:gd name="connsiteX8" fmla="*/ 1442327 w 5533357"/>
                <a:gd name="connsiteY8" fmla="*/ 2386614 h 2411811"/>
                <a:gd name="connsiteX0" fmla="*/ 5056384 w 5533357"/>
                <a:gd name="connsiteY0" fmla="*/ 2435353 h 2504093"/>
                <a:gd name="connsiteX1" fmla="*/ 5328526 w 5533357"/>
                <a:gd name="connsiteY1" fmla="*/ 1608039 h 2504093"/>
                <a:gd name="connsiteX2" fmla="*/ 3956926 w 5533357"/>
                <a:gd name="connsiteY2" fmla="*/ 149353 h 2504093"/>
                <a:gd name="connsiteX3" fmla="*/ 1181070 w 5533357"/>
                <a:gd name="connsiteY3" fmla="*/ 116696 h 2504093"/>
                <a:gd name="connsiteX4" fmla="*/ 331984 w 5533357"/>
                <a:gd name="connsiteY4" fmla="*/ 758953 h 2504093"/>
                <a:gd name="connsiteX5" fmla="*/ 5413 w 5533357"/>
                <a:gd name="connsiteY5" fmla="*/ 1771324 h 2504093"/>
                <a:gd name="connsiteX6" fmla="*/ 560584 w 5533357"/>
                <a:gd name="connsiteY6" fmla="*/ 2391810 h 2504093"/>
                <a:gd name="connsiteX7" fmla="*/ 1181070 w 5533357"/>
                <a:gd name="connsiteY7" fmla="*/ 2500667 h 2504093"/>
                <a:gd name="connsiteX8" fmla="*/ 1442327 w 5533357"/>
                <a:gd name="connsiteY8" fmla="*/ 2478896 h 2504093"/>
                <a:gd name="connsiteX9" fmla="*/ 1442327 w 5533357"/>
                <a:gd name="connsiteY9" fmla="*/ 2478896 h 2504093"/>
                <a:gd name="connsiteX0" fmla="*/ 5056384 w 5533357"/>
                <a:gd name="connsiteY0" fmla="*/ 2601845 h 2670585"/>
                <a:gd name="connsiteX1" fmla="*/ 5328526 w 5533357"/>
                <a:gd name="connsiteY1" fmla="*/ 1774531 h 2670585"/>
                <a:gd name="connsiteX2" fmla="*/ 3956926 w 5533357"/>
                <a:gd name="connsiteY2" fmla="*/ 315845 h 2670585"/>
                <a:gd name="connsiteX3" fmla="*/ 2607097 w 5533357"/>
                <a:gd name="connsiteY3" fmla="*/ 159 h 2670585"/>
                <a:gd name="connsiteX4" fmla="*/ 1181070 w 5533357"/>
                <a:gd name="connsiteY4" fmla="*/ 283188 h 2670585"/>
                <a:gd name="connsiteX5" fmla="*/ 331984 w 5533357"/>
                <a:gd name="connsiteY5" fmla="*/ 925445 h 2670585"/>
                <a:gd name="connsiteX6" fmla="*/ 5413 w 5533357"/>
                <a:gd name="connsiteY6" fmla="*/ 1937816 h 2670585"/>
                <a:gd name="connsiteX7" fmla="*/ 560584 w 5533357"/>
                <a:gd name="connsiteY7" fmla="*/ 2558302 h 2670585"/>
                <a:gd name="connsiteX8" fmla="*/ 1181070 w 5533357"/>
                <a:gd name="connsiteY8" fmla="*/ 2667159 h 2670585"/>
                <a:gd name="connsiteX9" fmla="*/ 1442327 w 5533357"/>
                <a:gd name="connsiteY9" fmla="*/ 2645388 h 2670585"/>
                <a:gd name="connsiteX10" fmla="*/ 1442327 w 5533357"/>
                <a:gd name="connsiteY10" fmla="*/ 2645388 h 2670585"/>
                <a:gd name="connsiteX0" fmla="*/ 5056384 w 5341219"/>
                <a:gd name="connsiteY0" fmla="*/ 2601845 h 2670585"/>
                <a:gd name="connsiteX1" fmla="*/ 5099926 w 5341219"/>
                <a:gd name="connsiteY1" fmla="*/ 1447959 h 2670585"/>
                <a:gd name="connsiteX2" fmla="*/ 3956926 w 5341219"/>
                <a:gd name="connsiteY2" fmla="*/ 315845 h 2670585"/>
                <a:gd name="connsiteX3" fmla="*/ 2607097 w 5341219"/>
                <a:gd name="connsiteY3" fmla="*/ 159 h 2670585"/>
                <a:gd name="connsiteX4" fmla="*/ 1181070 w 5341219"/>
                <a:gd name="connsiteY4" fmla="*/ 283188 h 2670585"/>
                <a:gd name="connsiteX5" fmla="*/ 331984 w 5341219"/>
                <a:gd name="connsiteY5" fmla="*/ 925445 h 2670585"/>
                <a:gd name="connsiteX6" fmla="*/ 5413 w 5341219"/>
                <a:gd name="connsiteY6" fmla="*/ 1937816 h 2670585"/>
                <a:gd name="connsiteX7" fmla="*/ 560584 w 5341219"/>
                <a:gd name="connsiteY7" fmla="*/ 2558302 h 2670585"/>
                <a:gd name="connsiteX8" fmla="*/ 1181070 w 5341219"/>
                <a:gd name="connsiteY8" fmla="*/ 2667159 h 2670585"/>
                <a:gd name="connsiteX9" fmla="*/ 1442327 w 5341219"/>
                <a:gd name="connsiteY9" fmla="*/ 2645388 h 2670585"/>
                <a:gd name="connsiteX10" fmla="*/ 1442327 w 5341219"/>
                <a:gd name="connsiteY10" fmla="*/ 2645388 h 2670585"/>
                <a:gd name="connsiteX0" fmla="*/ 4097379 w 5238296"/>
                <a:gd name="connsiteY0" fmla="*/ 3806177 h 3806177"/>
                <a:gd name="connsiteX1" fmla="*/ 5099926 w 5238296"/>
                <a:gd name="connsiteY1" fmla="*/ 1447959 h 3806177"/>
                <a:gd name="connsiteX2" fmla="*/ 3956926 w 5238296"/>
                <a:gd name="connsiteY2" fmla="*/ 315845 h 3806177"/>
                <a:gd name="connsiteX3" fmla="*/ 2607097 w 5238296"/>
                <a:gd name="connsiteY3" fmla="*/ 159 h 3806177"/>
                <a:gd name="connsiteX4" fmla="*/ 1181070 w 5238296"/>
                <a:gd name="connsiteY4" fmla="*/ 283188 h 3806177"/>
                <a:gd name="connsiteX5" fmla="*/ 331984 w 5238296"/>
                <a:gd name="connsiteY5" fmla="*/ 925445 h 3806177"/>
                <a:gd name="connsiteX6" fmla="*/ 5413 w 5238296"/>
                <a:gd name="connsiteY6" fmla="*/ 1937816 h 3806177"/>
                <a:gd name="connsiteX7" fmla="*/ 560584 w 5238296"/>
                <a:gd name="connsiteY7" fmla="*/ 2558302 h 3806177"/>
                <a:gd name="connsiteX8" fmla="*/ 1181070 w 5238296"/>
                <a:gd name="connsiteY8" fmla="*/ 2667159 h 3806177"/>
                <a:gd name="connsiteX9" fmla="*/ 1442327 w 5238296"/>
                <a:gd name="connsiteY9" fmla="*/ 2645388 h 3806177"/>
                <a:gd name="connsiteX10" fmla="*/ 1442327 w 5238296"/>
                <a:gd name="connsiteY10" fmla="*/ 2645388 h 3806177"/>
                <a:gd name="connsiteX0" fmla="*/ 4097379 w 5100699"/>
                <a:gd name="connsiteY0" fmla="*/ 3806177 h 3806177"/>
                <a:gd name="connsiteX1" fmla="*/ 3356619 w 5100699"/>
                <a:gd name="connsiteY1" fmla="*/ 2894697 h 3806177"/>
                <a:gd name="connsiteX2" fmla="*/ 5099926 w 5100699"/>
                <a:gd name="connsiteY2" fmla="*/ 1447959 h 3806177"/>
                <a:gd name="connsiteX3" fmla="*/ 3956926 w 5100699"/>
                <a:gd name="connsiteY3" fmla="*/ 315845 h 3806177"/>
                <a:gd name="connsiteX4" fmla="*/ 2607097 w 5100699"/>
                <a:gd name="connsiteY4" fmla="*/ 159 h 3806177"/>
                <a:gd name="connsiteX5" fmla="*/ 1181070 w 5100699"/>
                <a:gd name="connsiteY5" fmla="*/ 283188 h 3806177"/>
                <a:gd name="connsiteX6" fmla="*/ 331984 w 5100699"/>
                <a:gd name="connsiteY6" fmla="*/ 925445 h 3806177"/>
                <a:gd name="connsiteX7" fmla="*/ 5413 w 5100699"/>
                <a:gd name="connsiteY7" fmla="*/ 1937816 h 3806177"/>
                <a:gd name="connsiteX8" fmla="*/ 560584 w 5100699"/>
                <a:gd name="connsiteY8" fmla="*/ 2558302 h 3806177"/>
                <a:gd name="connsiteX9" fmla="*/ 1181070 w 5100699"/>
                <a:gd name="connsiteY9" fmla="*/ 2667159 h 3806177"/>
                <a:gd name="connsiteX10" fmla="*/ 1442327 w 5100699"/>
                <a:gd name="connsiteY10" fmla="*/ 2645388 h 3806177"/>
                <a:gd name="connsiteX11" fmla="*/ 1442327 w 5100699"/>
                <a:gd name="connsiteY11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15596"/>
                <a:gd name="connsiteY0" fmla="*/ 3806177 h 3806177"/>
                <a:gd name="connsiteX1" fmla="*/ 3356619 w 5115596"/>
                <a:gd name="connsiteY1" fmla="*/ 2894697 h 3806177"/>
                <a:gd name="connsiteX2" fmla="*/ 4672464 w 5115596"/>
                <a:gd name="connsiteY2" fmla="*/ 2772034 h 3806177"/>
                <a:gd name="connsiteX3" fmla="*/ 5099926 w 5115596"/>
                <a:gd name="connsiteY3" fmla="*/ 1447959 h 3806177"/>
                <a:gd name="connsiteX4" fmla="*/ 3956926 w 5115596"/>
                <a:gd name="connsiteY4" fmla="*/ 315845 h 3806177"/>
                <a:gd name="connsiteX5" fmla="*/ 2607097 w 5115596"/>
                <a:gd name="connsiteY5" fmla="*/ 159 h 3806177"/>
                <a:gd name="connsiteX6" fmla="*/ 1181070 w 5115596"/>
                <a:gd name="connsiteY6" fmla="*/ 283188 h 3806177"/>
                <a:gd name="connsiteX7" fmla="*/ 331984 w 5115596"/>
                <a:gd name="connsiteY7" fmla="*/ 925445 h 3806177"/>
                <a:gd name="connsiteX8" fmla="*/ 5413 w 5115596"/>
                <a:gd name="connsiteY8" fmla="*/ 1937816 h 3806177"/>
                <a:gd name="connsiteX9" fmla="*/ 560584 w 5115596"/>
                <a:gd name="connsiteY9" fmla="*/ 2558302 h 3806177"/>
                <a:gd name="connsiteX10" fmla="*/ 1181070 w 5115596"/>
                <a:gd name="connsiteY10" fmla="*/ 2667159 h 3806177"/>
                <a:gd name="connsiteX11" fmla="*/ 1442327 w 5115596"/>
                <a:gd name="connsiteY11" fmla="*/ 2645388 h 3806177"/>
                <a:gd name="connsiteX12" fmla="*/ 1442327 w 5115596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447959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  <a:gd name="connsiteX0" fmla="*/ 4097379 w 5163705"/>
                <a:gd name="connsiteY0" fmla="*/ 3806177 h 3806177"/>
                <a:gd name="connsiteX1" fmla="*/ 3356619 w 5163705"/>
                <a:gd name="connsiteY1" fmla="*/ 2894697 h 3806177"/>
                <a:gd name="connsiteX2" fmla="*/ 4672464 w 5163705"/>
                <a:gd name="connsiteY2" fmla="*/ 2772034 h 3806177"/>
                <a:gd name="connsiteX3" fmla="*/ 5099926 w 5163705"/>
                <a:gd name="connsiteY3" fmla="*/ 1325295 h 3806177"/>
                <a:gd name="connsiteX4" fmla="*/ 3956926 w 5163705"/>
                <a:gd name="connsiteY4" fmla="*/ 315845 h 3806177"/>
                <a:gd name="connsiteX5" fmla="*/ 2607097 w 5163705"/>
                <a:gd name="connsiteY5" fmla="*/ 159 h 3806177"/>
                <a:gd name="connsiteX6" fmla="*/ 1181070 w 5163705"/>
                <a:gd name="connsiteY6" fmla="*/ 283188 h 3806177"/>
                <a:gd name="connsiteX7" fmla="*/ 331984 w 5163705"/>
                <a:gd name="connsiteY7" fmla="*/ 925445 h 3806177"/>
                <a:gd name="connsiteX8" fmla="*/ 5413 w 5163705"/>
                <a:gd name="connsiteY8" fmla="*/ 1937816 h 3806177"/>
                <a:gd name="connsiteX9" fmla="*/ 560584 w 5163705"/>
                <a:gd name="connsiteY9" fmla="*/ 2558302 h 3806177"/>
                <a:gd name="connsiteX10" fmla="*/ 1181070 w 5163705"/>
                <a:gd name="connsiteY10" fmla="*/ 2667159 h 3806177"/>
                <a:gd name="connsiteX11" fmla="*/ 1442327 w 5163705"/>
                <a:gd name="connsiteY11" fmla="*/ 2645388 h 3806177"/>
                <a:gd name="connsiteX12" fmla="*/ 1442327 w 5163705"/>
                <a:gd name="connsiteY12" fmla="*/ 2645388 h 38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63705" h="3806177">
                  <a:moveTo>
                    <a:pt x="4097379" y="3806177"/>
                  </a:moveTo>
                  <a:cubicBezTo>
                    <a:pt x="4115168" y="3765776"/>
                    <a:pt x="3189528" y="3287733"/>
                    <a:pt x="3356619" y="2894697"/>
                  </a:cubicBezTo>
                  <a:cubicBezTo>
                    <a:pt x="3409720" y="2621979"/>
                    <a:pt x="4381913" y="3013157"/>
                    <a:pt x="4672464" y="2772034"/>
                  </a:cubicBezTo>
                  <a:cubicBezTo>
                    <a:pt x="4963015" y="2530911"/>
                    <a:pt x="5308569" y="1575666"/>
                    <a:pt x="5099926" y="1325295"/>
                  </a:cubicBezTo>
                  <a:cubicBezTo>
                    <a:pt x="4891283" y="1074924"/>
                    <a:pt x="4648169" y="564402"/>
                    <a:pt x="3956926" y="315845"/>
                  </a:cubicBezTo>
                  <a:cubicBezTo>
                    <a:pt x="3508798" y="47331"/>
                    <a:pt x="3069740" y="5602"/>
                    <a:pt x="2607097" y="159"/>
                  </a:cubicBezTo>
                  <a:cubicBezTo>
                    <a:pt x="2144454" y="-5284"/>
                    <a:pt x="1560256" y="128974"/>
                    <a:pt x="1181070" y="283188"/>
                  </a:cubicBezTo>
                  <a:cubicBezTo>
                    <a:pt x="801885" y="437402"/>
                    <a:pt x="527927" y="649674"/>
                    <a:pt x="331984" y="925445"/>
                  </a:cubicBezTo>
                  <a:cubicBezTo>
                    <a:pt x="136041" y="1201216"/>
                    <a:pt x="-32687" y="1665673"/>
                    <a:pt x="5413" y="1937816"/>
                  </a:cubicBezTo>
                  <a:cubicBezTo>
                    <a:pt x="43513" y="2209959"/>
                    <a:pt x="364641" y="2436745"/>
                    <a:pt x="560584" y="2558302"/>
                  </a:cubicBezTo>
                  <a:cubicBezTo>
                    <a:pt x="756527" y="2679859"/>
                    <a:pt x="1034113" y="2652645"/>
                    <a:pt x="1181070" y="2667159"/>
                  </a:cubicBezTo>
                  <a:cubicBezTo>
                    <a:pt x="1328027" y="2681673"/>
                    <a:pt x="1442327" y="2645388"/>
                    <a:pt x="1442327" y="2645388"/>
                  </a:cubicBezTo>
                  <a:lnTo>
                    <a:pt x="1442327" y="2645388"/>
                  </a:ln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669519" y="6109860"/>
              <a:ext cx="1040008" cy="463140"/>
            </a:xfrm>
            <a:custGeom>
              <a:avLst/>
              <a:gdLst>
                <a:gd name="connsiteX0" fmla="*/ 0 w 2721428"/>
                <a:gd name="connsiteY0" fmla="*/ 0 h 1643743"/>
                <a:gd name="connsiteX1" fmla="*/ 141514 w 2721428"/>
                <a:gd name="connsiteY1" fmla="*/ 195943 h 1643743"/>
                <a:gd name="connsiteX2" fmla="*/ 740228 w 2721428"/>
                <a:gd name="connsiteY2" fmla="*/ 457200 h 1643743"/>
                <a:gd name="connsiteX3" fmla="*/ 1284514 w 2721428"/>
                <a:gd name="connsiteY3" fmla="*/ 315686 h 1643743"/>
                <a:gd name="connsiteX4" fmla="*/ 1393371 w 2721428"/>
                <a:gd name="connsiteY4" fmla="*/ 653143 h 1643743"/>
                <a:gd name="connsiteX5" fmla="*/ 1632857 w 2721428"/>
                <a:gd name="connsiteY5" fmla="*/ 925286 h 1643743"/>
                <a:gd name="connsiteX6" fmla="*/ 1937657 w 2721428"/>
                <a:gd name="connsiteY6" fmla="*/ 968829 h 1643743"/>
                <a:gd name="connsiteX7" fmla="*/ 2721428 w 2721428"/>
                <a:gd name="connsiteY7" fmla="*/ 1643743 h 1643743"/>
                <a:gd name="connsiteX0" fmla="*/ 0 w 2525187"/>
                <a:gd name="connsiteY0" fmla="*/ 0 h 1443826"/>
                <a:gd name="connsiteX1" fmla="*/ 141514 w 2525187"/>
                <a:gd name="connsiteY1" fmla="*/ 195943 h 1443826"/>
                <a:gd name="connsiteX2" fmla="*/ 740228 w 2525187"/>
                <a:gd name="connsiteY2" fmla="*/ 457200 h 1443826"/>
                <a:gd name="connsiteX3" fmla="*/ 1284514 w 2525187"/>
                <a:gd name="connsiteY3" fmla="*/ 315686 h 1443826"/>
                <a:gd name="connsiteX4" fmla="*/ 1393371 w 2525187"/>
                <a:gd name="connsiteY4" fmla="*/ 653143 h 1443826"/>
                <a:gd name="connsiteX5" fmla="*/ 1632857 w 2525187"/>
                <a:gd name="connsiteY5" fmla="*/ 925286 h 1443826"/>
                <a:gd name="connsiteX6" fmla="*/ 1937657 w 2525187"/>
                <a:gd name="connsiteY6" fmla="*/ 968829 h 1443826"/>
                <a:gd name="connsiteX7" fmla="*/ 2525187 w 2525187"/>
                <a:gd name="connsiteY7" fmla="*/ 1443826 h 1443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25187" h="1443826">
                  <a:moveTo>
                    <a:pt x="0" y="0"/>
                  </a:moveTo>
                  <a:cubicBezTo>
                    <a:pt x="9071" y="59871"/>
                    <a:pt x="18143" y="119743"/>
                    <a:pt x="141514" y="195943"/>
                  </a:cubicBezTo>
                  <a:cubicBezTo>
                    <a:pt x="264885" y="272143"/>
                    <a:pt x="549728" y="437243"/>
                    <a:pt x="740228" y="457200"/>
                  </a:cubicBezTo>
                  <a:cubicBezTo>
                    <a:pt x="930728" y="477157"/>
                    <a:pt x="1175657" y="283029"/>
                    <a:pt x="1284514" y="315686"/>
                  </a:cubicBezTo>
                  <a:cubicBezTo>
                    <a:pt x="1393371" y="348343"/>
                    <a:pt x="1335314" y="551543"/>
                    <a:pt x="1393371" y="653143"/>
                  </a:cubicBezTo>
                  <a:cubicBezTo>
                    <a:pt x="1451428" y="754743"/>
                    <a:pt x="1542143" y="872672"/>
                    <a:pt x="1632857" y="925286"/>
                  </a:cubicBezTo>
                  <a:cubicBezTo>
                    <a:pt x="1723571" y="977900"/>
                    <a:pt x="1756229" y="849086"/>
                    <a:pt x="1937657" y="968829"/>
                  </a:cubicBezTo>
                  <a:cubicBezTo>
                    <a:pt x="2119086" y="1088572"/>
                    <a:pt x="2224016" y="1166240"/>
                    <a:pt x="2525187" y="1443826"/>
                  </a:cubicBezTo>
                </a:path>
              </a:pathLst>
            </a:cu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2299626" y="5549261"/>
              <a:ext cx="1810450" cy="488414"/>
            </a:xfrm>
            <a:custGeom>
              <a:avLst/>
              <a:gdLst>
                <a:gd name="connsiteX0" fmla="*/ 20468 w 4196228"/>
                <a:gd name="connsiteY0" fmla="*/ 1441287 h 1441287"/>
                <a:gd name="connsiteX1" fmla="*/ 73808 w 4196228"/>
                <a:gd name="connsiteY1" fmla="*/ 885027 h 1441287"/>
                <a:gd name="connsiteX2" fmla="*/ 622448 w 4196228"/>
                <a:gd name="connsiteY2" fmla="*/ 214467 h 1441287"/>
                <a:gd name="connsiteX3" fmla="*/ 2138828 w 4196228"/>
                <a:gd name="connsiteY3" fmla="*/ 1107 h 1441287"/>
                <a:gd name="connsiteX4" fmla="*/ 3388508 w 4196228"/>
                <a:gd name="connsiteY4" fmla="*/ 283047 h 1441287"/>
                <a:gd name="connsiteX5" fmla="*/ 4196228 w 4196228"/>
                <a:gd name="connsiteY5" fmla="*/ 1052667 h 1441287"/>
                <a:gd name="connsiteX0" fmla="*/ 124952 w 4300712"/>
                <a:gd name="connsiteY0" fmla="*/ 1440180 h 1440180"/>
                <a:gd name="connsiteX1" fmla="*/ 178292 w 4300712"/>
                <a:gd name="connsiteY1" fmla="*/ 883920 h 1440180"/>
                <a:gd name="connsiteX2" fmla="*/ 2243312 w 4300712"/>
                <a:gd name="connsiteY2" fmla="*/ 0 h 1440180"/>
                <a:gd name="connsiteX3" fmla="*/ 3492992 w 4300712"/>
                <a:gd name="connsiteY3" fmla="*/ 281940 h 1440180"/>
                <a:gd name="connsiteX4" fmla="*/ 4300712 w 4300712"/>
                <a:gd name="connsiteY4" fmla="*/ 1051560 h 1440180"/>
                <a:gd name="connsiteX0" fmla="*/ 216606 w 4392366"/>
                <a:gd name="connsiteY0" fmla="*/ 1159520 h 1159520"/>
                <a:gd name="connsiteX1" fmla="*/ 269946 w 4392366"/>
                <a:gd name="connsiteY1" fmla="*/ 603260 h 1159520"/>
                <a:gd name="connsiteX2" fmla="*/ 3584646 w 4392366"/>
                <a:gd name="connsiteY2" fmla="*/ 1280 h 1159520"/>
                <a:gd name="connsiteX3" fmla="*/ 4392366 w 4392366"/>
                <a:gd name="connsiteY3" fmla="*/ 770900 h 1159520"/>
                <a:gd name="connsiteX0" fmla="*/ 276150 w 4451910"/>
                <a:gd name="connsiteY0" fmla="*/ 569209 h 569209"/>
                <a:gd name="connsiteX1" fmla="*/ 329490 w 4451910"/>
                <a:gd name="connsiteY1" fmla="*/ 12949 h 569209"/>
                <a:gd name="connsiteX2" fmla="*/ 4451910 w 4451910"/>
                <a:gd name="connsiteY2" fmla="*/ 180589 h 569209"/>
                <a:gd name="connsiteX0" fmla="*/ 435 w 4176195"/>
                <a:gd name="connsiteY0" fmla="*/ 1518999 h 1518999"/>
                <a:gd name="connsiteX1" fmla="*/ 1608255 w 4176195"/>
                <a:gd name="connsiteY1" fmla="*/ 2619 h 1518999"/>
                <a:gd name="connsiteX2" fmla="*/ 4176195 w 4176195"/>
                <a:gd name="connsiteY2" fmla="*/ 1130379 h 1518999"/>
                <a:gd name="connsiteX0" fmla="*/ 43890 w 4219650"/>
                <a:gd name="connsiteY0" fmla="*/ 1528722 h 1528722"/>
                <a:gd name="connsiteX1" fmla="*/ 1651710 w 4219650"/>
                <a:gd name="connsiteY1" fmla="*/ 12342 h 1528722"/>
                <a:gd name="connsiteX2" fmla="*/ 4219650 w 4219650"/>
                <a:gd name="connsiteY2" fmla="*/ 1140102 h 1528722"/>
                <a:gd name="connsiteX0" fmla="*/ 43890 w 4219650"/>
                <a:gd name="connsiteY0" fmla="*/ 1527429 h 1527429"/>
                <a:gd name="connsiteX1" fmla="*/ 1651710 w 4219650"/>
                <a:gd name="connsiteY1" fmla="*/ 11049 h 1527429"/>
                <a:gd name="connsiteX2" fmla="*/ 4219650 w 4219650"/>
                <a:gd name="connsiteY2" fmla="*/ 1138809 h 1527429"/>
                <a:gd name="connsiteX0" fmla="*/ 94167 w 4269927"/>
                <a:gd name="connsiteY0" fmla="*/ 1527429 h 1527429"/>
                <a:gd name="connsiteX1" fmla="*/ 1701987 w 4269927"/>
                <a:gd name="connsiteY1" fmla="*/ 11049 h 1527429"/>
                <a:gd name="connsiteX2" fmla="*/ 4269927 w 4269927"/>
                <a:gd name="connsiteY2" fmla="*/ 1138809 h 1527429"/>
                <a:gd name="connsiteX0" fmla="*/ 10836 w 4377096"/>
                <a:gd name="connsiteY0" fmla="*/ 1503283 h 1503283"/>
                <a:gd name="connsiteX1" fmla="*/ 1809156 w 4377096"/>
                <a:gd name="connsiteY1" fmla="*/ 2143 h 1503283"/>
                <a:gd name="connsiteX2" fmla="*/ 4377096 w 4377096"/>
                <a:gd name="connsiteY2" fmla="*/ 1129903 h 1503283"/>
                <a:gd name="connsiteX0" fmla="*/ 23414 w 4389674"/>
                <a:gd name="connsiteY0" fmla="*/ 1510838 h 1510838"/>
                <a:gd name="connsiteX1" fmla="*/ 1821734 w 4389674"/>
                <a:gd name="connsiteY1" fmla="*/ 9698 h 1510838"/>
                <a:gd name="connsiteX2" fmla="*/ 4389674 w 4389674"/>
                <a:gd name="connsiteY2" fmla="*/ 1137458 h 1510838"/>
                <a:gd name="connsiteX0" fmla="*/ 29594 w 4395854"/>
                <a:gd name="connsiteY0" fmla="*/ 1522620 h 1522620"/>
                <a:gd name="connsiteX1" fmla="*/ 1827914 w 4395854"/>
                <a:gd name="connsiteY1" fmla="*/ 21480 h 1522620"/>
                <a:gd name="connsiteX2" fmla="*/ 4395854 w 4395854"/>
                <a:gd name="connsiteY2" fmla="*/ 1149240 h 1522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95854" h="1522620">
                  <a:moveTo>
                    <a:pt x="29594" y="1522620"/>
                  </a:moveTo>
                  <a:cubicBezTo>
                    <a:pt x="-108201" y="1308625"/>
                    <a:pt x="193424" y="236110"/>
                    <a:pt x="1827914" y="21480"/>
                  </a:cubicBezTo>
                  <a:cubicBezTo>
                    <a:pt x="3462404" y="-193150"/>
                    <a:pt x="4283776" y="1274335"/>
                    <a:pt x="4395854" y="1149240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>
                <a:latin typeface="Candara" panose="020E0502030303020204" pitchFamily="34" charset="0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3648218" y="6164261"/>
              <a:ext cx="254333" cy="253058"/>
            </a:xfrm>
            <a:custGeom>
              <a:avLst/>
              <a:gdLst>
                <a:gd name="connsiteX0" fmla="*/ 162233 w 980768"/>
                <a:gd name="connsiteY0" fmla="*/ 0 h 781664"/>
                <a:gd name="connsiteX1" fmla="*/ 980768 w 980768"/>
                <a:gd name="connsiteY1" fmla="*/ 73741 h 781664"/>
                <a:gd name="connsiteX2" fmla="*/ 508820 w 980768"/>
                <a:gd name="connsiteY2" fmla="*/ 184354 h 781664"/>
                <a:gd name="connsiteX3" fmla="*/ 958645 w 980768"/>
                <a:gd name="connsiteY3" fmla="*/ 317090 h 781664"/>
                <a:gd name="connsiteX4" fmla="*/ 486697 w 980768"/>
                <a:gd name="connsiteY4" fmla="*/ 398206 h 781664"/>
                <a:gd name="connsiteX5" fmla="*/ 848033 w 980768"/>
                <a:gd name="connsiteY5" fmla="*/ 626806 h 781664"/>
                <a:gd name="connsiteX6" fmla="*/ 398207 w 980768"/>
                <a:gd name="connsiteY6" fmla="*/ 523567 h 781664"/>
                <a:gd name="connsiteX7" fmla="*/ 744794 w 980768"/>
                <a:gd name="connsiteY7" fmla="*/ 781664 h 781664"/>
                <a:gd name="connsiteX8" fmla="*/ 0 w 980768"/>
                <a:gd name="connsiteY8" fmla="*/ 589935 h 781664"/>
                <a:gd name="connsiteX9" fmla="*/ 0 w 980768"/>
                <a:gd name="connsiteY9" fmla="*/ 589935 h 781664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486697 w 980768"/>
                <a:gd name="connsiteY4" fmla="*/ 398206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80768"/>
                <a:gd name="connsiteY0" fmla="*/ 0 h 775506"/>
                <a:gd name="connsiteX1" fmla="*/ 980768 w 980768"/>
                <a:gd name="connsiteY1" fmla="*/ 73741 h 775506"/>
                <a:gd name="connsiteX2" fmla="*/ 508820 w 980768"/>
                <a:gd name="connsiteY2" fmla="*/ 184354 h 775506"/>
                <a:gd name="connsiteX3" fmla="*/ 958645 w 980768"/>
                <a:gd name="connsiteY3" fmla="*/ 317090 h 775506"/>
                <a:gd name="connsiteX4" fmla="*/ 532879 w 980768"/>
                <a:gd name="connsiteY4" fmla="*/ 367418 h 775506"/>
                <a:gd name="connsiteX5" fmla="*/ 848033 w 980768"/>
                <a:gd name="connsiteY5" fmla="*/ 626806 h 775506"/>
                <a:gd name="connsiteX6" fmla="*/ 398207 w 980768"/>
                <a:gd name="connsiteY6" fmla="*/ 523567 h 775506"/>
                <a:gd name="connsiteX7" fmla="*/ 689375 w 980768"/>
                <a:gd name="connsiteY7" fmla="*/ 775506 h 775506"/>
                <a:gd name="connsiteX8" fmla="*/ 0 w 980768"/>
                <a:gd name="connsiteY8" fmla="*/ 589935 h 775506"/>
                <a:gd name="connsiteX9" fmla="*/ 0 w 980768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08820 w 977689"/>
                <a:gd name="connsiteY2" fmla="*/ 184354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58645 w 977689"/>
                <a:gd name="connsiteY3" fmla="*/ 317090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48033 w 977689"/>
                <a:gd name="connsiteY5" fmla="*/ 62680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532879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75506"/>
                <a:gd name="connsiteX1" fmla="*/ 977689 w 977689"/>
                <a:gd name="connsiteY1" fmla="*/ 92213 h 775506"/>
                <a:gd name="connsiteX2" fmla="*/ 511899 w 977689"/>
                <a:gd name="connsiteY2" fmla="*/ 193591 h 775506"/>
                <a:gd name="connsiteX3" fmla="*/ 949409 w 977689"/>
                <a:gd name="connsiteY3" fmla="*/ 369429 h 775506"/>
                <a:gd name="connsiteX4" fmla="*/ 474382 w 977689"/>
                <a:gd name="connsiteY4" fmla="*/ 367418 h 775506"/>
                <a:gd name="connsiteX5" fmla="*/ 851112 w 977689"/>
                <a:gd name="connsiteY5" fmla="*/ 599096 h 775506"/>
                <a:gd name="connsiteX6" fmla="*/ 398207 w 977689"/>
                <a:gd name="connsiteY6" fmla="*/ 523567 h 775506"/>
                <a:gd name="connsiteX7" fmla="*/ 689375 w 977689"/>
                <a:gd name="connsiteY7" fmla="*/ 775506 h 775506"/>
                <a:gd name="connsiteX8" fmla="*/ 0 w 977689"/>
                <a:gd name="connsiteY8" fmla="*/ 589935 h 775506"/>
                <a:gd name="connsiteX9" fmla="*/ 0 w 977689"/>
                <a:gd name="connsiteY9" fmla="*/ 589935 h 775506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23567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87821"/>
                <a:gd name="connsiteX1" fmla="*/ 977689 w 977689"/>
                <a:gd name="connsiteY1" fmla="*/ 92213 h 787821"/>
                <a:gd name="connsiteX2" fmla="*/ 511899 w 977689"/>
                <a:gd name="connsiteY2" fmla="*/ 193591 h 787821"/>
                <a:gd name="connsiteX3" fmla="*/ 949409 w 977689"/>
                <a:gd name="connsiteY3" fmla="*/ 369429 h 787821"/>
                <a:gd name="connsiteX4" fmla="*/ 474382 w 977689"/>
                <a:gd name="connsiteY4" fmla="*/ 367418 h 787821"/>
                <a:gd name="connsiteX5" fmla="*/ 851112 w 977689"/>
                <a:gd name="connsiteY5" fmla="*/ 599096 h 787821"/>
                <a:gd name="connsiteX6" fmla="*/ 398207 w 977689"/>
                <a:gd name="connsiteY6" fmla="*/ 511252 h 787821"/>
                <a:gd name="connsiteX7" fmla="*/ 661666 w 977689"/>
                <a:gd name="connsiteY7" fmla="*/ 787821 h 787821"/>
                <a:gd name="connsiteX8" fmla="*/ 0 w 977689"/>
                <a:gd name="connsiteY8" fmla="*/ 589935 h 787821"/>
                <a:gd name="connsiteX9" fmla="*/ 0 w 977689"/>
                <a:gd name="connsiteY9" fmla="*/ 589935 h 787821"/>
                <a:gd name="connsiteX0" fmla="*/ 162233 w 977689"/>
                <a:gd name="connsiteY0" fmla="*/ 0 h 728056"/>
                <a:gd name="connsiteX1" fmla="*/ 977689 w 977689"/>
                <a:gd name="connsiteY1" fmla="*/ 92213 h 728056"/>
                <a:gd name="connsiteX2" fmla="*/ 511899 w 977689"/>
                <a:gd name="connsiteY2" fmla="*/ 193591 h 728056"/>
                <a:gd name="connsiteX3" fmla="*/ 949409 w 977689"/>
                <a:gd name="connsiteY3" fmla="*/ 369429 h 728056"/>
                <a:gd name="connsiteX4" fmla="*/ 474382 w 977689"/>
                <a:gd name="connsiteY4" fmla="*/ 367418 h 728056"/>
                <a:gd name="connsiteX5" fmla="*/ 851112 w 977689"/>
                <a:gd name="connsiteY5" fmla="*/ 599096 h 728056"/>
                <a:gd name="connsiteX6" fmla="*/ 398207 w 977689"/>
                <a:gd name="connsiteY6" fmla="*/ 511252 h 728056"/>
                <a:gd name="connsiteX7" fmla="*/ 542137 w 977689"/>
                <a:gd name="connsiteY7" fmla="*/ 728056 h 728056"/>
                <a:gd name="connsiteX8" fmla="*/ 0 w 977689"/>
                <a:gd name="connsiteY8" fmla="*/ 589935 h 728056"/>
                <a:gd name="connsiteX9" fmla="*/ 0 w 97768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104166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98207 w 949409"/>
                <a:gd name="connsiteY6" fmla="*/ 51125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851112 w 949409"/>
                <a:gd name="connsiteY5" fmla="*/ 599096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949409"/>
                <a:gd name="connsiteY0" fmla="*/ 0 h 728056"/>
                <a:gd name="connsiteX1" fmla="*/ 798395 w 949409"/>
                <a:gd name="connsiteY1" fmla="*/ 80260 h 728056"/>
                <a:gd name="connsiteX2" fmla="*/ 511899 w 949409"/>
                <a:gd name="connsiteY2" fmla="*/ 193591 h 728056"/>
                <a:gd name="connsiteX3" fmla="*/ 949409 w 949409"/>
                <a:gd name="connsiteY3" fmla="*/ 369429 h 728056"/>
                <a:gd name="connsiteX4" fmla="*/ 474382 w 949409"/>
                <a:gd name="connsiteY4" fmla="*/ 367418 h 728056"/>
                <a:gd name="connsiteX5" fmla="*/ 743536 w 949409"/>
                <a:gd name="connsiteY5" fmla="*/ 539331 h 728056"/>
                <a:gd name="connsiteX6" fmla="*/ 302584 w 949409"/>
                <a:gd name="connsiteY6" fmla="*/ 493322 h 728056"/>
                <a:gd name="connsiteX7" fmla="*/ 542137 w 949409"/>
                <a:gd name="connsiteY7" fmla="*/ 728056 h 728056"/>
                <a:gd name="connsiteX8" fmla="*/ 0 w 949409"/>
                <a:gd name="connsiteY8" fmla="*/ 589935 h 728056"/>
                <a:gd name="connsiteX9" fmla="*/ 0 w 949409"/>
                <a:gd name="connsiteY9" fmla="*/ 589935 h 728056"/>
                <a:gd name="connsiteX0" fmla="*/ 162233 w 841832"/>
                <a:gd name="connsiteY0" fmla="*/ 0 h 728056"/>
                <a:gd name="connsiteX1" fmla="*/ 798395 w 841832"/>
                <a:gd name="connsiteY1" fmla="*/ 80260 h 728056"/>
                <a:gd name="connsiteX2" fmla="*/ 511899 w 841832"/>
                <a:gd name="connsiteY2" fmla="*/ 193591 h 728056"/>
                <a:gd name="connsiteX3" fmla="*/ 841832 w 841832"/>
                <a:gd name="connsiteY3" fmla="*/ 345523 h 728056"/>
                <a:gd name="connsiteX4" fmla="*/ 474382 w 841832"/>
                <a:gd name="connsiteY4" fmla="*/ 367418 h 728056"/>
                <a:gd name="connsiteX5" fmla="*/ 743536 w 841832"/>
                <a:gd name="connsiteY5" fmla="*/ 539331 h 728056"/>
                <a:gd name="connsiteX6" fmla="*/ 302584 w 841832"/>
                <a:gd name="connsiteY6" fmla="*/ 493322 h 728056"/>
                <a:gd name="connsiteX7" fmla="*/ 542137 w 841832"/>
                <a:gd name="connsiteY7" fmla="*/ 728056 h 728056"/>
                <a:gd name="connsiteX8" fmla="*/ 0 w 841832"/>
                <a:gd name="connsiteY8" fmla="*/ 589935 h 728056"/>
                <a:gd name="connsiteX9" fmla="*/ 0 w 841832"/>
                <a:gd name="connsiteY9" fmla="*/ 589935 h 728056"/>
                <a:gd name="connsiteX0" fmla="*/ 162233 w 841832"/>
                <a:gd name="connsiteY0" fmla="*/ 0 h 740009"/>
                <a:gd name="connsiteX1" fmla="*/ 798395 w 841832"/>
                <a:gd name="connsiteY1" fmla="*/ 80260 h 740009"/>
                <a:gd name="connsiteX2" fmla="*/ 511899 w 841832"/>
                <a:gd name="connsiteY2" fmla="*/ 193591 h 740009"/>
                <a:gd name="connsiteX3" fmla="*/ 841832 w 841832"/>
                <a:gd name="connsiteY3" fmla="*/ 345523 h 740009"/>
                <a:gd name="connsiteX4" fmla="*/ 474382 w 841832"/>
                <a:gd name="connsiteY4" fmla="*/ 367418 h 740009"/>
                <a:gd name="connsiteX5" fmla="*/ 743536 w 841832"/>
                <a:gd name="connsiteY5" fmla="*/ 539331 h 740009"/>
                <a:gd name="connsiteX6" fmla="*/ 302584 w 841832"/>
                <a:gd name="connsiteY6" fmla="*/ 493322 h 740009"/>
                <a:gd name="connsiteX7" fmla="*/ 464443 w 841832"/>
                <a:gd name="connsiteY7" fmla="*/ 740009 h 740009"/>
                <a:gd name="connsiteX8" fmla="*/ 0 w 841832"/>
                <a:gd name="connsiteY8" fmla="*/ 589935 h 740009"/>
                <a:gd name="connsiteX9" fmla="*/ 0 w 841832"/>
                <a:gd name="connsiteY9" fmla="*/ 589935 h 740009"/>
                <a:gd name="connsiteX0" fmla="*/ 162233 w 841832"/>
                <a:gd name="connsiteY0" fmla="*/ 0 h 716103"/>
                <a:gd name="connsiteX1" fmla="*/ 798395 w 841832"/>
                <a:gd name="connsiteY1" fmla="*/ 80260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74382 w 841832"/>
                <a:gd name="connsiteY4" fmla="*/ 367418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511899 w 841832"/>
                <a:gd name="connsiteY2" fmla="*/ 193591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302584 w 841832"/>
                <a:gd name="connsiteY6" fmla="*/ 493322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716103"/>
                <a:gd name="connsiteX1" fmla="*/ 708747 w 841832"/>
                <a:gd name="connsiteY1" fmla="*/ 74283 h 716103"/>
                <a:gd name="connsiteX2" fmla="*/ 452134 w 841832"/>
                <a:gd name="connsiteY2" fmla="*/ 181638 h 716103"/>
                <a:gd name="connsiteX3" fmla="*/ 841832 w 841832"/>
                <a:gd name="connsiteY3" fmla="*/ 345523 h 716103"/>
                <a:gd name="connsiteX4" fmla="*/ 402664 w 841832"/>
                <a:gd name="connsiteY4" fmla="*/ 337536 h 716103"/>
                <a:gd name="connsiteX5" fmla="*/ 743536 w 841832"/>
                <a:gd name="connsiteY5" fmla="*/ 539331 h 716103"/>
                <a:gd name="connsiteX6" fmla="*/ 218913 w 841832"/>
                <a:gd name="connsiteY6" fmla="*/ 451487 h 716103"/>
                <a:gd name="connsiteX7" fmla="*/ 422607 w 841832"/>
                <a:gd name="connsiteY7" fmla="*/ 716103 h 716103"/>
                <a:gd name="connsiteX8" fmla="*/ 0 w 841832"/>
                <a:gd name="connsiteY8" fmla="*/ 589935 h 716103"/>
                <a:gd name="connsiteX9" fmla="*/ 0 w 841832"/>
                <a:gd name="connsiteY9" fmla="*/ 589935 h 716103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743536 w 841832"/>
                <a:gd name="connsiteY5" fmla="*/ 539331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841832"/>
                <a:gd name="connsiteY0" fmla="*/ 0 h 686221"/>
                <a:gd name="connsiteX1" fmla="*/ 708747 w 841832"/>
                <a:gd name="connsiteY1" fmla="*/ 74283 h 686221"/>
                <a:gd name="connsiteX2" fmla="*/ 452134 w 841832"/>
                <a:gd name="connsiteY2" fmla="*/ 181638 h 686221"/>
                <a:gd name="connsiteX3" fmla="*/ 841832 w 841832"/>
                <a:gd name="connsiteY3" fmla="*/ 345523 h 686221"/>
                <a:gd name="connsiteX4" fmla="*/ 402664 w 841832"/>
                <a:gd name="connsiteY4" fmla="*/ 337536 h 686221"/>
                <a:gd name="connsiteX5" fmla="*/ 582172 w 841832"/>
                <a:gd name="connsiteY5" fmla="*/ 509449 h 686221"/>
                <a:gd name="connsiteX6" fmla="*/ 218913 w 841832"/>
                <a:gd name="connsiteY6" fmla="*/ 451487 h 686221"/>
                <a:gd name="connsiteX7" fmla="*/ 321007 w 841832"/>
                <a:gd name="connsiteY7" fmla="*/ 686221 h 686221"/>
                <a:gd name="connsiteX8" fmla="*/ 0 w 841832"/>
                <a:gd name="connsiteY8" fmla="*/ 589935 h 686221"/>
                <a:gd name="connsiteX9" fmla="*/ 0 w 841832"/>
                <a:gd name="connsiteY9" fmla="*/ 589935 h 686221"/>
                <a:gd name="connsiteX0" fmla="*/ 162233 w 746208"/>
                <a:gd name="connsiteY0" fmla="*/ 0 h 686221"/>
                <a:gd name="connsiteX1" fmla="*/ 708747 w 746208"/>
                <a:gd name="connsiteY1" fmla="*/ 74283 h 686221"/>
                <a:gd name="connsiteX2" fmla="*/ 452134 w 746208"/>
                <a:gd name="connsiteY2" fmla="*/ 181638 h 686221"/>
                <a:gd name="connsiteX3" fmla="*/ 746208 w 746208"/>
                <a:gd name="connsiteY3" fmla="*/ 321618 h 686221"/>
                <a:gd name="connsiteX4" fmla="*/ 402664 w 746208"/>
                <a:gd name="connsiteY4" fmla="*/ 337536 h 686221"/>
                <a:gd name="connsiteX5" fmla="*/ 582172 w 746208"/>
                <a:gd name="connsiteY5" fmla="*/ 509449 h 686221"/>
                <a:gd name="connsiteX6" fmla="*/ 218913 w 746208"/>
                <a:gd name="connsiteY6" fmla="*/ 451487 h 686221"/>
                <a:gd name="connsiteX7" fmla="*/ 321007 w 746208"/>
                <a:gd name="connsiteY7" fmla="*/ 686221 h 686221"/>
                <a:gd name="connsiteX8" fmla="*/ 0 w 746208"/>
                <a:gd name="connsiteY8" fmla="*/ 589935 h 686221"/>
                <a:gd name="connsiteX9" fmla="*/ 0 w 746208"/>
                <a:gd name="connsiteY9" fmla="*/ 589935 h 686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46208" h="686221">
                  <a:moveTo>
                    <a:pt x="162233" y="0"/>
                  </a:moveTo>
                  <a:lnTo>
                    <a:pt x="708747" y="74283"/>
                  </a:lnTo>
                  <a:lnTo>
                    <a:pt x="452134" y="181638"/>
                  </a:lnTo>
                  <a:lnTo>
                    <a:pt x="746208" y="321618"/>
                  </a:lnTo>
                  <a:lnTo>
                    <a:pt x="402664" y="337536"/>
                  </a:lnTo>
                  <a:lnTo>
                    <a:pt x="582172" y="509449"/>
                  </a:lnTo>
                  <a:lnTo>
                    <a:pt x="218913" y="451487"/>
                  </a:lnTo>
                  <a:lnTo>
                    <a:pt x="321007" y="686221"/>
                  </a:lnTo>
                  <a:lnTo>
                    <a:pt x="0" y="589935"/>
                  </a:lnTo>
                  <a:lnTo>
                    <a:pt x="0" y="589935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8" name="5-Point Star 37"/>
          <p:cNvSpPr/>
          <p:nvPr/>
        </p:nvSpPr>
        <p:spPr>
          <a:xfrm>
            <a:off x="3879292" y="4972800"/>
            <a:ext cx="237744" cy="228600"/>
          </a:xfrm>
          <a:prstGeom prst="star5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39" name="5-Point Star 38"/>
          <p:cNvSpPr/>
          <p:nvPr/>
        </p:nvSpPr>
        <p:spPr>
          <a:xfrm>
            <a:off x="4393642" y="5287125"/>
            <a:ext cx="237744" cy="228600"/>
          </a:xfrm>
          <a:prstGeom prst="star5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052" name="Group 2051"/>
          <p:cNvGrpSpPr/>
          <p:nvPr/>
        </p:nvGrpSpPr>
        <p:grpSpPr>
          <a:xfrm>
            <a:off x="6421186" y="4572000"/>
            <a:ext cx="1589113" cy="1632740"/>
            <a:chOff x="4897185" y="4572000"/>
            <a:chExt cx="1589113" cy="1632740"/>
          </a:xfrm>
        </p:grpSpPr>
        <p:grpSp>
          <p:nvGrpSpPr>
            <p:cNvPr id="32" name="Group 31"/>
            <p:cNvGrpSpPr/>
            <p:nvPr/>
          </p:nvGrpSpPr>
          <p:grpSpPr>
            <a:xfrm>
              <a:off x="4897185" y="4572000"/>
              <a:ext cx="1573900" cy="1262238"/>
              <a:chOff x="2638275" y="857250"/>
              <a:chExt cx="3600062" cy="3732388"/>
            </a:xfrm>
          </p:grpSpPr>
          <p:sp>
            <p:nvSpPr>
              <p:cNvPr id="33" name="Freeform 32"/>
              <p:cNvSpPr/>
              <p:nvPr/>
            </p:nvSpPr>
            <p:spPr>
              <a:xfrm>
                <a:off x="2638275" y="857250"/>
                <a:ext cx="3578922" cy="3134118"/>
              </a:xfrm>
              <a:custGeom>
                <a:avLst/>
                <a:gdLst>
                  <a:gd name="connsiteX0" fmla="*/ 914550 w 3578368"/>
                  <a:gd name="connsiteY0" fmla="*/ 2914650 h 3134118"/>
                  <a:gd name="connsiteX1" fmla="*/ 743100 w 3578368"/>
                  <a:gd name="connsiteY1" fmla="*/ 3133725 h 3134118"/>
                  <a:gd name="connsiteX2" fmla="*/ 162075 w 3578368"/>
                  <a:gd name="connsiteY2" fmla="*/ 2867025 h 3134118"/>
                  <a:gd name="connsiteX3" fmla="*/ 150 w 3578368"/>
                  <a:gd name="connsiteY3" fmla="*/ 2352675 h 3134118"/>
                  <a:gd name="connsiteX4" fmla="*/ 133500 w 3578368"/>
                  <a:gd name="connsiteY4" fmla="*/ 1390650 h 3134118"/>
                  <a:gd name="connsiteX5" fmla="*/ 171600 w 3578368"/>
                  <a:gd name="connsiteY5" fmla="*/ 809625 h 3134118"/>
                  <a:gd name="connsiteX6" fmla="*/ 238275 w 3578368"/>
                  <a:gd name="connsiteY6" fmla="*/ 466725 h 3134118"/>
                  <a:gd name="connsiteX7" fmla="*/ 762150 w 3578368"/>
                  <a:gd name="connsiteY7" fmla="*/ 276225 h 3134118"/>
                  <a:gd name="connsiteX8" fmla="*/ 1190775 w 3578368"/>
                  <a:gd name="connsiteY8" fmla="*/ 800100 h 3134118"/>
                  <a:gd name="connsiteX9" fmla="*/ 1924200 w 3578368"/>
                  <a:gd name="connsiteY9" fmla="*/ 1104900 h 3134118"/>
                  <a:gd name="connsiteX10" fmla="*/ 2848125 w 3578368"/>
                  <a:gd name="connsiteY10" fmla="*/ 762000 h 3134118"/>
                  <a:gd name="connsiteX11" fmla="*/ 3010050 w 3578368"/>
                  <a:gd name="connsiteY11" fmla="*/ 219075 h 3134118"/>
                  <a:gd name="connsiteX12" fmla="*/ 3229125 w 3578368"/>
                  <a:gd name="connsiteY12" fmla="*/ 0 h 3134118"/>
                  <a:gd name="connsiteX13" fmla="*/ 3572025 w 3578368"/>
                  <a:gd name="connsiteY13" fmla="*/ 219075 h 3134118"/>
                  <a:gd name="connsiteX14" fmla="*/ 3448200 w 3578368"/>
                  <a:gd name="connsiteY14" fmla="*/ 923925 h 3134118"/>
                  <a:gd name="connsiteX15" fmla="*/ 3400575 w 3578368"/>
                  <a:gd name="connsiteY15" fmla="*/ 1066800 h 3134118"/>
                  <a:gd name="connsiteX16" fmla="*/ 2991000 w 3578368"/>
                  <a:gd name="connsiteY16" fmla="*/ 1428750 h 3134118"/>
                  <a:gd name="connsiteX17" fmla="*/ 2295675 w 3578368"/>
                  <a:gd name="connsiteY17" fmla="*/ 1714500 h 3134118"/>
                  <a:gd name="connsiteX18" fmla="*/ 1571775 w 3578368"/>
                  <a:gd name="connsiteY18" fmla="*/ 1666875 h 3134118"/>
                  <a:gd name="connsiteX19" fmla="*/ 876450 w 3578368"/>
                  <a:gd name="connsiteY19" fmla="*/ 1371600 h 3134118"/>
                  <a:gd name="connsiteX20" fmla="*/ 285900 w 3578368"/>
                  <a:gd name="connsiteY20" fmla="*/ 781050 h 3134118"/>
                  <a:gd name="connsiteX0" fmla="*/ 914550 w 3576865"/>
                  <a:gd name="connsiteY0" fmla="*/ 2914650 h 3134118"/>
                  <a:gd name="connsiteX1" fmla="*/ 743100 w 3576865"/>
                  <a:gd name="connsiteY1" fmla="*/ 3133725 h 3134118"/>
                  <a:gd name="connsiteX2" fmla="*/ 162075 w 3576865"/>
                  <a:gd name="connsiteY2" fmla="*/ 2867025 h 3134118"/>
                  <a:gd name="connsiteX3" fmla="*/ 150 w 3576865"/>
                  <a:gd name="connsiteY3" fmla="*/ 2352675 h 3134118"/>
                  <a:gd name="connsiteX4" fmla="*/ 133500 w 3576865"/>
                  <a:gd name="connsiteY4" fmla="*/ 1390650 h 3134118"/>
                  <a:gd name="connsiteX5" fmla="*/ 171600 w 3576865"/>
                  <a:gd name="connsiteY5" fmla="*/ 809625 h 3134118"/>
                  <a:gd name="connsiteX6" fmla="*/ 238275 w 3576865"/>
                  <a:gd name="connsiteY6" fmla="*/ 466725 h 3134118"/>
                  <a:gd name="connsiteX7" fmla="*/ 762150 w 3576865"/>
                  <a:gd name="connsiteY7" fmla="*/ 276225 h 3134118"/>
                  <a:gd name="connsiteX8" fmla="*/ 1190775 w 3576865"/>
                  <a:gd name="connsiteY8" fmla="*/ 800100 h 3134118"/>
                  <a:gd name="connsiteX9" fmla="*/ 1924200 w 3576865"/>
                  <a:gd name="connsiteY9" fmla="*/ 1104900 h 3134118"/>
                  <a:gd name="connsiteX10" fmla="*/ 2848125 w 3576865"/>
                  <a:gd name="connsiteY10" fmla="*/ 762000 h 3134118"/>
                  <a:gd name="connsiteX11" fmla="*/ 3010050 w 3576865"/>
                  <a:gd name="connsiteY11" fmla="*/ 219075 h 3134118"/>
                  <a:gd name="connsiteX12" fmla="*/ 3229125 w 3576865"/>
                  <a:gd name="connsiteY12" fmla="*/ 0 h 3134118"/>
                  <a:gd name="connsiteX13" fmla="*/ 3572025 w 3576865"/>
                  <a:gd name="connsiteY13" fmla="*/ 219075 h 3134118"/>
                  <a:gd name="connsiteX14" fmla="*/ 3400575 w 3576865"/>
                  <a:gd name="connsiteY14" fmla="*/ 1066800 h 3134118"/>
                  <a:gd name="connsiteX15" fmla="*/ 2991000 w 3576865"/>
                  <a:gd name="connsiteY15" fmla="*/ 1428750 h 3134118"/>
                  <a:gd name="connsiteX16" fmla="*/ 2295675 w 3576865"/>
                  <a:gd name="connsiteY16" fmla="*/ 1714500 h 3134118"/>
                  <a:gd name="connsiteX17" fmla="*/ 1571775 w 3576865"/>
                  <a:gd name="connsiteY17" fmla="*/ 1666875 h 3134118"/>
                  <a:gd name="connsiteX18" fmla="*/ 876450 w 3576865"/>
                  <a:gd name="connsiteY18" fmla="*/ 1371600 h 3134118"/>
                  <a:gd name="connsiteX19" fmla="*/ 285900 w 3576865"/>
                  <a:gd name="connsiteY19" fmla="*/ 781050 h 3134118"/>
                  <a:gd name="connsiteX0" fmla="*/ 914550 w 3580060"/>
                  <a:gd name="connsiteY0" fmla="*/ 2914650 h 3134118"/>
                  <a:gd name="connsiteX1" fmla="*/ 743100 w 3580060"/>
                  <a:gd name="connsiteY1" fmla="*/ 3133725 h 3134118"/>
                  <a:gd name="connsiteX2" fmla="*/ 162075 w 3580060"/>
                  <a:gd name="connsiteY2" fmla="*/ 2867025 h 3134118"/>
                  <a:gd name="connsiteX3" fmla="*/ 150 w 3580060"/>
                  <a:gd name="connsiteY3" fmla="*/ 2352675 h 3134118"/>
                  <a:gd name="connsiteX4" fmla="*/ 133500 w 3580060"/>
                  <a:gd name="connsiteY4" fmla="*/ 1390650 h 3134118"/>
                  <a:gd name="connsiteX5" fmla="*/ 171600 w 3580060"/>
                  <a:gd name="connsiteY5" fmla="*/ 809625 h 3134118"/>
                  <a:gd name="connsiteX6" fmla="*/ 238275 w 3580060"/>
                  <a:gd name="connsiteY6" fmla="*/ 466725 h 3134118"/>
                  <a:gd name="connsiteX7" fmla="*/ 762150 w 3580060"/>
                  <a:gd name="connsiteY7" fmla="*/ 276225 h 3134118"/>
                  <a:gd name="connsiteX8" fmla="*/ 1190775 w 3580060"/>
                  <a:gd name="connsiteY8" fmla="*/ 800100 h 3134118"/>
                  <a:gd name="connsiteX9" fmla="*/ 1924200 w 3580060"/>
                  <a:gd name="connsiteY9" fmla="*/ 1104900 h 3134118"/>
                  <a:gd name="connsiteX10" fmla="*/ 2848125 w 3580060"/>
                  <a:gd name="connsiteY10" fmla="*/ 762000 h 3134118"/>
                  <a:gd name="connsiteX11" fmla="*/ 3010050 w 3580060"/>
                  <a:gd name="connsiteY11" fmla="*/ 219075 h 3134118"/>
                  <a:gd name="connsiteX12" fmla="*/ 3229125 w 3580060"/>
                  <a:gd name="connsiteY12" fmla="*/ 0 h 3134118"/>
                  <a:gd name="connsiteX13" fmla="*/ 3572025 w 3580060"/>
                  <a:gd name="connsiteY13" fmla="*/ 219075 h 3134118"/>
                  <a:gd name="connsiteX14" fmla="*/ 3431531 w 3580060"/>
                  <a:gd name="connsiteY14" fmla="*/ 1047750 h 3134118"/>
                  <a:gd name="connsiteX15" fmla="*/ 2991000 w 3580060"/>
                  <a:gd name="connsiteY15" fmla="*/ 1428750 h 3134118"/>
                  <a:gd name="connsiteX16" fmla="*/ 2295675 w 3580060"/>
                  <a:gd name="connsiteY16" fmla="*/ 1714500 h 3134118"/>
                  <a:gd name="connsiteX17" fmla="*/ 1571775 w 3580060"/>
                  <a:gd name="connsiteY17" fmla="*/ 1666875 h 3134118"/>
                  <a:gd name="connsiteX18" fmla="*/ 876450 w 3580060"/>
                  <a:gd name="connsiteY18" fmla="*/ 1371600 h 3134118"/>
                  <a:gd name="connsiteX19" fmla="*/ 285900 w 3580060"/>
                  <a:gd name="connsiteY19" fmla="*/ 781050 h 3134118"/>
                  <a:gd name="connsiteX0" fmla="*/ 914550 w 3578922"/>
                  <a:gd name="connsiteY0" fmla="*/ 2914650 h 3134118"/>
                  <a:gd name="connsiteX1" fmla="*/ 743100 w 3578922"/>
                  <a:gd name="connsiteY1" fmla="*/ 3133725 h 3134118"/>
                  <a:gd name="connsiteX2" fmla="*/ 162075 w 3578922"/>
                  <a:gd name="connsiteY2" fmla="*/ 2867025 h 3134118"/>
                  <a:gd name="connsiteX3" fmla="*/ 150 w 3578922"/>
                  <a:gd name="connsiteY3" fmla="*/ 2352675 h 3134118"/>
                  <a:gd name="connsiteX4" fmla="*/ 133500 w 3578922"/>
                  <a:gd name="connsiteY4" fmla="*/ 1390650 h 3134118"/>
                  <a:gd name="connsiteX5" fmla="*/ 171600 w 3578922"/>
                  <a:gd name="connsiteY5" fmla="*/ 809625 h 3134118"/>
                  <a:gd name="connsiteX6" fmla="*/ 238275 w 3578922"/>
                  <a:gd name="connsiteY6" fmla="*/ 466725 h 3134118"/>
                  <a:gd name="connsiteX7" fmla="*/ 762150 w 3578922"/>
                  <a:gd name="connsiteY7" fmla="*/ 276225 h 3134118"/>
                  <a:gd name="connsiteX8" fmla="*/ 1190775 w 3578922"/>
                  <a:gd name="connsiteY8" fmla="*/ 800100 h 3134118"/>
                  <a:gd name="connsiteX9" fmla="*/ 1924200 w 3578922"/>
                  <a:gd name="connsiteY9" fmla="*/ 1104900 h 3134118"/>
                  <a:gd name="connsiteX10" fmla="*/ 2848125 w 3578922"/>
                  <a:gd name="connsiteY10" fmla="*/ 762000 h 3134118"/>
                  <a:gd name="connsiteX11" fmla="*/ 3010050 w 3578922"/>
                  <a:gd name="connsiteY11" fmla="*/ 219075 h 3134118"/>
                  <a:gd name="connsiteX12" fmla="*/ 3229125 w 3578922"/>
                  <a:gd name="connsiteY12" fmla="*/ 0 h 3134118"/>
                  <a:gd name="connsiteX13" fmla="*/ 3572025 w 3578922"/>
                  <a:gd name="connsiteY13" fmla="*/ 219075 h 3134118"/>
                  <a:gd name="connsiteX14" fmla="*/ 3422006 w 3578922"/>
                  <a:gd name="connsiteY14" fmla="*/ 1040606 h 3134118"/>
                  <a:gd name="connsiteX15" fmla="*/ 2991000 w 3578922"/>
                  <a:gd name="connsiteY15" fmla="*/ 1428750 h 3134118"/>
                  <a:gd name="connsiteX16" fmla="*/ 2295675 w 3578922"/>
                  <a:gd name="connsiteY16" fmla="*/ 1714500 h 3134118"/>
                  <a:gd name="connsiteX17" fmla="*/ 1571775 w 3578922"/>
                  <a:gd name="connsiteY17" fmla="*/ 1666875 h 3134118"/>
                  <a:gd name="connsiteX18" fmla="*/ 876450 w 3578922"/>
                  <a:gd name="connsiteY18" fmla="*/ 1371600 h 3134118"/>
                  <a:gd name="connsiteX19" fmla="*/ 285900 w 3578922"/>
                  <a:gd name="connsiteY19" fmla="*/ 781050 h 3134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78922" h="3134118">
                    <a:moveTo>
                      <a:pt x="914550" y="2914650"/>
                    </a:moveTo>
                    <a:cubicBezTo>
                      <a:pt x="891531" y="3028156"/>
                      <a:pt x="868512" y="3141662"/>
                      <a:pt x="743100" y="3133725"/>
                    </a:cubicBezTo>
                    <a:cubicBezTo>
                      <a:pt x="617688" y="3125788"/>
                      <a:pt x="285900" y="2997200"/>
                      <a:pt x="162075" y="2867025"/>
                    </a:cubicBezTo>
                    <a:cubicBezTo>
                      <a:pt x="38250" y="2736850"/>
                      <a:pt x="4912" y="2598737"/>
                      <a:pt x="150" y="2352675"/>
                    </a:cubicBezTo>
                    <a:cubicBezTo>
                      <a:pt x="-4612" y="2106613"/>
                      <a:pt x="104925" y="1647825"/>
                      <a:pt x="133500" y="1390650"/>
                    </a:cubicBezTo>
                    <a:cubicBezTo>
                      <a:pt x="162075" y="1133475"/>
                      <a:pt x="154138" y="963612"/>
                      <a:pt x="171600" y="809625"/>
                    </a:cubicBezTo>
                    <a:cubicBezTo>
                      <a:pt x="189062" y="655638"/>
                      <a:pt x="139850" y="555625"/>
                      <a:pt x="238275" y="466725"/>
                    </a:cubicBezTo>
                    <a:cubicBezTo>
                      <a:pt x="336700" y="377825"/>
                      <a:pt x="603400" y="220663"/>
                      <a:pt x="762150" y="276225"/>
                    </a:cubicBezTo>
                    <a:cubicBezTo>
                      <a:pt x="920900" y="331787"/>
                      <a:pt x="997100" y="661987"/>
                      <a:pt x="1190775" y="800100"/>
                    </a:cubicBezTo>
                    <a:cubicBezTo>
                      <a:pt x="1384450" y="938212"/>
                      <a:pt x="1647975" y="1111250"/>
                      <a:pt x="1924200" y="1104900"/>
                    </a:cubicBezTo>
                    <a:cubicBezTo>
                      <a:pt x="2200425" y="1098550"/>
                      <a:pt x="2667150" y="909637"/>
                      <a:pt x="2848125" y="762000"/>
                    </a:cubicBezTo>
                    <a:cubicBezTo>
                      <a:pt x="3029100" y="614363"/>
                      <a:pt x="2946550" y="346075"/>
                      <a:pt x="3010050" y="219075"/>
                    </a:cubicBezTo>
                    <a:cubicBezTo>
                      <a:pt x="3073550" y="92075"/>
                      <a:pt x="3135463" y="0"/>
                      <a:pt x="3229125" y="0"/>
                    </a:cubicBezTo>
                    <a:cubicBezTo>
                      <a:pt x="3322787" y="0"/>
                      <a:pt x="3539878" y="45641"/>
                      <a:pt x="3572025" y="219075"/>
                    </a:cubicBezTo>
                    <a:cubicBezTo>
                      <a:pt x="3604172" y="392509"/>
                      <a:pt x="3518844" y="838994"/>
                      <a:pt x="3422006" y="1040606"/>
                    </a:cubicBezTo>
                    <a:cubicBezTo>
                      <a:pt x="3325169" y="1242219"/>
                      <a:pt x="3178722" y="1316434"/>
                      <a:pt x="2991000" y="1428750"/>
                    </a:cubicBezTo>
                    <a:cubicBezTo>
                      <a:pt x="2803278" y="1541066"/>
                      <a:pt x="2532212" y="1674813"/>
                      <a:pt x="2295675" y="1714500"/>
                    </a:cubicBezTo>
                    <a:cubicBezTo>
                      <a:pt x="2059138" y="1754187"/>
                      <a:pt x="1808312" y="1724025"/>
                      <a:pt x="1571775" y="1666875"/>
                    </a:cubicBezTo>
                    <a:cubicBezTo>
                      <a:pt x="1335238" y="1609725"/>
                      <a:pt x="1090762" y="1519237"/>
                      <a:pt x="876450" y="1371600"/>
                    </a:cubicBezTo>
                    <a:cubicBezTo>
                      <a:pt x="662138" y="1223963"/>
                      <a:pt x="474019" y="1002506"/>
                      <a:pt x="285900" y="781050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3424238" y="2164556"/>
                <a:ext cx="300071" cy="1631157"/>
              </a:xfrm>
              <a:custGeom>
                <a:avLst/>
                <a:gdLst>
                  <a:gd name="connsiteX0" fmla="*/ 0 w 289303"/>
                  <a:gd name="connsiteY0" fmla="*/ 0 h 1590675"/>
                  <a:gd name="connsiteX1" fmla="*/ 38100 w 289303"/>
                  <a:gd name="connsiteY1" fmla="*/ 409575 h 1590675"/>
                  <a:gd name="connsiteX2" fmla="*/ 123825 w 289303"/>
                  <a:gd name="connsiteY2" fmla="*/ 723900 h 1590675"/>
                  <a:gd name="connsiteX3" fmla="*/ 76200 w 289303"/>
                  <a:gd name="connsiteY3" fmla="*/ 790575 h 1590675"/>
                  <a:gd name="connsiteX4" fmla="*/ 285750 w 289303"/>
                  <a:gd name="connsiteY4" fmla="*/ 1076325 h 1590675"/>
                  <a:gd name="connsiteX5" fmla="*/ 200025 w 289303"/>
                  <a:gd name="connsiteY5" fmla="*/ 1457325 h 1590675"/>
                  <a:gd name="connsiteX6" fmla="*/ 95250 w 289303"/>
                  <a:gd name="connsiteY6" fmla="*/ 1590675 h 1590675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90487 w 303590"/>
                  <a:gd name="connsiteY3" fmla="*/ 835819 h 1635919"/>
                  <a:gd name="connsiteX4" fmla="*/ 300037 w 303590"/>
                  <a:gd name="connsiteY4" fmla="*/ 1121569 h 1635919"/>
                  <a:gd name="connsiteX5" fmla="*/ 214312 w 303590"/>
                  <a:gd name="connsiteY5" fmla="*/ 1502569 h 1635919"/>
                  <a:gd name="connsiteX6" fmla="*/ 109537 w 303590"/>
                  <a:gd name="connsiteY6" fmla="*/ 1635919 h 1635919"/>
                  <a:gd name="connsiteX0" fmla="*/ 0 w 303590"/>
                  <a:gd name="connsiteY0" fmla="*/ 0 h 1635919"/>
                  <a:gd name="connsiteX1" fmla="*/ 52387 w 303590"/>
                  <a:gd name="connsiteY1" fmla="*/ 454819 h 1635919"/>
                  <a:gd name="connsiteX2" fmla="*/ 138112 w 303590"/>
                  <a:gd name="connsiteY2" fmla="*/ 769144 h 1635919"/>
                  <a:gd name="connsiteX3" fmla="*/ 300037 w 303590"/>
                  <a:gd name="connsiteY3" fmla="*/ 1121569 h 1635919"/>
                  <a:gd name="connsiteX4" fmla="*/ 214312 w 303590"/>
                  <a:gd name="connsiteY4" fmla="*/ 1502569 h 1635919"/>
                  <a:gd name="connsiteX5" fmla="*/ 109537 w 303590"/>
                  <a:gd name="connsiteY5" fmla="*/ 1635919 h 163591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3490"/>
                  <a:gd name="connsiteY0" fmla="*/ 0 h 1616869"/>
                  <a:gd name="connsiteX1" fmla="*/ 52387 w 303490"/>
                  <a:gd name="connsiteY1" fmla="*/ 454819 h 1616869"/>
                  <a:gd name="connsiteX2" fmla="*/ 138112 w 303490"/>
                  <a:gd name="connsiteY2" fmla="*/ 769144 h 1616869"/>
                  <a:gd name="connsiteX3" fmla="*/ 300037 w 303490"/>
                  <a:gd name="connsiteY3" fmla="*/ 1121569 h 1616869"/>
                  <a:gd name="connsiteX4" fmla="*/ 214312 w 303490"/>
                  <a:gd name="connsiteY4" fmla="*/ 1502569 h 1616869"/>
                  <a:gd name="connsiteX5" fmla="*/ 126206 w 303490"/>
                  <a:gd name="connsiteY5" fmla="*/ 1616869 h 1616869"/>
                  <a:gd name="connsiteX0" fmla="*/ 0 w 300037"/>
                  <a:gd name="connsiteY0" fmla="*/ 0 h 1616869"/>
                  <a:gd name="connsiteX1" fmla="*/ 52387 w 300037"/>
                  <a:gd name="connsiteY1" fmla="*/ 454819 h 1616869"/>
                  <a:gd name="connsiteX2" fmla="*/ 138112 w 300037"/>
                  <a:gd name="connsiteY2" fmla="*/ 769144 h 1616869"/>
                  <a:gd name="connsiteX3" fmla="*/ 300037 w 300037"/>
                  <a:gd name="connsiteY3" fmla="*/ 1121569 h 1616869"/>
                  <a:gd name="connsiteX4" fmla="*/ 126206 w 300037"/>
                  <a:gd name="connsiteY4" fmla="*/ 1616869 h 1616869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60"/>
                  <a:gd name="connsiteY0" fmla="*/ 0 h 1645444"/>
                  <a:gd name="connsiteX1" fmla="*/ 52387 w 300060"/>
                  <a:gd name="connsiteY1" fmla="*/ 454819 h 1645444"/>
                  <a:gd name="connsiteX2" fmla="*/ 138112 w 300060"/>
                  <a:gd name="connsiteY2" fmla="*/ 769144 h 1645444"/>
                  <a:gd name="connsiteX3" fmla="*/ 300037 w 300060"/>
                  <a:gd name="connsiteY3" fmla="*/ 1121569 h 1645444"/>
                  <a:gd name="connsiteX4" fmla="*/ 126206 w 300060"/>
                  <a:gd name="connsiteY4" fmla="*/ 1645444 h 1645444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  <a:gd name="connsiteX0" fmla="*/ 0 w 300071"/>
                  <a:gd name="connsiteY0" fmla="*/ 0 h 1631157"/>
                  <a:gd name="connsiteX1" fmla="*/ 52387 w 300071"/>
                  <a:gd name="connsiteY1" fmla="*/ 454819 h 1631157"/>
                  <a:gd name="connsiteX2" fmla="*/ 138112 w 300071"/>
                  <a:gd name="connsiteY2" fmla="*/ 769144 h 1631157"/>
                  <a:gd name="connsiteX3" fmla="*/ 300037 w 300071"/>
                  <a:gd name="connsiteY3" fmla="*/ 1121569 h 1631157"/>
                  <a:gd name="connsiteX4" fmla="*/ 123825 w 300071"/>
                  <a:gd name="connsiteY4" fmla="*/ 1631157 h 16311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0071" h="1631157">
                    <a:moveTo>
                      <a:pt x="0" y="0"/>
                    </a:moveTo>
                    <a:cubicBezTo>
                      <a:pt x="8731" y="144462"/>
                      <a:pt x="29368" y="326628"/>
                      <a:pt x="52387" y="454819"/>
                    </a:cubicBezTo>
                    <a:cubicBezTo>
                      <a:pt x="75406" y="583010"/>
                      <a:pt x="96837" y="658019"/>
                      <a:pt x="138112" y="769144"/>
                    </a:cubicBezTo>
                    <a:cubicBezTo>
                      <a:pt x="179387" y="880269"/>
                      <a:pt x="302418" y="977900"/>
                      <a:pt x="300037" y="1121569"/>
                    </a:cubicBezTo>
                    <a:cubicBezTo>
                      <a:pt x="297656" y="1265238"/>
                      <a:pt x="148133" y="1480345"/>
                      <a:pt x="123825" y="1631157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35" name="Freeform 34"/>
              <p:cNvSpPr/>
              <p:nvPr/>
            </p:nvSpPr>
            <p:spPr>
              <a:xfrm>
                <a:off x="4118062" y="1876425"/>
                <a:ext cx="2120275" cy="2713213"/>
              </a:xfrm>
              <a:custGeom>
                <a:avLst/>
                <a:gdLst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96913 w 2120497"/>
                  <a:gd name="connsiteY16" fmla="*/ 504825 h 2703688"/>
                  <a:gd name="connsiteX0" fmla="*/ 197793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58888 w 2120497"/>
                  <a:gd name="connsiteY0" fmla="*/ 0 h 2703688"/>
                  <a:gd name="connsiteX1" fmla="*/ 1939838 w 2120497"/>
                  <a:gd name="connsiteY1" fmla="*/ 190500 h 2703688"/>
                  <a:gd name="connsiteX2" fmla="*/ 2006513 w 2120497"/>
                  <a:gd name="connsiteY2" fmla="*/ 923925 h 2703688"/>
                  <a:gd name="connsiteX3" fmla="*/ 2111288 w 2120497"/>
                  <a:gd name="connsiteY3" fmla="*/ 1476375 h 2703688"/>
                  <a:gd name="connsiteX4" fmla="*/ 1749338 w 2120497"/>
                  <a:gd name="connsiteY4" fmla="*/ 2057400 h 2703688"/>
                  <a:gd name="connsiteX5" fmla="*/ 1254038 w 2120497"/>
                  <a:gd name="connsiteY5" fmla="*/ 2257425 h 2703688"/>
                  <a:gd name="connsiteX6" fmla="*/ 701588 w 2120497"/>
                  <a:gd name="connsiteY6" fmla="*/ 1990725 h 2703688"/>
                  <a:gd name="connsiteX7" fmla="*/ 587288 w 2120497"/>
                  <a:gd name="connsiteY7" fmla="*/ 2400300 h 2703688"/>
                  <a:gd name="connsiteX8" fmla="*/ 387263 w 2120497"/>
                  <a:gd name="connsiteY8" fmla="*/ 2686050 h 2703688"/>
                  <a:gd name="connsiteX9" fmla="*/ 15788 w 2120497"/>
                  <a:gd name="connsiteY9" fmla="*/ 2590800 h 2703688"/>
                  <a:gd name="connsiteX10" fmla="*/ 120563 w 2120497"/>
                  <a:gd name="connsiteY10" fmla="*/ 1924050 h 2703688"/>
                  <a:gd name="connsiteX11" fmla="*/ 587288 w 2120497"/>
                  <a:gd name="connsiteY11" fmla="*/ 1390650 h 2703688"/>
                  <a:gd name="connsiteX12" fmla="*/ 1044488 w 2120497"/>
                  <a:gd name="connsiteY12" fmla="*/ 1466850 h 2703688"/>
                  <a:gd name="connsiteX13" fmla="*/ 1244513 w 2120497"/>
                  <a:gd name="connsiteY13" fmla="*/ 1666875 h 2703688"/>
                  <a:gd name="connsiteX14" fmla="*/ 1454063 w 2120497"/>
                  <a:gd name="connsiteY14" fmla="*/ 1419225 h 2703688"/>
                  <a:gd name="connsiteX15" fmla="*/ 1473113 w 2120497"/>
                  <a:gd name="connsiteY15" fmla="*/ 1028700 h 2703688"/>
                  <a:gd name="connsiteX16" fmla="*/ 1387388 w 2120497"/>
                  <a:gd name="connsiteY16" fmla="*/ 473868 h 2703688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497"/>
                  <a:gd name="connsiteY0" fmla="*/ 0 h 2717976"/>
                  <a:gd name="connsiteX1" fmla="*/ 1939838 w 2120497"/>
                  <a:gd name="connsiteY1" fmla="*/ 204788 h 2717976"/>
                  <a:gd name="connsiteX2" fmla="*/ 2006513 w 2120497"/>
                  <a:gd name="connsiteY2" fmla="*/ 938213 h 2717976"/>
                  <a:gd name="connsiteX3" fmla="*/ 2111288 w 2120497"/>
                  <a:gd name="connsiteY3" fmla="*/ 1490663 h 2717976"/>
                  <a:gd name="connsiteX4" fmla="*/ 1749338 w 2120497"/>
                  <a:gd name="connsiteY4" fmla="*/ 2071688 h 2717976"/>
                  <a:gd name="connsiteX5" fmla="*/ 1254038 w 2120497"/>
                  <a:gd name="connsiteY5" fmla="*/ 2271713 h 2717976"/>
                  <a:gd name="connsiteX6" fmla="*/ 701588 w 2120497"/>
                  <a:gd name="connsiteY6" fmla="*/ 2005013 h 2717976"/>
                  <a:gd name="connsiteX7" fmla="*/ 587288 w 2120497"/>
                  <a:gd name="connsiteY7" fmla="*/ 2414588 h 2717976"/>
                  <a:gd name="connsiteX8" fmla="*/ 387263 w 2120497"/>
                  <a:gd name="connsiteY8" fmla="*/ 2700338 h 2717976"/>
                  <a:gd name="connsiteX9" fmla="*/ 15788 w 2120497"/>
                  <a:gd name="connsiteY9" fmla="*/ 2605088 h 2717976"/>
                  <a:gd name="connsiteX10" fmla="*/ 120563 w 2120497"/>
                  <a:gd name="connsiteY10" fmla="*/ 1938338 h 2717976"/>
                  <a:gd name="connsiteX11" fmla="*/ 587288 w 2120497"/>
                  <a:gd name="connsiteY11" fmla="*/ 1404938 h 2717976"/>
                  <a:gd name="connsiteX12" fmla="*/ 1044488 w 2120497"/>
                  <a:gd name="connsiteY12" fmla="*/ 1481138 h 2717976"/>
                  <a:gd name="connsiteX13" fmla="*/ 1244513 w 2120497"/>
                  <a:gd name="connsiteY13" fmla="*/ 1681163 h 2717976"/>
                  <a:gd name="connsiteX14" fmla="*/ 1454063 w 2120497"/>
                  <a:gd name="connsiteY14" fmla="*/ 1433513 h 2717976"/>
                  <a:gd name="connsiteX15" fmla="*/ 1473113 w 2120497"/>
                  <a:gd name="connsiteY15" fmla="*/ 1042988 h 2717976"/>
                  <a:gd name="connsiteX16" fmla="*/ 1387388 w 2120497"/>
                  <a:gd name="connsiteY16" fmla="*/ 488156 h 2717976"/>
                  <a:gd name="connsiteX0" fmla="*/ 1946982 w 2120275"/>
                  <a:gd name="connsiteY0" fmla="*/ 0 h 2717976"/>
                  <a:gd name="connsiteX1" fmla="*/ 1963651 w 2120275"/>
                  <a:gd name="connsiteY1" fmla="*/ 435769 h 2717976"/>
                  <a:gd name="connsiteX2" fmla="*/ 2006513 w 2120275"/>
                  <a:gd name="connsiteY2" fmla="*/ 938213 h 2717976"/>
                  <a:gd name="connsiteX3" fmla="*/ 2111288 w 2120275"/>
                  <a:gd name="connsiteY3" fmla="*/ 1490663 h 2717976"/>
                  <a:gd name="connsiteX4" fmla="*/ 1749338 w 2120275"/>
                  <a:gd name="connsiteY4" fmla="*/ 2071688 h 2717976"/>
                  <a:gd name="connsiteX5" fmla="*/ 1254038 w 2120275"/>
                  <a:gd name="connsiteY5" fmla="*/ 2271713 h 2717976"/>
                  <a:gd name="connsiteX6" fmla="*/ 701588 w 2120275"/>
                  <a:gd name="connsiteY6" fmla="*/ 2005013 h 2717976"/>
                  <a:gd name="connsiteX7" fmla="*/ 587288 w 2120275"/>
                  <a:gd name="connsiteY7" fmla="*/ 2414588 h 2717976"/>
                  <a:gd name="connsiteX8" fmla="*/ 387263 w 2120275"/>
                  <a:gd name="connsiteY8" fmla="*/ 2700338 h 2717976"/>
                  <a:gd name="connsiteX9" fmla="*/ 15788 w 2120275"/>
                  <a:gd name="connsiteY9" fmla="*/ 2605088 h 2717976"/>
                  <a:gd name="connsiteX10" fmla="*/ 120563 w 2120275"/>
                  <a:gd name="connsiteY10" fmla="*/ 1938338 h 2717976"/>
                  <a:gd name="connsiteX11" fmla="*/ 587288 w 2120275"/>
                  <a:gd name="connsiteY11" fmla="*/ 1404938 h 2717976"/>
                  <a:gd name="connsiteX12" fmla="*/ 1044488 w 2120275"/>
                  <a:gd name="connsiteY12" fmla="*/ 1481138 h 2717976"/>
                  <a:gd name="connsiteX13" fmla="*/ 1244513 w 2120275"/>
                  <a:gd name="connsiteY13" fmla="*/ 1681163 h 2717976"/>
                  <a:gd name="connsiteX14" fmla="*/ 1454063 w 2120275"/>
                  <a:gd name="connsiteY14" fmla="*/ 1433513 h 2717976"/>
                  <a:gd name="connsiteX15" fmla="*/ 1473113 w 2120275"/>
                  <a:gd name="connsiteY15" fmla="*/ 1042988 h 2717976"/>
                  <a:gd name="connsiteX16" fmla="*/ 1387388 w 2120275"/>
                  <a:gd name="connsiteY16" fmla="*/ 488156 h 2717976"/>
                  <a:gd name="connsiteX0" fmla="*/ 1954126 w 2120275"/>
                  <a:gd name="connsiteY0" fmla="*/ 0 h 2713213"/>
                  <a:gd name="connsiteX1" fmla="*/ 1963651 w 2120275"/>
                  <a:gd name="connsiteY1" fmla="*/ 431006 h 2713213"/>
                  <a:gd name="connsiteX2" fmla="*/ 2006513 w 2120275"/>
                  <a:gd name="connsiteY2" fmla="*/ 933450 h 2713213"/>
                  <a:gd name="connsiteX3" fmla="*/ 2111288 w 2120275"/>
                  <a:gd name="connsiteY3" fmla="*/ 1485900 h 2713213"/>
                  <a:gd name="connsiteX4" fmla="*/ 1749338 w 2120275"/>
                  <a:gd name="connsiteY4" fmla="*/ 2066925 h 2713213"/>
                  <a:gd name="connsiteX5" fmla="*/ 1254038 w 2120275"/>
                  <a:gd name="connsiteY5" fmla="*/ 2266950 h 2713213"/>
                  <a:gd name="connsiteX6" fmla="*/ 701588 w 2120275"/>
                  <a:gd name="connsiteY6" fmla="*/ 2000250 h 2713213"/>
                  <a:gd name="connsiteX7" fmla="*/ 587288 w 2120275"/>
                  <a:gd name="connsiteY7" fmla="*/ 2409825 h 2713213"/>
                  <a:gd name="connsiteX8" fmla="*/ 387263 w 2120275"/>
                  <a:gd name="connsiteY8" fmla="*/ 2695575 h 2713213"/>
                  <a:gd name="connsiteX9" fmla="*/ 15788 w 2120275"/>
                  <a:gd name="connsiteY9" fmla="*/ 2600325 h 2713213"/>
                  <a:gd name="connsiteX10" fmla="*/ 120563 w 2120275"/>
                  <a:gd name="connsiteY10" fmla="*/ 1933575 h 2713213"/>
                  <a:gd name="connsiteX11" fmla="*/ 587288 w 2120275"/>
                  <a:gd name="connsiteY11" fmla="*/ 1400175 h 2713213"/>
                  <a:gd name="connsiteX12" fmla="*/ 1044488 w 2120275"/>
                  <a:gd name="connsiteY12" fmla="*/ 1476375 h 2713213"/>
                  <a:gd name="connsiteX13" fmla="*/ 1244513 w 2120275"/>
                  <a:gd name="connsiteY13" fmla="*/ 1676400 h 2713213"/>
                  <a:gd name="connsiteX14" fmla="*/ 1454063 w 2120275"/>
                  <a:gd name="connsiteY14" fmla="*/ 1428750 h 2713213"/>
                  <a:gd name="connsiteX15" fmla="*/ 1473113 w 2120275"/>
                  <a:gd name="connsiteY15" fmla="*/ 1038225 h 2713213"/>
                  <a:gd name="connsiteX16" fmla="*/ 1387388 w 2120275"/>
                  <a:gd name="connsiteY16" fmla="*/ 483393 h 27132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20275" h="2713213">
                    <a:moveTo>
                      <a:pt x="1954126" y="0"/>
                    </a:moveTo>
                    <a:cubicBezTo>
                      <a:pt x="1906502" y="168275"/>
                      <a:pt x="1954920" y="275431"/>
                      <a:pt x="1963651" y="431006"/>
                    </a:cubicBezTo>
                    <a:cubicBezTo>
                      <a:pt x="1972382" y="586581"/>
                      <a:pt x="1981907" y="757634"/>
                      <a:pt x="2006513" y="933450"/>
                    </a:cubicBezTo>
                    <a:cubicBezTo>
                      <a:pt x="2031119" y="1109266"/>
                      <a:pt x="2154150" y="1296988"/>
                      <a:pt x="2111288" y="1485900"/>
                    </a:cubicBezTo>
                    <a:cubicBezTo>
                      <a:pt x="2068426" y="1674812"/>
                      <a:pt x="1892213" y="1936750"/>
                      <a:pt x="1749338" y="2066925"/>
                    </a:cubicBezTo>
                    <a:cubicBezTo>
                      <a:pt x="1606463" y="2197100"/>
                      <a:pt x="1428663" y="2278062"/>
                      <a:pt x="1254038" y="2266950"/>
                    </a:cubicBezTo>
                    <a:cubicBezTo>
                      <a:pt x="1079413" y="2255838"/>
                      <a:pt x="812713" y="1976438"/>
                      <a:pt x="701588" y="2000250"/>
                    </a:cubicBezTo>
                    <a:cubicBezTo>
                      <a:pt x="590463" y="2024063"/>
                      <a:pt x="639676" y="2293937"/>
                      <a:pt x="587288" y="2409825"/>
                    </a:cubicBezTo>
                    <a:cubicBezTo>
                      <a:pt x="534900" y="2525713"/>
                      <a:pt x="482513" y="2663825"/>
                      <a:pt x="387263" y="2695575"/>
                    </a:cubicBezTo>
                    <a:cubicBezTo>
                      <a:pt x="292013" y="2727325"/>
                      <a:pt x="60238" y="2727325"/>
                      <a:pt x="15788" y="2600325"/>
                    </a:cubicBezTo>
                    <a:cubicBezTo>
                      <a:pt x="-28662" y="2473325"/>
                      <a:pt x="25313" y="2133600"/>
                      <a:pt x="120563" y="1933575"/>
                    </a:cubicBezTo>
                    <a:cubicBezTo>
                      <a:pt x="215813" y="1733550"/>
                      <a:pt x="433301" y="1476375"/>
                      <a:pt x="587288" y="1400175"/>
                    </a:cubicBezTo>
                    <a:cubicBezTo>
                      <a:pt x="741275" y="1323975"/>
                      <a:pt x="934951" y="1430338"/>
                      <a:pt x="1044488" y="1476375"/>
                    </a:cubicBezTo>
                    <a:cubicBezTo>
                      <a:pt x="1154025" y="1522412"/>
                      <a:pt x="1176250" y="1684338"/>
                      <a:pt x="1244513" y="1676400"/>
                    </a:cubicBezTo>
                    <a:cubicBezTo>
                      <a:pt x="1312775" y="1668463"/>
                      <a:pt x="1415963" y="1535112"/>
                      <a:pt x="1454063" y="1428750"/>
                    </a:cubicBezTo>
                    <a:cubicBezTo>
                      <a:pt x="1492163" y="1322388"/>
                      <a:pt x="1484225" y="1195784"/>
                      <a:pt x="1473113" y="1038225"/>
                    </a:cubicBezTo>
                    <a:cubicBezTo>
                      <a:pt x="1462001" y="880666"/>
                      <a:pt x="1420725" y="669130"/>
                      <a:pt x="1387388" y="483393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5201985" y="5743075"/>
              <a:ext cx="128431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Candara" panose="020E0502030303020204" pitchFamily="34" charset="0"/>
                </a:rPr>
                <a:t>I</a:t>
              </a:r>
              <a:r>
                <a:rPr lang="en-US" sz="1600" b="1" dirty="0">
                  <a:latin typeface="Candara" panose="020E0502030303020204" pitchFamily="34" charset="0"/>
                </a:rPr>
                <a:t>ntestines</a:t>
              </a: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828801" y="762000"/>
            <a:ext cx="32720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A. Neuronal Communication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828800" y="3962400"/>
            <a:ext cx="41142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B. Plug into Your Favorite Body Part</a:t>
            </a:r>
          </a:p>
        </p:txBody>
      </p:sp>
      <p:grpSp>
        <p:nvGrpSpPr>
          <p:cNvPr id="2049" name="Group 2048"/>
          <p:cNvGrpSpPr/>
          <p:nvPr/>
        </p:nvGrpSpPr>
        <p:grpSpPr>
          <a:xfrm>
            <a:off x="5135530" y="1891501"/>
            <a:ext cx="266262" cy="1210412"/>
            <a:chOff x="3611530" y="1891501"/>
            <a:chExt cx="266262" cy="1210412"/>
          </a:xfrm>
        </p:grpSpPr>
        <p:sp>
          <p:nvSpPr>
            <p:cNvPr id="6" name="Oval 5"/>
            <p:cNvSpPr/>
            <p:nvPr/>
          </p:nvSpPr>
          <p:spPr>
            <a:xfrm>
              <a:off x="3611530" y="1891501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3611530" y="2220599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3611530" y="2549698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3611530" y="2878796"/>
              <a:ext cx="266262" cy="22311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79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743201" y="2452510"/>
            <a:ext cx="1922643" cy="1052691"/>
            <a:chOff x="1219200" y="2452509"/>
            <a:chExt cx="1922643" cy="1052691"/>
          </a:xfrm>
        </p:grpSpPr>
        <p:sp>
          <p:nvSpPr>
            <p:cNvPr id="36" name="TextBox 35"/>
            <p:cNvSpPr txBox="1"/>
            <p:nvPr/>
          </p:nvSpPr>
          <p:spPr>
            <a:xfrm>
              <a:off x="1219200" y="3043535"/>
              <a:ext cx="10647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800080"/>
                  </a:solidFill>
                  <a:latin typeface="Candara" panose="020E0502030303020204" pitchFamily="34" charset="0"/>
                </a:rPr>
                <a:t>opiods</a:t>
              </a:r>
              <a:endParaRPr lang="en-US" sz="2400" dirty="0">
                <a:solidFill>
                  <a:srgbClr val="800080"/>
                </a:solidFill>
                <a:latin typeface="Candara" panose="020E0502030303020204" pitchFamily="34" charset="0"/>
              </a:endParaRPr>
            </a:p>
          </p:txBody>
        </p:sp>
        <p:cxnSp>
          <p:nvCxnSpPr>
            <p:cNvPr id="4" name="Straight Arrow Connector 3"/>
            <p:cNvCxnSpPr>
              <a:stCxn id="36" idx="3"/>
            </p:cNvCxnSpPr>
            <p:nvPr/>
          </p:nvCxnSpPr>
          <p:spPr>
            <a:xfrm flipV="1">
              <a:off x="2283915" y="3015063"/>
              <a:ext cx="571067" cy="259305"/>
            </a:xfrm>
            <a:prstGeom prst="straightConnector1">
              <a:avLst/>
            </a:pr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801685" y="2452509"/>
              <a:ext cx="34015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>
                  <a:solidFill>
                    <a:srgbClr val="800080"/>
                  </a:solidFill>
                  <a:latin typeface="Candara" panose="020E0502030303020204" pitchFamily="34" charset="0"/>
                </a:rPr>
                <a:t>-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9FCB7C6-B83D-B452-B1C8-8AA0EB7F81D9}"/>
              </a:ext>
            </a:extLst>
          </p:cNvPr>
          <p:cNvSpPr txBox="1"/>
          <p:nvPr/>
        </p:nvSpPr>
        <p:spPr>
          <a:xfrm>
            <a:off x="304800" y="152400"/>
            <a:ext cx="43027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Neurons &amp; Activity</a:t>
            </a:r>
          </a:p>
        </p:txBody>
      </p:sp>
    </p:spTree>
    <p:extLst>
      <p:ext uri="{BB962C8B-B14F-4D97-AF65-F5344CB8AC3E}">
        <p14:creationId xmlns:p14="http://schemas.microsoft.com/office/powerpoint/2010/main" val="4278690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0072C-5A55-8390-B355-E6B0FE504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B2D9FF2D-F465-FBBC-7E49-78AEE0B0E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447" y="5412509"/>
            <a:ext cx="1688081" cy="119018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DAAC523-5BEC-618C-6AF3-510CB7D8FD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219200"/>
            <a:ext cx="3336233" cy="2256206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507A2F97-A52A-C28E-0ED5-EA3D5C719D8A}"/>
              </a:ext>
            </a:extLst>
          </p:cNvPr>
          <p:cNvSpPr/>
          <p:nvPr/>
        </p:nvSpPr>
        <p:spPr>
          <a:xfrm>
            <a:off x="3635211" y="2352709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E826C8-8BE5-2992-1505-873E9B6B5B10}"/>
              </a:ext>
            </a:extLst>
          </p:cNvPr>
          <p:cNvSpPr txBox="1"/>
          <p:nvPr/>
        </p:nvSpPr>
        <p:spPr>
          <a:xfrm>
            <a:off x="2767024" y="1248400"/>
            <a:ext cx="64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PAG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C0365A-8561-0DEE-638D-D04183A42089}"/>
              </a:ext>
            </a:extLst>
          </p:cNvPr>
          <p:cNvSpPr txBox="1"/>
          <p:nvPr/>
        </p:nvSpPr>
        <p:spPr>
          <a:xfrm>
            <a:off x="6395518" y="480060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serotonin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4B8E109-2A89-9D89-69F0-0824E1250960}"/>
              </a:ext>
            </a:extLst>
          </p:cNvPr>
          <p:cNvGrpSpPr/>
          <p:nvPr/>
        </p:nvGrpSpPr>
        <p:grpSpPr>
          <a:xfrm>
            <a:off x="4291962" y="2438400"/>
            <a:ext cx="3188317" cy="2871385"/>
            <a:chOff x="2767961" y="2438399"/>
            <a:chExt cx="3188317" cy="2871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38108-40AE-1AE2-4E23-F0ACCFDE22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B88713-1DE1-62D8-BE5B-4EFCE79B47BA}"/>
                </a:ext>
              </a:extLst>
            </p:cNvPr>
            <p:cNvGrpSpPr/>
            <p:nvPr/>
          </p:nvGrpSpPr>
          <p:grpSpPr>
            <a:xfrm>
              <a:off x="2895599" y="2438399"/>
              <a:ext cx="2606804" cy="628710"/>
              <a:chOff x="3274073" y="2181998"/>
              <a:chExt cx="2606804" cy="6287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0646C89-2959-E88B-92FE-A27AA0D855F9}"/>
                  </a:ext>
                </a:extLst>
              </p:cNvPr>
              <p:cNvSpPr txBox="1"/>
              <p:nvPr/>
            </p:nvSpPr>
            <p:spPr>
              <a:xfrm>
                <a:off x="3966767" y="218199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Medulla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4047B841-EAE9-A2D8-40CA-24A9158484DE}"/>
                  </a:ext>
                </a:extLst>
              </p:cNvPr>
              <p:cNvSpPr txBox="1"/>
              <p:nvPr/>
            </p:nvSpPr>
            <p:spPr>
              <a:xfrm>
                <a:off x="3274073" y="2410598"/>
                <a:ext cx="26068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(nuclei raphe </a:t>
                </a:r>
                <a:r>
                  <a:rPr lang="en-US" sz="2000" dirty="0" err="1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magnus</a:t>
                </a:r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)</a:t>
                </a:r>
              </a:p>
            </p:txBody>
          </p:sp>
        </p:grp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FBA060F-3B52-D63D-3AA1-113CD6B035C3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177D8488-CE45-E473-92AE-1EF46625AD5C}"/>
              </a:ext>
            </a:extLst>
          </p:cNvPr>
          <p:cNvSpPr txBox="1"/>
          <p:nvPr/>
        </p:nvSpPr>
        <p:spPr>
          <a:xfrm>
            <a:off x="6176964" y="5361818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norepinephrine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2E36038-2420-193F-E80B-CEE20962D08B}"/>
              </a:ext>
            </a:extLst>
          </p:cNvPr>
          <p:cNvGrpSpPr/>
          <p:nvPr/>
        </p:nvGrpSpPr>
        <p:grpSpPr>
          <a:xfrm>
            <a:off x="7620000" y="4521440"/>
            <a:ext cx="2440890" cy="1562892"/>
            <a:chOff x="6096000" y="4521440"/>
            <a:chExt cx="2440890" cy="15628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0C4E33-4333-DEA4-BAD2-613597FCD0F1}"/>
                </a:ext>
              </a:extLst>
            </p:cNvPr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D354FE7-08A6-B887-B8E0-07A67F7B4FE3}"/>
                  </a:ext>
                </a:extLst>
              </p:cNvPr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BF2589D0-375A-8143-0661-C0357811336B}"/>
                    </a:ext>
                  </a:extLst>
                </p:cNvPr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F065A88D-9857-B3BE-0F55-72DC6F83D306}"/>
                    </a:ext>
                  </a:extLst>
                </p:cNvPr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4FEEA91F-4AA3-57BE-27FB-16DDC89502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ED460AD6-2A50-7913-423F-9ACE904B4F10}"/>
                    </a:ext>
                  </a:extLst>
                </p:cNvPr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D49537E9-B465-9683-75E7-609FEA3940F3}"/>
                    </a:ext>
                  </a:extLst>
                </p:cNvPr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BAD5A661-E781-4D04-0D56-36F7DFFD20B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2F6A468D-3055-FBBC-514A-D77D3E43F89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A97A8DE0-BD52-C872-8521-A305B3419209}"/>
                    </a:ext>
                  </a:extLst>
                </p:cNvPr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22F18D2C-03EB-4EA2-B10A-670E350478DB}"/>
                    </a:ext>
                  </a:extLst>
                </p:cNvPr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F41398C-A3D1-2F5D-5247-BB75CBB6E85B}"/>
                  </a:ext>
                </a:extLst>
              </p:cNvPr>
              <p:cNvSpPr txBox="1"/>
              <p:nvPr/>
            </p:nvSpPr>
            <p:spPr>
              <a:xfrm>
                <a:off x="3660891" y="2093766"/>
                <a:ext cx="1909489" cy="527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EE9A603F-A42E-F557-5854-303DDCFB9F24}"/>
                </a:ext>
              </a:extLst>
            </p:cNvPr>
            <p:cNvGrpSpPr/>
            <p:nvPr/>
          </p:nvGrpSpPr>
          <p:grpSpPr>
            <a:xfrm>
              <a:off x="6096000" y="5715000"/>
              <a:ext cx="2435089" cy="369332"/>
              <a:chOff x="6324600" y="5873114"/>
              <a:chExt cx="2435089" cy="369332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11A4C488-680B-8A95-0282-B8C877050B54}"/>
                  </a:ext>
                </a:extLst>
              </p:cNvPr>
              <p:cNvCxnSpPr/>
              <p:nvPr/>
            </p:nvCxnSpPr>
            <p:spPr>
              <a:xfrm>
                <a:off x="63246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776FC9D-BEE6-3443-8A83-C1DDEC14905E}"/>
                  </a:ext>
                </a:extLst>
              </p:cNvPr>
              <p:cNvSpPr txBox="1"/>
              <p:nvPr/>
            </p:nvSpPr>
            <p:spPr>
              <a:xfrm>
                <a:off x="6358070" y="5873114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5B445BE-5302-D201-3A75-D941F737F18F}"/>
              </a:ext>
            </a:extLst>
          </p:cNvPr>
          <p:cNvGrpSpPr/>
          <p:nvPr/>
        </p:nvGrpSpPr>
        <p:grpSpPr>
          <a:xfrm>
            <a:off x="2676093" y="1447800"/>
            <a:ext cx="5132131" cy="1091228"/>
            <a:chOff x="1152093" y="1447800"/>
            <a:chExt cx="5132131" cy="109122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00D7BB51-B5BD-CBF8-3AED-19D94BA8C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20EB8F0-BC57-F1AE-E46D-2C1E9D29E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597953A-4841-C7F3-B483-F3B54D5B0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25A36F39-B726-5262-C3B0-F177BC723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6AB0721-96D6-578C-2482-A6542EC75379}"/>
                </a:ext>
              </a:extLst>
            </p:cNvPr>
            <p:cNvSpPr txBox="1"/>
            <p:nvPr/>
          </p:nvSpPr>
          <p:spPr>
            <a:xfrm>
              <a:off x="3000953" y="1447800"/>
              <a:ext cx="3283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excitatory projection neuron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BE3F84D8-1D97-84BC-AE46-B59E1524044F}"/>
                </a:ext>
              </a:extLst>
            </p:cNvPr>
            <p:cNvSpPr txBox="1"/>
            <p:nvPr/>
          </p:nvSpPr>
          <p:spPr>
            <a:xfrm>
              <a:off x="3009900" y="1790700"/>
              <a:ext cx="2056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ndara" panose="020E0502030303020204" pitchFamily="34" charset="0"/>
                </a:rPr>
                <a:t>inhibitory neuron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07419CC8-D332-91E0-06C8-89AE4DC14D0E}"/>
              </a:ext>
            </a:extLst>
          </p:cNvPr>
          <p:cNvSpPr/>
          <p:nvPr/>
        </p:nvSpPr>
        <p:spPr>
          <a:xfrm>
            <a:off x="1913152" y="5338360"/>
            <a:ext cx="1728407" cy="133848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A3C02D-F66C-DE9F-D789-F9E92A00110D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BAB940-C8BF-1E61-05E3-EBC7D445B1C2}"/>
              </a:ext>
            </a:extLst>
          </p:cNvPr>
          <p:cNvGrpSpPr/>
          <p:nvPr/>
        </p:nvGrpSpPr>
        <p:grpSpPr>
          <a:xfrm>
            <a:off x="3022600" y="2039646"/>
            <a:ext cx="396876" cy="250158"/>
            <a:chOff x="1498600" y="2039646"/>
            <a:chExt cx="396876" cy="250158"/>
          </a:xfrm>
        </p:grpSpPr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7076A704-177B-A0DD-0D21-8423FB15638B}"/>
                </a:ext>
              </a:extLst>
            </p:cNvPr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C9F3053-30B8-D74A-F4D9-96D7A589A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6B03ADD-FE78-D451-FA0C-D70816DC23A7}"/>
              </a:ext>
            </a:extLst>
          </p:cNvPr>
          <p:cNvGrpSpPr/>
          <p:nvPr/>
        </p:nvGrpSpPr>
        <p:grpSpPr>
          <a:xfrm>
            <a:off x="3430919" y="2352708"/>
            <a:ext cx="1445881" cy="1507113"/>
            <a:chOff x="1905000" y="2352708"/>
            <a:chExt cx="1445881" cy="1507113"/>
          </a:xfrm>
        </p:grpSpPr>
        <p:sp>
          <p:nvSpPr>
            <p:cNvPr id="25" name="Freeform 42">
              <a:extLst>
                <a:ext uri="{FF2B5EF4-FFF2-40B4-BE49-F238E27FC236}">
                  <a16:creationId xmlns:a16="http://schemas.microsoft.com/office/drawing/2014/main" id="{44DE59BC-C88E-381A-9B5E-D0AD69E84DBD}"/>
                </a:ext>
              </a:extLst>
            </p:cNvPr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A2B47A3-8259-D09A-51B3-DE87159C888D}"/>
                </a:ext>
              </a:extLst>
            </p:cNvPr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0C7998AC-38B2-64A0-58FE-3D4FA1B8BCE1}"/>
              </a:ext>
            </a:extLst>
          </p:cNvPr>
          <p:cNvSpPr txBox="1"/>
          <p:nvPr/>
        </p:nvSpPr>
        <p:spPr>
          <a:xfrm>
            <a:off x="3657600" y="32766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</p:spTree>
    <p:extLst>
      <p:ext uri="{BB962C8B-B14F-4D97-AF65-F5344CB8AC3E}">
        <p14:creationId xmlns:p14="http://schemas.microsoft.com/office/powerpoint/2010/main" val="71670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CF566-F8C4-B1E9-C72D-7B49ED05C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336FEEB-5CC7-2642-6E53-489D018628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219200"/>
            <a:ext cx="3336233" cy="2256206"/>
          </a:xfrm>
          <a:prstGeom prst="rect">
            <a:avLst/>
          </a:prstGeom>
        </p:spPr>
      </p:pic>
      <p:sp>
        <p:nvSpPr>
          <p:cNvPr id="23" name="Freeform 22">
            <a:extLst>
              <a:ext uri="{FF2B5EF4-FFF2-40B4-BE49-F238E27FC236}">
                <a16:creationId xmlns:a16="http://schemas.microsoft.com/office/drawing/2014/main" id="{3304CA78-B04D-5B97-9F12-8950A0C356BC}"/>
              </a:ext>
            </a:extLst>
          </p:cNvPr>
          <p:cNvSpPr/>
          <p:nvPr/>
        </p:nvSpPr>
        <p:spPr>
          <a:xfrm>
            <a:off x="3635211" y="2352709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079985-F7C5-0839-7884-453AC27337E0}"/>
              </a:ext>
            </a:extLst>
          </p:cNvPr>
          <p:cNvSpPr txBox="1"/>
          <p:nvPr/>
        </p:nvSpPr>
        <p:spPr>
          <a:xfrm>
            <a:off x="2767024" y="1248400"/>
            <a:ext cx="64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PAG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C986AF-423E-822B-EFED-D878713DD596}"/>
              </a:ext>
            </a:extLst>
          </p:cNvPr>
          <p:cNvSpPr txBox="1"/>
          <p:nvPr/>
        </p:nvSpPr>
        <p:spPr>
          <a:xfrm>
            <a:off x="6395518" y="480060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serotonin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5360B8F-5614-0B02-4957-81CE8B93BC63}"/>
              </a:ext>
            </a:extLst>
          </p:cNvPr>
          <p:cNvGrpSpPr/>
          <p:nvPr/>
        </p:nvGrpSpPr>
        <p:grpSpPr>
          <a:xfrm>
            <a:off x="4291962" y="2438400"/>
            <a:ext cx="3188317" cy="2871385"/>
            <a:chOff x="2767961" y="2438399"/>
            <a:chExt cx="3188317" cy="28713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8EDAE63-AAA8-F3A9-6BC6-1B31BDA89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32FB07-0587-9032-6721-B438EF6DE658}"/>
                </a:ext>
              </a:extLst>
            </p:cNvPr>
            <p:cNvGrpSpPr/>
            <p:nvPr/>
          </p:nvGrpSpPr>
          <p:grpSpPr>
            <a:xfrm>
              <a:off x="2895599" y="2438399"/>
              <a:ext cx="2606804" cy="628710"/>
              <a:chOff x="3274073" y="2181998"/>
              <a:chExt cx="2606804" cy="628710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5B0CC2E-BFE4-92B5-17D0-3FC1828828C0}"/>
                  </a:ext>
                </a:extLst>
              </p:cNvPr>
              <p:cNvSpPr txBox="1"/>
              <p:nvPr/>
            </p:nvSpPr>
            <p:spPr>
              <a:xfrm>
                <a:off x="3966767" y="2181998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Medulla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A36ABE0-E7F2-3BA9-2BA5-7F1D43F7437F}"/>
                  </a:ext>
                </a:extLst>
              </p:cNvPr>
              <p:cNvSpPr txBox="1"/>
              <p:nvPr/>
            </p:nvSpPr>
            <p:spPr>
              <a:xfrm>
                <a:off x="3274073" y="2410598"/>
                <a:ext cx="260680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(nuclei raphe </a:t>
                </a:r>
                <a:r>
                  <a:rPr lang="en-US" sz="2000" dirty="0" err="1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magnus</a:t>
                </a:r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)</a:t>
                </a:r>
              </a:p>
            </p:txBody>
          </p:sp>
        </p:grp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76D757E0-CEED-2965-34F5-A5001738680C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519615B-66E8-A5D8-F032-2A4818A0A876}"/>
              </a:ext>
            </a:extLst>
          </p:cNvPr>
          <p:cNvSpPr txBox="1"/>
          <p:nvPr/>
        </p:nvSpPr>
        <p:spPr>
          <a:xfrm>
            <a:off x="6176964" y="5361818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norepinephrine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15481D0-F22B-57D1-5C38-5FBD77CAA72D}"/>
              </a:ext>
            </a:extLst>
          </p:cNvPr>
          <p:cNvGrpSpPr/>
          <p:nvPr/>
        </p:nvGrpSpPr>
        <p:grpSpPr>
          <a:xfrm>
            <a:off x="7620000" y="4521440"/>
            <a:ext cx="2440890" cy="1562892"/>
            <a:chOff x="6096000" y="4521440"/>
            <a:chExt cx="2440890" cy="15628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C02841B-DCFF-E2D4-6163-83F18F67BF18}"/>
                </a:ext>
              </a:extLst>
            </p:cNvPr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AEC1FA3-9FE1-AB57-7F02-7F8FE93A9CF1}"/>
                  </a:ext>
                </a:extLst>
              </p:cNvPr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9" name="Freeform 8">
                  <a:extLst>
                    <a:ext uri="{FF2B5EF4-FFF2-40B4-BE49-F238E27FC236}">
                      <a16:creationId xmlns:a16="http://schemas.microsoft.com/office/drawing/2014/main" id="{33E11B51-CD81-0B0C-9E71-09D65CA6DC38}"/>
                    </a:ext>
                  </a:extLst>
                </p:cNvPr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" name="Freeform 9">
                  <a:extLst>
                    <a:ext uri="{FF2B5EF4-FFF2-40B4-BE49-F238E27FC236}">
                      <a16:creationId xmlns:a16="http://schemas.microsoft.com/office/drawing/2014/main" id="{30752CD4-44A1-F50E-8D73-06BC143B1C94}"/>
                    </a:ext>
                  </a:extLst>
                </p:cNvPr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1" name="Picture 10">
                  <a:extLst>
                    <a:ext uri="{FF2B5EF4-FFF2-40B4-BE49-F238E27FC236}">
                      <a16:creationId xmlns:a16="http://schemas.microsoft.com/office/drawing/2014/main" id="{57054B9D-E12C-E4F3-3D3B-1EA8C201FB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2E63543C-8DD5-E46A-AB46-1BD5D525DADE}"/>
                    </a:ext>
                  </a:extLst>
                </p:cNvPr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3" name="Freeform 12">
                  <a:extLst>
                    <a:ext uri="{FF2B5EF4-FFF2-40B4-BE49-F238E27FC236}">
                      <a16:creationId xmlns:a16="http://schemas.microsoft.com/office/drawing/2014/main" id="{2D891405-C2E8-6C9C-BCB9-337A4CFB4C4C}"/>
                    </a:ext>
                  </a:extLst>
                </p:cNvPr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60537D8E-3506-80E5-3A8C-1C5B5180FD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id="{E13A9477-357E-0DEE-D184-E23E348639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6" name="Freeform 15">
                  <a:extLst>
                    <a:ext uri="{FF2B5EF4-FFF2-40B4-BE49-F238E27FC236}">
                      <a16:creationId xmlns:a16="http://schemas.microsoft.com/office/drawing/2014/main" id="{5B0C64A6-06A4-21CF-CE20-AFB011934C55}"/>
                    </a:ext>
                  </a:extLst>
                </p:cNvPr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7" name="Freeform 16">
                  <a:extLst>
                    <a:ext uri="{FF2B5EF4-FFF2-40B4-BE49-F238E27FC236}">
                      <a16:creationId xmlns:a16="http://schemas.microsoft.com/office/drawing/2014/main" id="{49A673F0-1537-BFAF-7A5F-D3DDB0F3C897}"/>
                    </a:ext>
                  </a:extLst>
                </p:cNvPr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CE76BA0-14B4-C50A-76B9-F044B99F0F84}"/>
                  </a:ext>
                </a:extLst>
              </p:cNvPr>
              <p:cNvSpPr txBox="1"/>
              <p:nvPr/>
            </p:nvSpPr>
            <p:spPr>
              <a:xfrm>
                <a:off x="3660891" y="2093766"/>
                <a:ext cx="1909489" cy="527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Spinal Cord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86FAD505-789C-E276-9285-56FE70B3BE8F}"/>
                </a:ext>
              </a:extLst>
            </p:cNvPr>
            <p:cNvGrpSpPr/>
            <p:nvPr/>
          </p:nvGrpSpPr>
          <p:grpSpPr>
            <a:xfrm>
              <a:off x="6096000" y="5715000"/>
              <a:ext cx="2435089" cy="369332"/>
              <a:chOff x="6324600" y="5873114"/>
              <a:chExt cx="2435089" cy="369332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1D1931A-13C5-4933-33A3-28A3029F98B7}"/>
                  </a:ext>
                </a:extLst>
              </p:cNvPr>
              <p:cNvCxnSpPr/>
              <p:nvPr/>
            </p:nvCxnSpPr>
            <p:spPr>
              <a:xfrm>
                <a:off x="63246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4ECAAFAB-98D8-709E-F587-5A861BBBA3B8}"/>
                  </a:ext>
                </a:extLst>
              </p:cNvPr>
              <p:cNvSpPr txBox="1"/>
              <p:nvPr/>
            </p:nvSpPr>
            <p:spPr>
              <a:xfrm>
                <a:off x="6358070" y="5873114"/>
                <a:ext cx="240161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2AF39F2-F95A-6DCF-0F37-4505C0B5C841}"/>
              </a:ext>
            </a:extLst>
          </p:cNvPr>
          <p:cNvGrpSpPr/>
          <p:nvPr/>
        </p:nvGrpSpPr>
        <p:grpSpPr>
          <a:xfrm>
            <a:off x="2676093" y="1447800"/>
            <a:ext cx="5132131" cy="1091228"/>
            <a:chOff x="1152093" y="1447800"/>
            <a:chExt cx="5132131" cy="1091228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A360DD5-1926-DDE2-3F7B-DB9F70C4D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05AF284F-189A-E87D-3378-EBFC74431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03795C7-BF9F-3288-BAA9-09EAC7C8A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AB8527F6-EA91-8F22-E5EC-B80F9CD30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AFCB0BF6-E747-8EE6-48B8-945DEA2B54B4}"/>
                </a:ext>
              </a:extLst>
            </p:cNvPr>
            <p:cNvSpPr txBox="1"/>
            <p:nvPr/>
          </p:nvSpPr>
          <p:spPr>
            <a:xfrm>
              <a:off x="3000953" y="1447800"/>
              <a:ext cx="3283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excitatory projection neuron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E1D3DAE-9C0B-DFEF-256C-DFDE7F069368}"/>
                </a:ext>
              </a:extLst>
            </p:cNvPr>
            <p:cNvSpPr txBox="1"/>
            <p:nvPr/>
          </p:nvSpPr>
          <p:spPr>
            <a:xfrm>
              <a:off x="3009900" y="1790700"/>
              <a:ext cx="2056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ndara" panose="020E0502030303020204" pitchFamily="34" charset="0"/>
                </a:rPr>
                <a:t>inhibitory neuron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E456CF10-B68A-C327-AA68-B626463A21FD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A265AC8-7F89-CB1F-F861-5473A87658D5}"/>
              </a:ext>
            </a:extLst>
          </p:cNvPr>
          <p:cNvGrpSpPr/>
          <p:nvPr/>
        </p:nvGrpSpPr>
        <p:grpSpPr>
          <a:xfrm>
            <a:off x="3022600" y="2039646"/>
            <a:ext cx="396876" cy="250158"/>
            <a:chOff x="1498600" y="2039646"/>
            <a:chExt cx="396876" cy="250158"/>
          </a:xfrm>
        </p:grpSpPr>
        <p:sp>
          <p:nvSpPr>
            <p:cNvPr id="19" name="Freeform 50">
              <a:extLst>
                <a:ext uri="{FF2B5EF4-FFF2-40B4-BE49-F238E27FC236}">
                  <a16:creationId xmlns:a16="http://schemas.microsoft.com/office/drawing/2014/main" id="{AD1301F1-1F2B-2A3C-4A99-0D7A1E00A89B}"/>
                </a:ext>
              </a:extLst>
            </p:cNvPr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912C060-7335-65BC-2D5D-A64B88CEA0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4EA345-F490-3EA7-BC15-004B47411B85}"/>
              </a:ext>
            </a:extLst>
          </p:cNvPr>
          <p:cNvGrpSpPr/>
          <p:nvPr/>
        </p:nvGrpSpPr>
        <p:grpSpPr>
          <a:xfrm>
            <a:off x="1219200" y="4114800"/>
            <a:ext cx="4267200" cy="2446688"/>
            <a:chOff x="-304800" y="4114800"/>
            <a:chExt cx="4267200" cy="2446688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2AEA14F-7A80-B56F-0EC2-D107111AA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029" y="4127265"/>
              <a:ext cx="2371088" cy="212856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1E452FBE-415F-BB15-ACCC-C2661ADBCE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-304800" y="5878732"/>
              <a:ext cx="4267200" cy="682756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0D1217B-A3A3-A5B5-799D-7746026E36BB}"/>
                </a:ext>
              </a:extLst>
            </p:cNvPr>
            <p:cNvSpPr/>
            <p:nvPr/>
          </p:nvSpPr>
          <p:spPr>
            <a:xfrm>
              <a:off x="367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D300E908-5B9A-3682-630B-7BD43E8BE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3610" y="6034599"/>
              <a:ext cx="392908" cy="32711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7D986C9-4585-0113-B55E-0B08E5641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1127" y="5960594"/>
              <a:ext cx="392908" cy="327112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D5872D15-6C52-7AE1-BE63-6FCE4A120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8644" y="6034599"/>
              <a:ext cx="392908" cy="327112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9282705-5CBD-CE93-8DCD-6EBBEEDFD8A0}"/>
              </a:ext>
            </a:extLst>
          </p:cNvPr>
          <p:cNvGrpSpPr/>
          <p:nvPr/>
        </p:nvGrpSpPr>
        <p:grpSpPr>
          <a:xfrm>
            <a:off x="3733801" y="5617152"/>
            <a:ext cx="962123" cy="574594"/>
            <a:chOff x="2209800" y="5617152"/>
            <a:chExt cx="962123" cy="574594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6ED317-A7DF-A7C4-2AD4-1362076402AD}"/>
                </a:ext>
              </a:extLst>
            </p:cNvPr>
            <p:cNvSpPr txBox="1"/>
            <p:nvPr/>
          </p:nvSpPr>
          <p:spPr>
            <a:xfrm>
              <a:off x="2401744" y="5617152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GABA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AF238F-9476-FEF9-DC80-7475319D9EEA}"/>
                </a:ext>
              </a:extLst>
            </p:cNvPr>
            <p:cNvSpPr txBox="1"/>
            <p:nvPr/>
          </p:nvSpPr>
          <p:spPr>
            <a:xfrm>
              <a:off x="2209800" y="5769552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Receptors</a:t>
              </a:r>
            </a:p>
          </p:txBody>
        </p:sp>
        <p:sp>
          <p:nvSpPr>
            <p:cNvPr id="57" name="Freeform 68">
              <a:extLst>
                <a:ext uri="{FF2B5EF4-FFF2-40B4-BE49-F238E27FC236}">
                  <a16:creationId xmlns:a16="http://schemas.microsoft.com/office/drawing/2014/main" id="{C3A9DA3C-979F-7ECF-3ADA-6C509DE9E70B}"/>
                </a:ext>
              </a:extLst>
            </p:cNvPr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6A0B5DBD-7DFC-0B75-95E8-976A44D94D44}"/>
              </a:ext>
            </a:extLst>
          </p:cNvPr>
          <p:cNvGrpSpPr/>
          <p:nvPr/>
        </p:nvGrpSpPr>
        <p:grpSpPr>
          <a:xfrm>
            <a:off x="1860598" y="5371306"/>
            <a:ext cx="998991" cy="538824"/>
            <a:chOff x="-914400" y="2909500"/>
            <a:chExt cx="998991" cy="538824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EB6BEA77-89BD-DCDE-3E48-98460D0AC487}"/>
                </a:ext>
              </a:extLst>
            </p:cNvPr>
            <p:cNvSpPr txBox="1"/>
            <p:nvPr/>
          </p:nvSpPr>
          <p:spPr>
            <a:xfrm>
              <a:off x="-718128" y="2909500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axon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DD7747BC-ABF8-438F-BD36-F912BBB5054A}"/>
                </a:ext>
              </a:extLst>
            </p:cNvPr>
            <p:cNvSpPr txBox="1"/>
            <p:nvPr/>
          </p:nvSpPr>
          <p:spPr>
            <a:xfrm>
              <a:off x="-914400" y="3078992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terminal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59CE75-F147-4552-9864-18E1524AD4C3}"/>
              </a:ext>
            </a:extLst>
          </p:cNvPr>
          <p:cNvGrpSpPr/>
          <p:nvPr/>
        </p:nvGrpSpPr>
        <p:grpSpPr>
          <a:xfrm>
            <a:off x="3430919" y="2352708"/>
            <a:ext cx="1445881" cy="1507113"/>
            <a:chOff x="1905000" y="2352708"/>
            <a:chExt cx="1445881" cy="1507113"/>
          </a:xfrm>
        </p:grpSpPr>
        <p:sp>
          <p:nvSpPr>
            <p:cNvPr id="24" name="Freeform 42">
              <a:extLst>
                <a:ext uri="{FF2B5EF4-FFF2-40B4-BE49-F238E27FC236}">
                  <a16:creationId xmlns:a16="http://schemas.microsoft.com/office/drawing/2014/main" id="{61F8958D-0ABF-8076-2A0F-26CF3DCC7EF1}"/>
                </a:ext>
              </a:extLst>
            </p:cNvPr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FA9D0D-85AA-9309-C939-B430DD450930}"/>
                </a:ext>
              </a:extLst>
            </p:cNvPr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5C5D779C-E220-D910-B74B-A7C56103EB9C}"/>
              </a:ext>
            </a:extLst>
          </p:cNvPr>
          <p:cNvSpPr txBox="1"/>
          <p:nvPr/>
        </p:nvSpPr>
        <p:spPr>
          <a:xfrm>
            <a:off x="3657600" y="32766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AE3CF30-939B-5D41-B1D4-D60C8D97CCF2}"/>
              </a:ext>
            </a:extLst>
          </p:cNvPr>
          <p:cNvSpPr/>
          <p:nvPr/>
        </p:nvSpPr>
        <p:spPr>
          <a:xfrm>
            <a:off x="3259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5770196-78D0-BB8C-E33A-EF9ED85604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219200"/>
            <a:ext cx="3336233" cy="2256206"/>
          </a:xfrm>
          <a:prstGeom prst="rect">
            <a:avLst/>
          </a:prstGeom>
        </p:spPr>
      </p:pic>
      <p:sp>
        <p:nvSpPr>
          <p:cNvPr id="32" name="Freeform 22">
            <a:extLst>
              <a:ext uri="{FF2B5EF4-FFF2-40B4-BE49-F238E27FC236}">
                <a16:creationId xmlns:a16="http://schemas.microsoft.com/office/drawing/2014/main" id="{54AA1BDD-B4BA-4DD0-721D-10CC3ED57ECE}"/>
              </a:ext>
            </a:extLst>
          </p:cNvPr>
          <p:cNvSpPr/>
          <p:nvPr/>
        </p:nvSpPr>
        <p:spPr>
          <a:xfrm>
            <a:off x="3635211" y="2352709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E37A184-8FE9-CC90-D5FC-DB05BA3F0415}"/>
              </a:ext>
            </a:extLst>
          </p:cNvPr>
          <p:cNvGrpSpPr/>
          <p:nvPr/>
        </p:nvGrpSpPr>
        <p:grpSpPr>
          <a:xfrm>
            <a:off x="4291962" y="2743201"/>
            <a:ext cx="3188317" cy="2566584"/>
            <a:chOff x="2767961" y="2743200"/>
            <a:chExt cx="3188317" cy="2566584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A5F608FB-5E8C-95B7-2A78-7E4228448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sp>
          <p:nvSpPr>
            <p:cNvPr id="117" name="Freeform 29">
              <a:extLst>
                <a:ext uri="{FF2B5EF4-FFF2-40B4-BE49-F238E27FC236}">
                  <a16:creationId xmlns:a16="http://schemas.microsoft.com/office/drawing/2014/main" id="{F2364F92-5AFB-A970-17A7-7928D098264E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4BBB34-D507-A1F1-C1A5-628AAB6F9E34}"/>
              </a:ext>
            </a:extLst>
          </p:cNvPr>
          <p:cNvGrpSpPr/>
          <p:nvPr/>
        </p:nvGrpSpPr>
        <p:grpSpPr>
          <a:xfrm>
            <a:off x="7625224" y="4720031"/>
            <a:ext cx="2435666" cy="1225842"/>
            <a:chOff x="2952750" y="2355343"/>
            <a:chExt cx="3226594" cy="1614638"/>
          </a:xfrm>
        </p:grpSpPr>
        <p:sp>
          <p:nvSpPr>
            <p:cNvPr id="107" name="Freeform 8">
              <a:extLst>
                <a:ext uri="{FF2B5EF4-FFF2-40B4-BE49-F238E27FC236}">
                  <a16:creationId xmlns:a16="http://schemas.microsoft.com/office/drawing/2014/main" id="{AC9509E8-69B7-486D-D4CC-6184380C7CD4}"/>
                </a:ext>
              </a:extLst>
            </p:cNvPr>
            <p:cNvSpPr/>
            <p:nvPr/>
          </p:nvSpPr>
          <p:spPr>
            <a:xfrm>
              <a:off x="3498057" y="2674382"/>
              <a:ext cx="681037" cy="349663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812006 w 812006"/>
                <a:gd name="connsiteY0" fmla="*/ 78186 h 454424"/>
                <a:gd name="connsiteX1" fmla="*/ 450056 w 812006"/>
                <a:gd name="connsiteY1" fmla="*/ 25799 h 454424"/>
                <a:gd name="connsiteX2" fmla="*/ 0 w 812006"/>
                <a:gd name="connsiteY2" fmla="*/ 454424 h 454424"/>
                <a:gd name="connsiteX0" fmla="*/ 681037 w 681037"/>
                <a:gd name="connsiteY0" fmla="*/ 71057 h 349663"/>
                <a:gd name="connsiteX1" fmla="*/ 319087 w 681037"/>
                <a:gd name="connsiteY1" fmla="*/ 18670 h 349663"/>
                <a:gd name="connsiteX2" fmla="*/ 0 w 681037"/>
                <a:gd name="connsiteY2" fmla="*/ 349663 h 3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037" h="349663">
                  <a:moveTo>
                    <a:pt x="681037" y="71057"/>
                  </a:moveTo>
                  <a:cubicBezTo>
                    <a:pt x="666749" y="21050"/>
                    <a:pt x="432593" y="-27764"/>
                    <a:pt x="319087" y="18670"/>
                  </a:cubicBezTo>
                  <a:cubicBezTo>
                    <a:pt x="205581" y="65104"/>
                    <a:pt x="218678" y="326248"/>
                    <a:pt x="0" y="349663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317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Freeform 9">
              <a:extLst>
                <a:ext uri="{FF2B5EF4-FFF2-40B4-BE49-F238E27FC236}">
                  <a16:creationId xmlns:a16="http://schemas.microsoft.com/office/drawing/2014/main" id="{3559E8EB-CA65-CE1C-AC18-DD95C6B90921}"/>
                </a:ext>
              </a:extLst>
            </p:cNvPr>
            <p:cNvSpPr/>
            <p:nvPr/>
          </p:nvSpPr>
          <p:spPr>
            <a:xfrm flipH="1">
              <a:off x="4953000" y="2674382"/>
              <a:ext cx="681037" cy="349663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812006 w 812006"/>
                <a:gd name="connsiteY0" fmla="*/ 78186 h 454424"/>
                <a:gd name="connsiteX1" fmla="*/ 450056 w 812006"/>
                <a:gd name="connsiteY1" fmla="*/ 25799 h 454424"/>
                <a:gd name="connsiteX2" fmla="*/ 0 w 812006"/>
                <a:gd name="connsiteY2" fmla="*/ 454424 h 454424"/>
                <a:gd name="connsiteX0" fmla="*/ 681037 w 681037"/>
                <a:gd name="connsiteY0" fmla="*/ 71057 h 349663"/>
                <a:gd name="connsiteX1" fmla="*/ 319087 w 681037"/>
                <a:gd name="connsiteY1" fmla="*/ 18670 h 349663"/>
                <a:gd name="connsiteX2" fmla="*/ 0 w 681037"/>
                <a:gd name="connsiteY2" fmla="*/ 349663 h 349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81037" h="349663">
                  <a:moveTo>
                    <a:pt x="681037" y="71057"/>
                  </a:moveTo>
                  <a:cubicBezTo>
                    <a:pt x="666749" y="21050"/>
                    <a:pt x="432593" y="-27764"/>
                    <a:pt x="319087" y="18670"/>
                  </a:cubicBezTo>
                  <a:cubicBezTo>
                    <a:pt x="205581" y="65104"/>
                    <a:pt x="218678" y="326248"/>
                    <a:pt x="0" y="349663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317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9" name="Picture 108">
              <a:extLst>
                <a:ext uri="{FF2B5EF4-FFF2-40B4-BE49-F238E27FC236}">
                  <a16:creationId xmlns:a16="http://schemas.microsoft.com/office/drawing/2014/main" id="{4667F3C2-286C-8FAF-4D9C-E1412F714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200" y="2355343"/>
              <a:ext cx="2152851" cy="1614638"/>
            </a:xfrm>
            <a:prstGeom prst="rect">
              <a:avLst/>
            </a:prstGeom>
          </p:spPr>
        </p:pic>
        <p:sp>
          <p:nvSpPr>
            <p:cNvPr id="110" name="Freeform 11">
              <a:extLst>
                <a:ext uri="{FF2B5EF4-FFF2-40B4-BE49-F238E27FC236}">
                  <a16:creationId xmlns:a16="http://schemas.microsoft.com/office/drawing/2014/main" id="{54D79E12-1457-B5AE-5AFE-BBBC1AD9B686}"/>
                </a:ext>
              </a:extLst>
            </p:cNvPr>
            <p:cNvSpPr/>
            <p:nvPr/>
          </p:nvSpPr>
          <p:spPr>
            <a:xfrm flipV="1">
              <a:off x="2952750" y="3028364"/>
              <a:ext cx="252415" cy="2381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2475 w 752475"/>
                <a:gd name="connsiteY0" fmla="*/ 74530 h 400761"/>
                <a:gd name="connsiteX1" fmla="*/ 390525 w 752475"/>
                <a:gd name="connsiteY1" fmla="*/ 22143 h 400761"/>
                <a:gd name="connsiteX2" fmla="*/ 0 w 752475"/>
                <a:gd name="connsiteY2" fmla="*/ 400761 h 400761"/>
                <a:gd name="connsiteX0" fmla="*/ 754856 w 754856"/>
                <a:gd name="connsiteY0" fmla="*/ 71230 h 352217"/>
                <a:gd name="connsiteX1" fmla="*/ 392906 w 754856"/>
                <a:gd name="connsiteY1" fmla="*/ 18843 h 352217"/>
                <a:gd name="connsiteX2" fmla="*/ 0 w 754856"/>
                <a:gd name="connsiteY2" fmla="*/ 352217 h 352217"/>
                <a:gd name="connsiteX0" fmla="*/ 1050131 w 1050131"/>
                <a:gd name="connsiteY0" fmla="*/ 73138 h 380319"/>
                <a:gd name="connsiteX1" fmla="*/ 688181 w 1050131"/>
                <a:gd name="connsiteY1" fmla="*/ 20751 h 380319"/>
                <a:gd name="connsiteX2" fmla="*/ 0 w 1050131"/>
                <a:gd name="connsiteY2" fmla="*/ 380319 h 380319"/>
                <a:gd name="connsiteX0" fmla="*/ 1050131 w 1050131"/>
                <a:gd name="connsiteY0" fmla="*/ 73138 h 383996"/>
                <a:gd name="connsiteX1" fmla="*/ 688181 w 1050131"/>
                <a:gd name="connsiteY1" fmla="*/ 20751 h 383996"/>
                <a:gd name="connsiteX2" fmla="*/ 0 w 1050131"/>
                <a:gd name="connsiteY2" fmla="*/ 380319 h 383996"/>
                <a:gd name="connsiteX0" fmla="*/ 1050131 w 1050131"/>
                <a:gd name="connsiteY0" fmla="*/ 0 h 307181"/>
                <a:gd name="connsiteX1" fmla="*/ 0 w 1050131"/>
                <a:gd name="connsiteY1" fmla="*/ 307181 h 307181"/>
                <a:gd name="connsiteX0" fmla="*/ 252412 w 252412"/>
                <a:gd name="connsiteY0" fmla="*/ 0 h 476250"/>
                <a:gd name="connsiteX1" fmla="*/ 0 w 252412"/>
                <a:gd name="connsiteY1" fmla="*/ 476250 h 476250"/>
                <a:gd name="connsiteX0" fmla="*/ 195262 w 195262"/>
                <a:gd name="connsiteY0" fmla="*/ 4762 h 4762"/>
                <a:gd name="connsiteX1" fmla="*/ 0 w 195262"/>
                <a:gd name="connsiteY1" fmla="*/ 0 h 4762"/>
                <a:gd name="connsiteX0" fmla="*/ 12927 w 12927"/>
                <a:gd name="connsiteY0" fmla="*/ 5000 h 5000"/>
                <a:gd name="connsiteX1" fmla="*/ 0 w 12927"/>
                <a:gd name="connsiteY1" fmla="*/ 0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27" h="5000">
                  <a:moveTo>
                    <a:pt x="12927" y="5000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698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Freeform 12">
              <a:extLst>
                <a:ext uri="{FF2B5EF4-FFF2-40B4-BE49-F238E27FC236}">
                  <a16:creationId xmlns:a16="http://schemas.microsoft.com/office/drawing/2014/main" id="{19278D5B-5A80-19D1-A3FC-20946534C3C4}"/>
                </a:ext>
              </a:extLst>
            </p:cNvPr>
            <p:cNvSpPr/>
            <p:nvPr/>
          </p:nvSpPr>
          <p:spPr>
            <a:xfrm flipH="1" flipV="1">
              <a:off x="5926929" y="3028364"/>
              <a:ext cx="252415" cy="2381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2475 w 752475"/>
                <a:gd name="connsiteY0" fmla="*/ 74530 h 400761"/>
                <a:gd name="connsiteX1" fmla="*/ 390525 w 752475"/>
                <a:gd name="connsiteY1" fmla="*/ 22143 h 400761"/>
                <a:gd name="connsiteX2" fmla="*/ 0 w 752475"/>
                <a:gd name="connsiteY2" fmla="*/ 400761 h 400761"/>
                <a:gd name="connsiteX0" fmla="*/ 754856 w 754856"/>
                <a:gd name="connsiteY0" fmla="*/ 71230 h 352217"/>
                <a:gd name="connsiteX1" fmla="*/ 392906 w 754856"/>
                <a:gd name="connsiteY1" fmla="*/ 18843 h 352217"/>
                <a:gd name="connsiteX2" fmla="*/ 0 w 754856"/>
                <a:gd name="connsiteY2" fmla="*/ 352217 h 352217"/>
                <a:gd name="connsiteX0" fmla="*/ 1050131 w 1050131"/>
                <a:gd name="connsiteY0" fmla="*/ 73138 h 380319"/>
                <a:gd name="connsiteX1" fmla="*/ 688181 w 1050131"/>
                <a:gd name="connsiteY1" fmla="*/ 20751 h 380319"/>
                <a:gd name="connsiteX2" fmla="*/ 0 w 1050131"/>
                <a:gd name="connsiteY2" fmla="*/ 380319 h 380319"/>
                <a:gd name="connsiteX0" fmla="*/ 1050131 w 1050131"/>
                <a:gd name="connsiteY0" fmla="*/ 73138 h 383996"/>
                <a:gd name="connsiteX1" fmla="*/ 688181 w 1050131"/>
                <a:gd name="connsiteY1" fmla="*/ 20751 h 383996"/>
                <a:gd name="connsiteX2" fmla="*/ 0 w 1050131"/>
                <a:gd name="connsiteY2" fmla="*/ 380319 h 383996"/>
                <a:gd name="connsiteX0" fmla="*/ 1050131 w 1050131"/>
                <a:gd name="connsiteY0" fmla="*/ 0 h 307181"/>
                <a:gd name="connsiteX1" fmla="*/ 0 w 1050131"/>
                <a:gd name="connsiteY1" fmla="*/ 307181 h 307181"/>
                <a:gd name="connsiteX0" fmla="*/ 252412 w 252412"/>
                <a:gd name="connsiteY0" fmla="*/ 0 h 476250"/>
                <a:gd name="connsiteX1" fmla="*/ 0 w 252412"/>
                <a:gd name="connsiteY1" fmla="*/ 476250 h 476250"/>
                <a:gd name="connsiteX0" fmla="*/ 195262 w 195262"/>
                <a:gd name="connsiteY0" fmla="*/ 4762 h 4762"/>
                <a:gd name="connsiteX1" fmla="*/ 0 w 195262"/>
                <a:gd name="connsiteY1" fmla="*/ 0 h 4762"/>
                <a:gd name="connsiteX0" fmla="*/ 12927 w 12927"/>
                <a:gd name="connsiteY0" fmla="*/ 5000 h 5000"/>
                <a:gd name="connsiteX1" fmla="*/ 0 w 12927"/>
                <a:gd name="connsiteY1" fmla="*/ 0 h 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927" h="5000">
                  <a:moveTo>
                    <a:pt x="12927" y="5000"/>
                  </a:moveTo>
                  <a:lnTo>
                    <a:pt x="0" y="0"/>
                  </a:ln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698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2344F70B-0807-7AC1-BEB1-4DEA91D840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3" r="35417" b="11944"/>
            <a:stretch/>
          </p:blipFill>
          <p:spPr>
            <a:xfrm rot="5400000">
              <a:off x="5724518" y="2771912"/>
              <a:ext cx="190500" cy="479274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ADE2C91E-6F79-5359-3302-957AE1EC5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3" r="35417" b="11944"/>
            <a:stretch/>
          </p:blipFill>
          <p:spPr>
            <a:xfrm rot="16200000" flipH="1">
              <a:off x="3217076" y="2771912"/>
              <a:ext cx="190500" cy="479274"/>
            </a:xfrm>
            <a:prstGeom prst="rect">
              <a:avLst/>
            </a:prstGeom>
          </p:spPr>
        </p:pic>
        <p:sp>
          <p:nvSpPr>
            <p:cNvPr id="114" name="Freeform 15">
              <a:extLst>
                <a:ext uri="{FF2B5EF4-FFF2-40B4-BE49-F238E27FC236}">
                  <a16:creationId xmlns:a16="http://schemas.microsoft.com/office/drawing/2014/main" id="{F06B08E7-B2F1-1619-69A0-22474B0418EB}"/>
                </a:ext>
              </a:extLst>
            </p:cNvPr>
            <p:cNvSpPr/>
            <p:nvPr/>
          </p:nvSpPr>
          <p:spPr>
            <a:xfrm flipV="1">
              <a:off x="2957519" y="3121435"/>
              <a:ext cx="1164431" cy="391604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2475 w 752475"/>
                <a:gd name="connsiteY0" fmla="*/ 74530 h 400761"/>
                <a:gd name="connsiteX1" fmla="*/ 390525 w 752475"/>
                <a:gd name="connsiteY1" fmla="*/ 22143 h 400761"/>
                <a:gd name="connsiteX2" fmla="*/ 0 w 752475"/>
                <a:gd name="connsiteY2" fmla="*/ 400761 h 400761"/>
                <a:gd name="connsiteX0" fmla="*/ 754856 w 754856"/>
                <a:gd name="connsiteY0" fmla="*/ 71230 h 352217"/>
                <a:gd name="connsiteX1" fmla="*/ 392906 w 754856"/>
                <a:gd name="connsiteY1" fmla="*/ 18843 h 352217"/>
                <a:gd name="connsiteX2" fmla="*/ 0 w 754856"/>
                <a:gd name="connsiteY2" fmla="*/ 352217 h 352217"/>
                <a:gd name="connsiteX0" fmla="*/ 1050131 w 1050131"/>
                <a:gd name="connsiteY0" fmla="*/ 73138 h 380319"/>
                <a:gd name="connsiteX1" fmla="*/ 688181 w 1050131"/>
                <a:gd name="connsiteY1" fmla="*/ 20751 h 380319"/>
                <a:gd name="connsiteX2" fmla="*/ 0 w 1050131"/>
                <a:gd name="connsiteY2" fmla="*/ 380319 h 380319"/>
                <a:gd name="connsiteX0" fmla="*/ 1050131 w 1050131"/>
                <a:gd name="connsiteY0" fmla="*/ 73138 h 383996"/>
                <a:gd name="connsiteX1" fmla="*/ 688181 w 1050131"/>
                <a:gd name="connsiteY1" fmla="*/ 20751 h 383996"/>
                <a:gd name="connsiteX2" fmla="*/ 0 w 1050131"/>
                <a:gd name="connsiteY2" fmla="*/ 380319 h 383996"/>
                <a:gd name="connsiteX0" fmla="*/ 1150143 w 1150143"/>
                <a:gd name="connsiteY0" fmla="*/ 73659 h 391604"/>
                <a:gd name="connsiteX1" fmla="*/ 788193 w 1150143"/>
                <a:gd name="connsiteY1" fmla="*/ 21272 h 391604"/>
                <a:gd name="connsiteX2" fmla="*/ 0 w 1150143"/>
                <a:gd name="connsiteY2" fmla="*/ 387983 h 391604"/>
                <a:gd name="connsiteX0" fmla="*/ 1164431 w 1164431"/>
                <a:gd name="connsiteY0" fmla="*/ 73659 h 391604"/>
                <a:gd name="connsiteX1" fmla="*/ 802481 w 1164431"/>
                <a:gd name="connsiteY1" fmla="*/ 21272 h 391604"/>
                <a:gd name="connsiteX2" fmla="*/ 0 w 1164431"/>
                <a:gd name="connsiteY2" fmla="*/ 387983 h 39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431" h="391604">
                  <a:moveTo>
                    <a:pt x="1164431" y="73659"/>
                  </a:moveTo>
                  <a:cubicBezTo>
                    <a:pt x="1150143" y="23652"/>
                    <a:pt x="996553" y="-31115"/>
                    <a:pt x="802481" y="21272"/>
                  </a:cubicBezTo>
                  <a:cubicBezTo>
                    <a:pt x="608409" y="73659"/>
                    <a:pt x="878284" y="431243"/>
                    <a:pt x="0" y="387983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698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Freeform 16">
              <a:extLst>
                <a:ext uri="{FF2B5EF4-FFF2-40B4-BE49-F238E27FC236}">
                  <a16:creationId xmlns:a16="http://schemas.microsoft.com/office/drawing/2014/main" id="{D07A2E51-B9DB-B150-E8F5-C3F3DDFF998D}"/>
                </a:ext>
              </a:extLst>
            </p:cNvPr>
            <p:cNvSpPr/>
            <p:nvPr/>
          </p:nvSpPr>
          <p:spPr>
            <a:xfrm flipH="1" flipV="1">
              <a:off x="5010144" y="3121435"/>
              <a:ext cx="1164431" cy="391604"/>
            </a:xfrm>
            <a:custGeom>
              <a:avLst/>
              <a:gdLst>
                <a:gd name="connsiteX0" fmla="*/ 561975 w 561975"/>
                <a:gd name="connsiteY0" fmla="*/ 88202 h 431102"/>
                <a:gd name="connsiteX1" fmla="*/ 457200 w 561975"/>
                <a:gd name="connsiteY1" fmla="*/ 2477 h 431102"/>
                <a:gd name="connsiteX2" fmla="*/ 104775 w 561975"/>
                <a:gd name="connsiteY2" fmla="*/ 173927 h 431102"/>
                <a:gd name="connsiteX3" fmla="*/ 0 w 561975"/>
                <a:gd name="connsiteY3" fmla="*/ 431102 h 431102"/>
                <a:gd name="connsiteX0" fmla="*/ 742950 w 742950"/>
                <a:gd name="connsiteY0" fmla="*/ 88202 h 469202"/>
                <a:gd name="connsiteX1" fmla="*/ 638175 w 742950"/>
                <a:gd name="connsiteY1" fmla="*/ 2477 h 469202"/>
                <a:gd name="connsiteX2" fmla="*/ 285750 w 742950"/>
                <a:gd name="connsiteY2" fmla="*/ 173927 h 469202"/>
                <a:gd name="connsiteX3" fmla="*/ 0 w 742950"/>
                <a:gd name="connsiteY3" fmla="*/ 469202 h 469202"/>
                <a:gd name="connsiteX0" fmla="*/ 742950 w 742950"/>
                <a:gd name="connsiteY0" fmla="*/ 106295 h 487295"/>
                <a:gd name="connsiteX1" fmla="*/ 638175 w 742950"/>
                <a:gd name="connsiteY1" fmla="*/ 20570 h 487295"/>
                <a:gd name="connsiteX2" fmla="*/ 0 w 742950"/>
                <a:gd name="connsiteY2" fmla="*/ 487295 h 487295"/>
                <a:gd name="connsiteX0" fmla="*/ 742950 w 742950"/>
                <a:gd name="connsiteY0" fmla="*/ 69338 h 450338"/>
                <a:gd name="connsiteX1" fmla="*/ 397669 w 742950"/>
                <a:gd name="connsiteY1" fmla="*/ 28857 h 450338"/>
                <a:gd name="connsiteX2" fmla="*/ 0 w 742950"/>
                <a:gd name="connsiteY2" fmla="*/ 450338 h 450338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9619 w 759619"/>
                <a:gd name="connsiteY0" fmla="*/ 77665 h 446759"/>
                <a:gd name="connsiteX1" fmla="*/ 397669 w 759619"/>
                <a:gd name="connsiteY1" fmla="*/ 25278 h 446759"/>
                <a:gd name="connsiteX2" fmla="*/ 0 w 759619"/>
                <a:gd name="connsiteY2" fmla="*/ 446759 h 446759"/>
                <a:gd name="connsiteX0" fmla="*/ 752475 w 752475"/>
                <a:gd name="connsiteY0" fmla="*/ 74530 h 400761"/>
                <a:gd name="connsiteX1" fmla="*/ 390525 w 752475"/>
                <a:gd name="connsiteY1" fmla="*/ 22143 h 400761"/>
                <a:gd name="connsiteX2" fmla="*/ 0 w 752475"/>
                <a:gd name="connsiteY2" fmla="*/ 400761 h 400761"/>
                <a:gd name="connsiteX0" fmla="*/ 754856 w 754856"/>
                <a:gd name="connsiteY0" fmla="*/ 71230 h 352217"/>
                <a:gd name="connsiteX1" fmla="*/ 392906 w 754856"/>
                <a:gd name="connsiteY1" fmla="*/ 18843 h 352217"/>
                <a:gd name="connsiteX2" fmla="*/ 0 w 754856"/>
                <a:gd name="connsiteY2" fmla="*/ 352217 h 352217"/>
                <a:gd name="connsiteX0" fmla="*/ 1050131 w 1050131"/>
                <a:gd name="connsiteY0" fmla="*/ 73138 h 380319"/>
                <a:gd name="connsiteX1" fmla="*/ 688181 w 1050131"/>
                <a:gd name="connsiteY1" fmla="*/ 20751 h 380319"/>
                <a:gd name="connsiteX2" fmla="*/ 0 w 1050131"/>
                <a:gd name="connsiteY2" fmla="*/ 380319 h 380319"/>
                <a:gd name="connsiteX0" fmla="*/ 1050131 w 1050131"/>
                <a:gd name="connsiteY0" fmla="*/ 73138 h 383996"/>
                <a:gd name="connsiteX1" fmla="*/ 688181 w 1050131"/>
                <a:gd name="connsiteY1" fmla="*/ 20751 h 383996"/>
                <a:gd name="connsiteX2" fmla="*/ 0 w 1050131"/>
                <a:gd name="connsiteY2" fmla="*/ 380319 h 383996"/>
                <a:gd name="connsiteX0" fmla="*/ 1150143 w 1150143"/>
                <a:gd name="connsiteY0" fmla="*/ 73659 h 391604"/>
                <a:gd name="connsiteX1" fmla="*/ 788193 w 1150143"/>
                <a:gd name="connsiteY1" fmla="*/ 21272 h 391604"/>
                <a:gd name="connsiteX2" fmla="*/ 0 w 1150143"/>
                <a:gd name="connsiteY2" fmla="*/ 387983 h 391604"/>
                <a:gd name="connsiteX0" fmla="*/ 1164431 w 1164431"/>
                <a:gd name="connsiteY0" fmla="*/ 73659 h 391604"/>
                <a:gd name="connsiteX1" fmla="*/ 802481 w 1164431"/>
                <a:gd name="connsiteY1" fmla="*/ 21272 h 391604"/>
                <a:gd name="connsiteX2" fmla="*/ 0 w 1164431"/>
                <a:gd name="connsiteY2" fmla="*/ 387983 h 391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64431" h="391604">
                  <a:moveTo>
                    <a:pt x="1164431" y="73659"/>
                  </a:moveTo>
                  <a:cubicBezTo>
                    <a:pt x="1150143" y="23652"/>
                    <a:pt x="996553" y="-31115"/>
                    <a:pt x="802481" y="21272"/>
                  </a:cubicBezTo>
                  <a:cubicBezTo>
                    <a:pt x="608409" y="73659"/>
                    <a:pt x="878284" y="431243"/>
                    <a:pt x="0" y="387983"/>
                  </a:cubicBezTo>
                </a:path>
              </a:pathLst>
            </a:custGeom>
            <a:ln w="57150">
              <a:solidFill>
                <a:schemeClr val="accent6">
                  <a:lumMod val="50000"/>
                </a:schemeClr>
              </a:solidFill>
            </a:ln>
            <a:scene3d>
              <a:camera prst="orthographicFront"/>
              <a:lightRig rig="threePt" dir="t"/>
            </a:scene3d>
            <a:sp3d extrusionH="69850">
              <a:bevelT w="88900" h="114300"/>
              <a:bevelB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D7FD560-E54A-057F-F323-6C0FDBF92B92}"/>
              </a:ext>
            </a:extLst>
          </p:cNvPr>
          <p:cNvGrpSpPr/>
          <p:nvPr/>
        </p:nvGrpSpPr>
        <p:grpSpPr>
          <a:xfrm>
            <a:off x="3429001" y="2352709"/>
            <a:ext cx="1445881" cy="1507113"/>
            <a:chOff x="1905000" y="2352708"/>
            <a:chExt cx="1445881" cy="1507113"/>
          </a:xfrm>
        </p:grpSpPr>
        <p:sp>
          <p:nvSpPr>
            <p:cNvPr id="105" name="Freeform 42">
              <a:extLst>
                <a:ext uri="{FF2B5EF4-FFF2-40B4-BE49-F238E27FC236}">
                  <a16:creationId xmlns:a16="http://schemas.microsoft.com/office/drawing/2014/main" id="{4D5E52DE-0F6F-18DB-50B8-E094AFA67D60}"/>
                </a:ext>
              </a:extLst>
            </p:cNvPr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01AC759D-1D9D-FD9D-DBAE-89F4847EAFC8}"/>
                </a:ext>
              </a:extLst>
            </p:cNvPr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AF68CC52-11D6-5970-56E2-638C3474B9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905" y="2181066"/>
            <a:ext cx="481449" cy="357963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A7DCDAC-12C8-85E1-2EFD-4811E1A7CB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94" y="2181066"/>
            <a:ext cx="481449" cy="35796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001F16E-E0C8-485F-DF87-14F734B713E3}"/>
              </a:ext>
            </a:extLst>
          </p:cNvPr>
          <p:cNvGrpSpPr/>
          <p:nvPr/>
        </p:nvGrpSpPr>
        <p:grpSpPr>
          <a:xfrm>
            <a:off x="3022600" y="2039646"/>
            <a:ext cx="396876" cy="250158"/>
            <a:chOff x="1498600" y="2039646"/>
            <a:chExt cx="396876" cy="250158"/>
          </a:xfrm>
        </p:grpSpPr>
        <p:sp>
          <p:nvSpPr>
            <p:cNvPr id="103" name="Freeform 50">
              <a:extLst>
                <a:ext uri="{FF2B5EF4-FFF2-40B4-BE49-F238E27FC236}">
                  <a16:creationId xmlns:a16="http://schemas.microsoft.com/office/drawing/2014/main" id="{BBD0EEA3-C218-4F03-9E64-98F0C3EB8CC8}"/>
                </a:ext>
              </a:extLst>
            </p:cNvPr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4" name="Picture 103">
              <a:extLst>
                <a:ext uri="{FF2B5EF4-FFF2-40B4-BE49-F238E27FC236}">
                  <a16:creationId xmlns:a16="http://schemas.microsoft.com/office/drawing/2014/main" id="{23585F60-85DF-96EB-6809-7940A823312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AEFB241A-2242-5281-9A10-513C3B617F34}"/>
              </a:ext>
            </a:extLst>
          </p:cNvPr>
          <p:cNvSpPr/>
          <p:nvPr/>
        </p:nvSpPr>
        <p:spPr>
          <a:xfrm>
            <a:off x="3259136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BCEB0C9-746A-B3B1-992A-E1018B168DA3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6F2B3B-09C4-3175-9C63-D08C16767A88}"/>
              </a:ext>
            </a:extLst>
          </p:cNvPr>
          <p:cNvSpPr txBox="1"/>
          <p:nvPr/>
        </p:nvSpPr>
        <p:spPr>
          <a:xfrm>
            <a:off x="2767024" y="1247368"/>
            <a:ext cx="642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PAG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9EF9827-3FD5-65E9-1C34-040033067935}"/>
              </a:ext>
            </a:extLst>
          </p:cNvPr>
          <p:cNvSpPr txBox="1"/>
          <p:nvPr/>
        </p:nvSpPr>
        <p:spPr>
          <a:xfrm>
            <a:off x="6395518" y="4799568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serotonin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6FCBE00-37D7-6B0D-1B1F-DD3181443908}"/>
              </a:ext>
            </a:extLst>
          </p:cNvPr>
          <p:cNvGrpSpPr/>
          <p:nvPr/>
        </p:nvGrpSpPr>
        <p:grpSpPr>
          <a:xfrm>
            <a:off x="4419600" y="2437368"/>
            <a:ext cx="2606804" cy="628710"/>
            <a:chOff x="3274073" y="2181998"/>
            <a:chExt cx="2606804" cy="62871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448E7A0-6DAA-C7D9-656F-0AA734ABCAA5}"/>
                </a:ext>
              </a:extLst>
            </p:cNvPr>
            <p:cNvSpPr txBox="1"/>
            <p:nvPr/>
          </p:nvSpPr>
          <p:spPr>
            <a:xfrm>
              <a:off x="3966767" y="2181998"/>
              <a:ext cx="10743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6600"/>
                  </a:solidFill>
                  <a:latin typeface="Candara" panose="020E0502030303020204" pitchFamily="34" charset="0"/>
                </a:rPr>
                <a:t>Medulla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54790CC7-276B-D5A8-9A33-2B9216C49A96}"/>
                </a:ext>
              </a:extLst>
            </p:cNvPr>
            <p:cNvSpPr txBox="1"/>
            <p:nvPr/>
          </p:nvSpPr>
          <p:spPr>
            <a:xfrm>
              <a:off x="3274073" y="2410598"/>
              <a:ext cx="26068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Candara" panose="020E0502030303020204" pitchFamily="34" charset="0"/>
                </a:rPr>
                <a:t>(nuclei raphe </a:t>
              </a:r>
              <a:r>
                <a:rPr lang="en-US" sz="2000" dirty="0" err="1">
                  <a:solidFill>
                    <a:srgbClr val="FF6600"/>
                  </a:solidFill>
                  <a:latin typeface="Candara" panose="020E0502030303020204" pitchFamily="34" charset="0"/>
                </a:rPr>
                <a:t>magnus</a:t>
              </a:r>
              <a:r>
                <a:rPr lang="en-US" sz="2000" dirty="0">
                  <a:solidFill>
                    <a:srgbClr val="FF6600"/>
                  </a:solidFill>
                  <a:latin typeface="Candara" panose="020E0502030303020204" pitchFamily="34" charset="0"/>
                </a:rPr>
                <a:t>)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029D3C58-77C0-CEE4-B26F-EAF60BDD90A0}"/>
              </a:ext>
            </a:extLst>
          </p:cNvPr>
          <p:cNvSpPr txBox="1"/>
          <p:nvPr/>
        </p:nvSpPr>
        <p:spPr>
          <a:xfrm>
            <a:off x="6176964" y="5360786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norepinephrine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9D77915-C780-5EA8-192F-F332B07E8D07}"/>
              </a:ext>
            </a:extLst>
          </p:cNvPr>
          <p:cNvSpPr txBox="1"/>
          <p:nvPr/>
        </p:nvSpPr>
        <p:spPr>
          <a:xfrm>
            <a:off x="8159780" y="4520408"/>
            <a:ext cx="14414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Candara" panose="020E0502030303020204" pitchFamily="34" charset="0"/>
              </a:rPr>
              <a:t>Spinal Cord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C7C178F-8F04-5A52-DA59-A0DE78462E15}"/>
              </a:ext>
            </a:extLst>
          </p:cNvPr>
          <p:cNvGrpSpPr/>
          <p:nvPr/>
        </p:nvGrpSpPr>
        <p:grpSpPr>
          <a:xfrm>
            <a:off x="7620000" y="5713968"/>
            <a:ext cx="2435089" cy="369332"/>
            <a:chOff x="6324600" y="5873114"/>
            <a:chExt cx="2435089" cy="369332"/>
          </a:xfrm>
        </p:grpSpPr>
        <p:cxnSp>
          <p:nvCxnSpPr>
            <p:cNvPr id="96" name="Straight Arrow Connector 95">
              <a:extLst>
                <a:ext uri="{FF2B5EF4-FFF2-40B4-BE49-F238E27FC236}">
                  <a16:creationId xmlns:a16="http://schemas.microsoft.com/office/drawing/2014/main" id="{2A1DDA0D-B3D7-85C2-C01F-FB8AB83AAD1C}"/>
                </a:ext>
              </a:extLst>
            </p:cNvPr>
            <p:cNvCxnSpPr/>
            <p:nvPr/>
          </p:nvCxnSpPr>
          <p:spPr>
            <a:xfrm>
              <a:off x="6324600" y="5945873"/>
              <a:ext cx="0" cy="226327"/>
            </a:xfrm>
            <a:prstGeom prst="straightConnector1">
              <a:avLst/>
            </a:prstGeom>
            <a:ln w="38100">
              <a:solidFill>
                <a:schemeClr val="accent6">
                  <a:lumMod val="50000"/>
                </a:schemeClr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5CB4DE2-9DAE-0975-704C-4EE8B96F6828}"/>
                </a:ext>
              </a:extLst>
            </p:cNvPr>
            <p:cNvSpPr txBox="1"/>
            <p:nvPr/>
          </p:nvSpPr>
          <p:spPr>
            <a:xfrm>
              <a:off x="6358070" y="5873114"/>
              <a:ext cx="24016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6">
                      <a:lumMod val="50000"/>
                    </a:schemeClr>
                  </a:solidFill>
                  <a:latin typeface="Candara" panose="020E0502030303020204" pitchFamily="34" charset="0"/>
                </a:rPr>
                <a:t>dorsal horn excitability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EB38FD2-E726-C67E-1833-74BE98C7AF22}"/>
              </a:ext>
            </a:extLst>
          </p:cNvPr>
          <p:cNvGrpSpPr/>
          <p:nvPr/>
        </p:nvGrpSpPr>
        <p:grpSpPr>
          <a:xfrm>
            <a:off x="2676093" y="1446768"/>
            <a:ext cx="5132131" cy="1091228"/>
            <a:chOff x="1152093" y="1447800"/>
            <a:chExt cx="5132131" cy="1091228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14E1E86-A7BC-D1CA-792E-866A3546C0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904" y="2181065"/>
              <a:ext cx="481449" cy="357963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FD8F39E9-54C3-6A31-9E0D-0CA9C70DD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2093" y="2181065"/>
              <a:ext cx="481449" cy="357963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1A6FE784-4430-801E-037B-403800FD1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169" y="1447800"/>
              <a:ext cx="481449" cy="357963"/>
            </a:xfrm>
            <a:prstGeom prst="rect">
              <a:avLst/>
            </a:prstGeom>
          </p:spPr>
        </p:pic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AC1F56A7-61EF-5105-93DC-7B10CDE68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6407" y="1805763"/>
              <a:ext cx="481449" cy="357963"/>
            </a:xfrm>
            <a:prstGeom prst="rect">
              <a:avLst/>
            </a:prstGeom>
          </p:spPr>
        </p:pic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EE3B6A4B-9902-53B2-1AD1-0F9A6E08B213}"/>
                </a:ext>
              </a:extLst>
            </p:cNvPr>
            <p:cNvSpPr txBox="1"/>
            <p:nvPr/>
          </p:nvSpPr>
          <p:spPr>
            <a:xfrm>
              <a:off x="3000953" y="1447800"/>
              <a:ext cx="3283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excitatory projection neuron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1785DBD-D3C5-AE61-295A-4DE57125D749}"/>
                </a:ext>
              </a:extLst>
            </p:cNvPr>
            <p:cNvSpPr txBox="1"/>
            <p:nvPr/>
          </p:nvSpPr>
          <p:spPr>
            <a:xfrm>
              <a:off x="3009900" y="1790700"/>
              <a:ext cx="2056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ndara" panose="020E0502030303020204" pitchFamily="34" charset="0"/>
                </a:rPr>
                <a:t>inhibitory neuron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B60B5A2-3B9E-825C-FA39-6D4168C34ECD}"/>
              </a:ext>
            </a:extLst>
          </p:cNvPr>
          <p:cNvSpPr txBox="1"/>
          <p:nvPr/>
        </p:nvSpPr>
        <p:spPr>
          <a:xfrm>
            <a:off x="3657600" y="32766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  <p:pic>
        <p:nvPicPr>
          <p:cNvPr id="248" name="Picture 247">
            <a:extLst>
              <a:ext uri="{FF2B5EF4-FFF2-40B4-BE49-F238E27FC236}">
                <a16:creationId xmlns:a16="http://schemas.microsoft.com/office/drawing/2014/main" id="{70D82CAC-9474-9F46-4816-CE4E1AB04DE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029" y="4127265"/>
            <a:ext cx="2371088" cy="2128566"/>
          </a:xfrm>
          <a:prstGeom prst="rect">
            <a:avLst/>
          </a:prstGeom>
        </p:spPr>
      </p:pic>
      <p:pic>
        <p:nvPicPr>
          <p:cNvPr id="249" name="Picture 248">
            <a:extLst>
              <a:ext uri="{FF2B5EF4-FFF2-40B4-BE49-F238E27FC236}">
                <a16:creationId xmlns:a16="http://schemas.microsoft.com/office/drawing/2014/main" id="{60486EF5-FD1F-CD94-E700-D50EBB708D2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864"/>
          <a:stretch/>
        </p:blipFill>
        <p:spPr>
          <a:xfrm>
            <a:off x="1219200" y="5878732"/>
            <a:ext cx="4267200" cy="682756"/>
          </a:xfrm>
          <a:prstGeom prst="rect">
            <a:avLst/>
          </a:prstGeom>
        </p:spPr>
      </p:pic>
      <p:sp>
        <p:nvSpPr>
          <p:cNvPr id="250" name="Rectangle 249">
            <a:extLst>
              <a:ext uri="{FF2B5EF4-FFF2-40B4-BE49-F238E27FC236}">
                <a16:creationId xmlns:a16="http://schemas.microsoft.com/office/drawing/2014/main" id="{D5A45FF2-410E-B8E2-D4BE-BBB0C9006B54}"/>
              </a:ext>
            </a:extLst>
          </p:cNvPr>
          <p:cNvSpPr/>
          <p:nvPr/>
        </p:nvSpPr>
        <p:spPr>
          <a:xfrm>
            <a:off x="1891669" y="4114800"/>
            <a:ext cx="2883141" cy="244491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0E1D8049-1169-2070-4FA7-7707C9E86EA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610" y="6034599"/>
            <a:ext cx="392908" cy="327112"/>
          </a:xfrm>
          <a:prstGeom prst="rect">
            <a:avLst/>
          </a:prstGeom>
        </p:spPr>
      </p:pic>
      <p:pic>
        <p:nvPicPr>
          <p:cNvPr id="252" name="Picture 251">
            <a:extLst>
              <a:ext uri="{FF2B5EF4-FFF2-40B4-BE49-F238E27FC236}">
                <a16:creationId xmlns:a16="http://schemas.microsoft.com/office/drawing/2014/main" id="{AA4CE246-F391-81AA-EC1A-58337689031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27" y="5960594"/>
            <a:ext cx="392908" cy="327112"/>
          </a:xfrm>
          <a:prstGeom prst="rect">
            <a:avLst/>
          </a:prstGeom>
        </p:spPr>
      </p:pic>
      <p:pic>
        <p:nvPicPr>
          <p:cNvPr id="253" name="Picture 252">
            <a:extLst>
              <a:ext uri="{FF2B5EF4-FFF2-40B4-BE49-F238E27FC236}">
                <a16:creationId xmlns:a16="http://schemas.microsoft.com/office/drawing/2014/main" id="{271C29CE-2CE2-967A-BE78-B3F07C33596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644" y="6034599"/>
            <a:ext cx="392908" cy="327112"/>
          </a:xfrm>
          <a:prstGeom prst="rect">
            <a:avLst/>
          </a:prstGeom>
        </p:spPr>
      </p:pic>
      <p:sp>
        <p:nvSpPr>
          <p:cNvPr id="254" name="TextBox 253">
            <a:extLst>
              <a:ext uri="{FF2B5EF4-FFF2-40B4-BE49-F238E27FC236}">
                <a16:creationId xmlns:a16="http://schemas.microsoft.com/office/drawing/2014/main" id="{68BF2B40-B0B1-6BFC-FE2A-5C69D2B91858}"/>
              </a:ext>
            </a:extLst>
          </p:cNvPr>
          <p:cNvSpPr txBox="1"/>
          <p:nvPr/>
        </p:nvSpPr>
        <p:spPr>
          <a:xfrm>
            <a:off x="3764800" y="4114800"/>
            <a:ext cx="8611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ndara" panose="020E0502030303020204" pitchFamily="34" charset="0"/>
              </a:rPr>
              <a:t>Calcium</a:t>
            </a:r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25F6FE1F-08F2-0D0B-A425-46F7D850A1C8}"/>
              </a:ext>
            </a:extLst>
          </p:cNvPr>
          <p:cNvSpPr txBox="1"/>
          <p:nvPr/>
        </p:nvSpPr>
        <p:spPr>
          <a:xfrm>
            <a:off x="3759991" y="4288629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ndara" panose="020E0502030303020204" pitchFamily="34" charset="0"/>
              </a:rPr>
              <a:t>Channel</a:t>
            </a:r>
          </a:p>
        </p:txBody>
      </p:sp>
      <p:pic>
        <p:nvPicPr>
          <p:cNvPr id="256" name="Picture 255">
            <a:extLst>
              <a:ext uri="{FF2B5EF4-FFF2-40B4-BE49-F238E27FC236}">
                <a16:creationId xmlns:a16="http://schemas.microsoft.com/office/drawing/2014/main" id="{A784B898-743E-C3E6-DE14-4F11BD931C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3023" y="5218226"/>
            <a:ext cx="205940" cy="154455"/>
          </a:xfrm>
          <a:prstGeom prst="rect">
            <a:avLst/>
          </a:prstGeom>
        </p:spPr>
      </p:pic>
      <p:pic>
        <p:nvPicPr>
          <p:cNvPr id="257" name="Picture 256">
            <a:extLst>
              <a:ext uri="{FF2B5EF4-FFF2-40B4-BE49-F238E27FC236}">
                <a16:creationId xmlns:a16="http://schemas.microsoft.com/office/drawing/2014/main" id="{8FFD2B7B-FA20-96E3-D7A6-D6514566E13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05423" y="5216171"/>
            <a:ext cx="205940" cy="154455"/>
          </a:xfrm>
          <a:prstGeom prst="rect">
            <a:avLst/>
          </a:prstGeom>
        </p:spPr>
      </p:pic>
      <p:pic>
        <p:nvPicPr>
          <p:cNvPr id="258" name="Picture 257">
            <a:extLst>
              <a:ext uri="{FF2B5EF4-FFF2-40B4-BE49-F238E27FC236}">
                <a16:creationId xmlns:a16="http://schemas.microsoft.com/office/drawing/2014/main" id="{0BD4E40B-5F8E-A698-63AD-257EF7C8838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57823" y="5218226"/>
            <a:ext cx="205940" cy="154455"/>
          </a:xfrm>
          <a:prstGeom prst="rect">
            <a:avLst/>
          </a:prstGeom>
        </p:spPr>
      </p:pic>
      <p:sp>
        <p:nvSpPr>
          <p:cNvPr id="259" name="TextBox 258">
            <a:extLst>
              <a:ext uri="{FF2B5EF4-FFF2-40B4-BE49-F238E27FC236}">
                <a16:creationId xmlns:a16="http://schemas.microsoft.com/office/drawing/2014/main" id="{89D48305-EA8B-BD04-BA67-895A08C6C9BC}"/>
              </a:ext>
            </a:extLst>
          </p:cNvPr>
          <p:cNvSpPr txBox="1"/>
          <p:nvPr/>
        </p:nvSpPr>
        <p:spPr>
          <a:xfrm>
            <a:off x="1993130" y="4114800"/>
            <a:ext cx="10855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Candara" panose="020E0502030303020204" pitchFamily="34" charset="0"/>
              </a:rPr>
              <a:t>Potassium</a:t>
            </a:r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822DC22E-6698-83E9-FE45-2ADBC884C103}"/>
              </a:ext>
            </a:extLst>
          </p:cNvPr>
          <p:cNvSpPr txBox="1"/>
          <p:nvPr/>
        </p:nvSpPr>
        <p:spPr>
          <a:xfrm>
            <a:off x="2095818" y="4288629"/>
            <a:ext cx="8819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9933"/>
                </a:solidFill>
                <a:latin typeface="Candara" panose="020E0502030303020204" pitchFamily="34" charset="0"/>
              </a:rPr>
              <a:t>Channel</a:t>
            </a:r>
          </a:p>
        </p:txBody>
      </p:sp>
      <p:sp>
        <p:nvSpPr>
          <p:cNvPr id="261" name="Freeform 47">
            <a:extLst>
              <a:ext uri="{FF2B5EF4-FFF2-40B4-BE49-F238E27FC236}">
                <a16:creationId xmlns:a16="http://schemas.microsoft.com/office/drawing/2014/main" id="{77DD16DB-4434-4B76-4212-5DB7D02595B9}"/>
              </a:ext>
            </a:extLst>
          </p:cNvPr>
          <p:cNvSpPr/>
          <p:nvPr/>
        </p:nvSpPr>
        <p:spPr>
          <a:xfrm>
            <a:off x="3768096" y="4687246"/>
            <a:ext cx="76200" cy="175260"/>
          </a:xfrm>
          <a:custGeom>
            <a:avLst/>
            <a:gdLst>
              <a:gd name="connsiteX0" fmla="*/ 0 w 76200"/>
              <a:gd name="connsiteY0" fmla="*/ 175260 h 175260"/>
              <a:gd name="connsiteX1" fmla="*/ 76200 w 76200"/>
              <a:gd name="connsiteY1" fmla="*/ 0 h 175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6200" h="175260">
                <a:moveTo>
                  <a:pt x="0" y="175260"/>
                </a:moveTo>
                <a:lnTo>
                  <a:pt x="76200" y="0"/>
                </a:lnTo>
              </a:path>
            </a:pathLst>
          </a:custGeom>
          <a:ln w="25400">
            <a:solidFill>
              <a:srgbClr val="0000FF"/>
            </a:solidFill>
            <a:headEnd type="stealth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Candara" panose="020E0502030303020204" pitchFamily="34" charset="0"/>
            </a:endParaRPr>
          </a:p>
        </p:txBody>
      </p: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AF2BE95B-625D-F250-F2C5-ADE2B479EAE0}"/>
              </a:ext>
            </a:extLst>
          </p:cNvPr>
          <p:cNvGrpSpPr/>
          <p:nvPr/>
        </p:nvGrpSpPr>
        <p:grpSpPr>
          <a:xfrm>
            <a:off x="2540238" y="4513352"/>
            <a:ext cx="509344" cy="324661"/>
            <a:chOff x="1016238" y="4513352"/>
            <a:chExt cx="509344" cy="324661"/>
          </a:xfrm>
        </p:grpSpPr>
        <p:sp>
          <p:nvSpPr>
            <p:cNvPr id="263" name="Freeform 77">
              <a:extLst>
                <a:ext uri="{FF2B5EF4-FFF2-40B4-BE49-F238E27FC236}">
                  <a16:creationId xmlns:a16="http://schemas.microsoft.com/office/drawing/2014/main" id="{83633F4C-FD8E-AEA4-391E-1720F0A299CF}"/>
                </a:ext>
              </a:extLst>
            </p:cNvPr>
            <p:cNvSpPr/>
            <p:nvPr/>
          </p:nvSpPr>
          <p:spPr>
            <a:xfrm rot="8058777">
              <a:off x="1283966" y="4712283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996633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264" name="Picture 263">
              <a:extLst>
                <a:ext uri="{FF2B5EF4-FFF2-40B4-BE49-F238E27FC236}">
                  <a16:creationId xmlns:a16="http://schemas.microsoft.com/office/drawing/2014/main" id="{ABE6C18E-5A02-3EF1-2A59-1FA84E8B6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238" y="4513352"/>
              <a:ext cx="509344" cy="286506"/>
            </a:xfrm>
            <a:prstGeom prst="rect">
              <a:avLst/>
            </a:prstGeom>
          </p:spPr>
        </p:pic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2EFC04F-B15B-B011-B05D-82574101C7C7}"/>
              </a:ext>
            </a:extLst>
          </p:cNvPr>
          <p:cNvGrpSpPr/>
          <p:nvPr/>
        </p:nvGrpSpPr>
        <p:grpSpPr>
          <a:xfrm>
            <a:off x="3733800" y="5617152"/>
            <a:ext cx="962123" cy="574594"/>
            <a:chOff x="2209800" y="5617152"/>
            <a:chExt cx="962123" cy="574594"/>
          </a:xfrm>
        </p:grpSpPr>
        <p:sp>
          <p:nvSpPr>
            <p:cNvPr id="266" name="TextBox 265">
              <a:extLst>
                <a:ext uri="{FF2B5EF4-FFF2-40B4-BE49-F238E27FC236}">
                  <a16:creationId xmlns:a16="http://schemas.microsoft.com/office/drawing/2014/main" id="{49FAD68F-E5A5-DB7B-D43A-435B96B16883}"/>
                </a:ext>
              </a:extLst>
            </p:cNvPr>
            <p:cNvSpPr txBox="1"/>
            <p:nvPr/>
          </p:nvSpPr>
          <p:spPr>
            <a:xfrm>
              <a:off x="2401744" y="5617152"/>
              <a:ext cx="62388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GABA</a:t>
              </a:r>
            </a:p>
          </p:txBody>
        </p:sp>
        <p:sp>
          <p:nvSpPr>
            <p:cNvPr id="267" name="TextBox 266">
              <a:extLst>
                <a:ext uri="{FF2B5EF4-FFF2-40B4-BE49-F238E27FC236}">
                  <a16:creationId xmlns:a16="http://schemas.microsoft.com/office/drawing/2014/main" id="{84D64EF9-DDA8-DBDF-02CB-B80E8C386FF3}"/>
                </a:ext>
              </a:extLst>
            </p:cNvPr>
            <p:cNvSpPr txBox="1"/>
            <p:nvPr/>
          </p:nvSpPr>
          <p:spPr>
            <a:xfrm>
              <a:off x="2209800" y="5769552"/>
              <a:ext cx="9621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Receptors</a:t>
              </a:r>
            </a:p>
          </p:txBody>
        </p:sp>
        <p:sp>
          <p:nvSpPr>
            <p:cNvPr id="268" name="Freeform 83">
              <a:extLst>
                <a:ext uri="{FF2B5EF4-FFF2-40B4-BE49-F238E27FC236}">
                  <a16:creationId xmlns:a16="http://schemas.microsoft.com/office/drawing/2014/main" id="{7AB82E47-4F0D-C4F2-1630-E97D2736C17E}"/>
                </a:ext>
              </a:extLst>
            </p:cNvPr>
            <p:cNvSpPr/>
            <p:nvPr/>
          </p:nvSpPr>
          <p:spPr>
            <a:xfrm>
              <a:off x="2481263" y="6034088"/>
              <a:ext cx="289452" cy="157658"/>
            </a:xfrm>
            <a:custGeom>
              <a:avLst/>
              <a:gdLst>
                <a:gd name="connsiteX0" fmla="*/ 250031 w 289452"/>
                <a:gd name="connsiteY0" fmla="*/ 0 h 157658"/>
                <a:gd name="connsiteX1" fmla="*/ 269081 w 289452"/>
                <a:gd name="connsiteY1" fmla="*/ 133350 h 157658"/>
                <a:gd name="connsiteX2" fmla="*/ 0 w 289452"/>
                <a:gd name="connsiteY2" fmla="*/ 157162 h 157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9452" h="157658">
                  <a:moveTo>
                    <a:pt x="250031" y="0"/>
                  </a:moveTo>
                  <a:cubicBezTo>
                    <a:pt x="280392" y="53578"/>
                    <a:pt x="310753" y="107156"/>
                    <a:pt x="269081" y="133350"/>
                  </a:cubicBezTo>
                  <a:cubicBezTo>
                    <a:pt x="227409" y="159544"/>
                    <a:pt x="113704" y="158353"/>
                    <a:pt x="0" y="157162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269" name="Picture 268">
            <a:extLst>
              <a:ext uri="{FF2B5EF4-FFF2-40B4-BE49-F238E27FC236}">
                <a16:creationId xmlns:a16="http://schemas.microsoft.com/office/drawing/2014/main" id="{DF0B27DC-E147-0129-B5FF-DFCA8D66FD7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9515" y="4524380"/>
            <a:ext cx="205940" cy="154455"/>
          </a:xfrm>
          <a:prstGeom prst="rect">
            <a:avLst/>
          </a:prstGeom>
        </p:spPr>
      </p:pic>
      <p:grpSp>
        <p:nvGrpSpPr>
          <p:cNvPr id="270" name="Group 269">
            <a:extLst>
              <a:ext uri="{FF2B5EF4-FFF2-40B4-BE49-F238E27FC236}">
                <a16:creationId xmlns:a16="http://schemas.microsoft.com/office/drawing/2014/main" id="{28AE3F71-EDD7-F601-6024-D0B90A3FD7EF}"/>
              </a:ext>
            </a:extLst>
          </p:cNvPr>
          <p:cNvGrpSpPr/>
          <p:nvPr/>
        </p:nvGrpSpPr>
        <p:grpSpPr>
          <a:xfrm>
            <a:off x="1860598" y="5371306"/>
            <a:ext cx="998991" cy="538824"/>
            <a:chOff x="-914400" y="2909500"/>
            <a:chExt cx="998991" cy="538824"/>
          </a:xfrm>
        </p:grpSpPr>
        <p:sp>
          <p:nvSpPr>
            <p:cNvPr id="271" name="TextBox 270">
              <a:extLst>
                <a:ext uri="{FF2B5EF4-FFF2-40B4-BE49-F238E27FC236}">
                  <a16:creationId xmlns:a16="http://schemas.microsoft.com/office/drawing/2014/main" id="{36B6811A-C4C7-D177-7DFB-C96F978AE8E2}"/>
                </a:ext>
              </a:extLst>
            </p:cNvPr>
            <p:cNvSpPr txBox="1"/>
            <p:nvPr/>
          </p:nvSpPr>
          <p:spPr>
            <a:xfrm>
              <a:off x="-718128" y="2909500"/>
              <a:ext cx="6687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axon</a:t>
              </a:r>
            </a:p>
          </p:txBody>
        </p:sp>
        <p:sp>
          <p:nvSpPr>
            <p:cNvPr id="272" name="TextBox 271">
              <a:extLst>
                <a:ext uri="{FF2B5EF4-FFF2-40B4-BE49-F238E27FC236}">
                  <a16:creationId xmlns:a16="http://schemas.microsoft.com/office/drawing/2014/main" id="{420D9620-AF2F-C2C1-1018-F3CACD1EF0DD}"/>
                </a:ext>
              </a:extLst>
            </p:cNvPr>
            <p:cNvSpPr txBox="1"/>
            <p:nvPr/>
          </p:nvSpPr>
          <p:spPr>
            <a:xfrm>
              <a:off x="-914400" y="3078992"/>
              <a:ext cx="9989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terminal</a:t>
              </a:r>
            </a:p>
          </p:txBody>
        </p:sp>
      </p:grpSp>
      <p:grpSp>
        <p:nvGrpSpPr>
          <p:cNvPr id="273" name="Group 272">
            <a:extLst>
              <a:ext uri="{FF2B5EF4-FFF2-40B4-BE49-F238E27FC236}">
                <a16:creationId xmlns:a16="http://schemas.microsoft.com/office/drawing/2014/main" id="{EEF3832C-AE71-45DE-2D93-7F360A6223BB}"/>
              </a:ext>
            </a:extLst>
          </p:cNvPr>
          <p:cNvGrpSpPr/>
          <p:nvPr/>
        </p:nvGrpSpPr>
        <p:grpSpPr>
          <a:xfrm>
            <a:off x="3103805" y="5638816"/>
            <a:ext cx="320433" cy="426411"/>
            <a:chOff x="1579805" y="5638816"/>
            <a:chExt cx="320433" cy="426411"/>
          </a:xfrm>
        </p:grpSpPr>
        <p:pic>
          <p:nvPicPr>
            <p:cNvPr id="274" name="Picture 273">
              <a:extLst>
                <a:ext uri="{FF2B5EF4-FFF2-40B4-BE49-F238E27FC236}">
                  <a16:creationId xmlns:a16="http://schemas.microsoft.com/office/drawing/2014/main" id="{D2F9873B-5FA0-AC6C-9BE2-D1D0D0CFB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3542" y="5638816"/>
              <a:ext cx="160093" cy="119031"/>
            </a:xfrm>
            <a:prstGeom prst="rect">
              <a:avLst/>
            </a:prstGeom>
          </p:spPr>
        </p:pic>
        <p:pic>
          <p:nvPicPr>
            <p:cNvPr id="275" name="Picture 274">
              <a:extLst>
                <a:ext uri="{FF2B5EF4-FFF2-40B4-BE49-F238E27FC236}">
                  <a16:creationId xmlns:a16="http://schemas.microsoft.com/office/drawing/2014/main" id="{3BF44718-F103-6184-F70E-D17AE60B2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9805" y="5781891"/>
              <a:ext cx="160093" cy="119031"/>
            </a:xfrm>
            <a:prstGeom prst="rect">
              <a:avLst/>
            </a:prstGeom>
          </p:spPr>
        </p:pic>
        <p:pic>
          <p:nvPicPr>
            <p:cNvPr id="276" name="Picture 275">
              <a:extLst>
                <a:ext uri="{FF2B5EF4-FFF2-40B4-BE49-F238E27FC236}">
                  <a16:creationId xmlns:a16="http://schemas.microsoft.com/office/drawing/2014/main" id="{D34446A3-7DBC-DF5A-E36A-0B36BB1ADA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0145" y="5946196"/>
              <a:ext cx="160093" cy="119031"/>
            </a:xfrm>
            <a:prstGeom prst="rect">
              <a:avLst/>
            </a:prstGeom>
          </p:spPr>
        </p:pic>
        <p:pic>
          <p:nvPicPr>
            <p:cNvPr id="277" name="Picture 276">
              <a:extLst>
                <a:ext uri="{FF2B5EF4-FFF2-40B4-BE49-F238E27FC236}">
                  <a16:creationId xmlns:a16="http://schemas.microsoft.com/office/drawing/2014/main" id="{F7FCB186-D045-F31E-DB9D-146B2738D4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314" y="5791200"/>
              <a:ext cx="160093" cy="1190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34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AB77C2-2B16-4878-1916-DA062D73D89D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pic>
        <p:nvPicPr>
          <p:cNvPr id="394" name="Picture 2" descr="neuron interactions">
            <a:extLst>
              <a:ext uri="{FF2B5EF4-FFF2-40B4-BE49-F238E27FC236}">
                <a16:creationId xmlns:a16="http://schemas.microsoft.com/office/drawing/2014/main" id="{6F70EA5B-16AA-30BC-D4AE-A0E48D9783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0077"/>
            <a:ext cx="4090388" cy="2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6DF086A-DC3D-3BDA-CC34-B063A6E5072C}"/>
              </a:ext>
            </a:extLst>
          </p:cNvPr>
          <p:cNvGrpSpPr/>
          <p:nvPr/>
        </p:nvGrpSpPr>
        <p:grpSpPr>
          <a:xfrm>
            <a:off x="1219200" y="3810000"/>
            <a:ext cx="4267200" cy="3010777"/>
            <a:chOff x="1219200" y="3810000"/>
            <a:chExt cx="4267200" cy="3010777"/>
          </a:xfrm>
        </p:grpSpPr>
        <p:pic>
          <p:nvPicPr>
            <p:cNvPr id="105" name="Picture 104">
              <a:extLst>
                <a:ext uri="{FF2B5EF4-FFF2-40B4-BE49-F238E27FC236}">
                  <a16:creationId xmlns:a16="http://schemas.microsoft.com/office/drawing/2014/main" id="{9668E304-DC60-85D6-F531-85D0997B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D371F1ED-0D4A-480B-B19D-044404E3CF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1219200" y="5878732"/>
              <a:ext cx="4267200" cy="682756"/>
            </a:xfrm>
            <a:prstGeom prst="rect">
              <a:avLst/>
            </a:prstGeom>
          </p:spPr>
        </p:pic>
        <p:pic>
          <p:nvPicPr>
            <p:cNvPr id="113" name="Picture 112">
              <a:extLst>
                <a:ext uri="{FF2B5EF4-FFF2-40B4-BE49-F238E27FC236}">
                  <a16:creationId xmlns:a16="http://schemas.microsoft.com/office/drawing/2014/main" id="{D2B637C2-E314-0B12-8E96-DA3951D0D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610" y="6034599"/>
              <a:ext cx="392908" cy="327112"/>
            </a:xfrm>
            <a:prstGeom prst="rect">
              <a:avLst/>
            </a:prstGeom>
          </p:spPr>
        </p:pic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A27177D2-4355-6224-719F-F9A229E19F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127" y="5960594"/>
              <a:ext cx="392908" cy="327112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0727C66B-FF82-4E1B-E710-4FA78899D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44" y="6034599"/>
              <a:ext cx="392908" cy="327112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F88E4F89-F458-01C3-9427-5E7422046B97}"/>
                </a:ext>
              </a:extLst>
            </p:cNvPr>
            <p:cNvSpPr txBox="1"/>
            <p:nvPr/>
          </p:nvSpPr>
          <p:spPr>
            <a:xfrm>
              <a:off x="3764800" y="4114800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Calcium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C5259294-3381-F49D-48B0-0FD3C6AC2353}"/>
                </a:ext>
              </a:extLst>
            </p:cNvPr>
            <p:cNvSpPr txBox="1"/>
            <p:nvPr/>
          </p:nvSpPr>
          <p:spPr>
            <a:xfrm>
              <a:off x="3759991" y="4288629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Channel</a:t>
              </a:r>
            </a:p>
          </p:txBody>
        </p:sp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11DE416-B924-9AFD-EE37-C361E3306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1260" y="4648200"/>
              <a:ext cx="205940" cy="154455"/>
            </a:xfrm>
            <a:prstGeom prst="rect">
              <a:avLst/>
            </a:prstGeom>
          </p:spPr>
        </p:pic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204B77D4-0DE4-5DB3-CFA1-2F9CB69E9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3660" y="4646145"/>
              <a:ext cx="205940" cy="154455"/>
            </a:xfrm>
            <a:prstGeom prst="rect">
              <a:avLst/>
            </a:prstGeom>
          </p:spPr>
        </p:pic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21B5D825-238C-1CC8-5A7E-B392F0CE6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060" y="4648200"/>
              <a:ext cx="205940" cy="154455"/>
            </a:xfrm>
            <a:prstGeom prst="rect">
              <a:avLst/>
            </a:prstGeom>
          </p:spPr>
        </p:pic>
        <p:sp>
          <p:nvSpPr>
            <p:cNvPr id="121" name="Freeform 75">
              <a:extLst>
                <a:ext uri="{FF2B5EF4-FFF2-40B4-BE49-F238E27FC236}">
                  <a16:creationId xmlns:a16="http://schemas.microsoft.com/office/drawing/2014/main" id="{AB8AA350-8B8C-8ECE-E15F-699666D46DD8}"/>
                </a:ext>
              </a:extLst>
            </p:cNvPr>
            <p:cNvSpPr/>
            <p:nvPr/>
          </p:nvSpPr>
          <p:spPr>
            <a:xfrm>
              <a:off x="3768096" y="4687246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0000FF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164B5201-B0D8-9457-7D3A-4D6B67C04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9515" y="4524380"/>
              <a:ext cx="205940" cy="154455"/>
            </a:xfrm>
            <a:prstGeom prst="rect">
              <a:avLst/>
            </a:prstGeom>
          </p:spPr>
        </p:pic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3D6AD053-80E2-C702-A82D-7F3EBD7EBC77}"/>
                </a:ext>
              </a:extLst>
            </p:cNvPr>
            <p:cNvGrpSpPr/>
            <p:nvPr/>
          </p:nvGrpSpPr>
          <p:grpSpPr>
            <a:xfrm>
              <a:off x="3733800" y="5617152"/>
              <a:ext cx="962123" cy="574594"/>
              <a:chOff x="2209800" y="5617152"/>
              <a:chExt cx="962123" cy="574594"/>
            </a:xfrm>
          </p:grpSpPr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D490B79-106F-6106-9FC2-AA8D36663AB9}"/>
                  </a:ext>
                </a:extLst>
              </p:cNvPr>
              <p:cNvSpPr txBox="1"/>
              <p:nvPr/>
            </p:nvSpPr>
            <p:spPr>
              <a:xfrm>
                <a:off x="2401744" y="5617152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61E4FB2C-2469-55DD-2C3A-0E806E06059C}"/>
                  </a:ext>
                </a:extLst>
              </p:cNvPr>
              <p:cNvSpPr txBox="1"/>
              <p:nvPr/>
            </p:nvSpPr>
            <p:spPr>
              <a:xfrm>
                <a:off x="2209800" y="5769552"/>
                <a:ext cx="962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Receptors</a:t>
                </a:r>
              </a:p>
            </p:txBody>
          </p:sp>
          <p:sp>
            <p:nvSpPr>
              <p:cNvPr id="126" name="Freeform 81">
                <a:extLst>
                  <a:ext uri="{FF2B5EF4-FFF2-40B4-BE49-F238E27FC236}">
                    <a16:creationId xmlns:a16="http://schemas.microsoft.com/office/drawing/2014/main" id="{F741230B-D19D-4A3B-B667-15ACFE49056E}"/>
                  </a:ext>
                </a:extLst>
              </p:cNvPr>
              <p:cNvSpPr/>
              <p:nvPr/>
            </p:nvSpPr>
            <p:spPr>
              <a:xfrm>
                <a:off x="2481263" y="6034088"/>
                <a:ext cx="289452" cy="157658"/>
              </a:xfrm>
              <a:custGeom>
                <a:avLst/>
                <a:gdLst>
                  <a:gd name="connsiteX0" fmla="*/ 250031 w 289452"/>
                  <a:gd name="connsiteY0" fmla="*/ 0 h 157658"/>
                  <a:gd name="connsiteX1" fmla="*/ 269081 w 289452"/>
                  <a:gd name="connsiteY1" fmla="*/ 133350 h 157658"/>
                  <a:gd name="connsiteX2" fmla="*/ 0 w 289452"/>
                  <a:gd name="connsiteY2" fmla="*/ 157162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452" h="157658">
                    <a:moveTo>
                      <a:pt x="250031" y="0"/>
                    </a:moveTo>
                    <a:cubicBezTo>
                      <a:pt x="280392" y="53578"/>
                      <a:pt x="310753" y="107156"/>
                      <a:pt x="269081" y="133350"/>
                    </a:cubicBezTo>
                    <a:cubicBezTo>
                      <a:pt x="227409" y="159544"/>
                      <a:pt x="113704" y="158353"/>
                      <a:pt x="0" y="157162"/>
                    </a:cubicBezTo>
                  </a:path>
                </a:pathLst>
              </a:cu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455DE71C-D295-F388-66F3-B40881268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256" name="Group 255">
              <a:extLst>
                <a:ext uri="{FF2B5EF4-FFF2-40B4-BE49-F238E27FC236}">
                  <a16:creationId xmlns:a16="http://schemas.microsoft.com/office/drawing/2014/main" id="{8FD38FBB-EB04-EB2E-0E50-6245906019F4}"/>
                </a:ext>
              </a:extLst>
            </p:cNvPr>
            <p:cNvGrpSpPr/>
            <p:nvPr/>
          </p:nvGrpSpPr>
          <p:grpSpPr>
            <a:xfrm>
              <a:off x="3103805" y="5638816"/>
              <a:ext cx="320433" cy="426411"/>
              <a:chOff x="1579805" y="5638816"/>
              <a:chExt cx="320433" cy="426411"/>
            </a:xfrm>
          </p:grpSpPr>
          <p:pic>
            <p:nvPicPr>
              <p:cNvPr id="257" name="Picture 256">
                <a:extLst>
                  <a:ext uri="{FF2B5EF4-FFF2-40B4-BE49-F238E27FC236}">
                    <a16:creationId xmlns:a16="http://schemas.microsoft.com/office/drawing/2014/main" id="{D711FBD9-0448-F1C2-787D-7ECAF7D147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58" name="Picture 257">
                <a:extLst>
                  <a:ext uri="{FF2B5EF4-FFF2-40B4-BE49-F238E27FC236}">
                    <a16:creationId xmlns:a16="http://schemas.microsoft.com/office/drawing/2014/main" id="{5E9FD8A1-0F49-9383-536E-4763FE22C2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59" name="Picture 258">
                <a:extLst>
                  <a:ext uri="{FF2B5EF4-FFF2-40B4-BE49-F238E27FC236}">
                    <a16:creationId xmlns:a16="http://schemas.microsoft.com/office/drawing/2014/main" id="{B840F1A4-8BB2-6144-35E2-051C6DCE0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60" name="Picture 259">
                <a:extLst>
                  <a:ext uri="{FF2B5EF4-FFF2-40B4-BE49-F238E27FC236}">
                    <a16:creationId xmlns:a16="http://schemas.microsoft.com/office/drawing/2014/main" id="{EBE8A0E3-A565-7550-F0C6-AD1C374B40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41EFDF71-D70C-CA76-5FE3-200536A49C24}"/>
                </a:ext>
              </a:extLst>
            </p:cNvPr>
            <p:cNvGrpSpPr/>
            <p:nvPr/>
          </p:nvGrpSpPr>
          <p:grpSpPr>
            <a:xfrm>
              <a:off x="2536856" y="5128840"/>
              <a:ext cx="519694" cy="328831"/>
              <a:chOff x="993808" y="5107411"/>
              <a:chExt cx="519694" cy="328831"/>
            </a:xfrm>
          </p:grpSpPr>
          <p:sp>
            <p:nvSpPr>
              <p:cNvPr id="262" name="TextBox 261">
                <a:extLst>
                  <a:ext uri="{FF2B5EF4-FFF2-40B4-BE49-F238E27FC236}">
                    <a16:creationId xmlns:a16="http://schemas.microsoft.com/office/drawing/2014/main" id="{DD445932-405A-1C7B-BD09-4D0B48E38606}"/>
                  </a:ext>
                </a:extLst>
              </p:cNvPr>
              <p:cNvSpPr txBox="1"/>
              <p:nvPr/>
            </p:nvSpPr>
            <p:spPr>
              <a:xfrm>
                <a:off x="1021059" y="5107411"/>
                <a:ext cx="4651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263" name="TextBox 262">
                <a:extLst>
                  <a:ext uri="{FF2B5EF4-FFF2-40B4-BE49-F238E27FC236}">
                    <a16:creationId xmlns:a16="http://schemas.microsoft.com/office/drawing/2014/main" id="{6261AF9A-8CC7-586B-1BB8-ABDBFA2703B8}"/>
                  </a:ext>
                </a:extLst>
              </p:cNvPr>
              <p:cNvSpPr txBox="1"/>
              <p:nvPr/>
            </p:nvSpPr>
            <p:spPr>
              <a:xfrm>
                <a:off x="993808" y="5205410"/>
                <a:ext cx="51969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Vesicle</a:t>
                </a:r>
              </a:p>
            </p:txBody>
          </p:sp>
        </p:grpSp>
        <p:sp>
          <p:nvSpPr>
            <p:cNvPr id="264" name="TextBox 263">
              <a:extLst>
                <a:ext uri="{FF2B5EF4-FFF2-40B4-BE49-F238E27FC236}">
                  <a16:creationId xmlns:a16="http://schemas.microsoft.com/office/drawing/2014/main" id="{B2BD3CFE-76CD-5842-6A67-9A41BF372B57}"/>
                </a:ext>
              </a:extLst>
            </p:cNvPr>
            <p:cNvSpPr txBox="1"/>
            <p:nvPr/>
          </p:nvSpPr>
          <p:spPr>
            <a:xfrm>
              <a:off x="2302862" y="3810000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ndara" panose="020E0502030303020204" pitchFamily="34" charset="0"/>
                </a:rPr>
                <a:t>one more time…</a:t>
              </a:r>
            </a:p>
          </p:txBody>
        </p:sp>
        <p:grpSp>
          <p:nvGrpSpPr>
            <p:cNvPr id="267" name="Group 266">
              <a:extLst>
                <a:ext uri="{FF2B5EF4-FFF2-40B4-BE49-F238E27FC236}">
                  <a16:creationId xmlns:a16="http://schemas.microsoft.com/office/drawing/2014/main" id="{E725EC4F-36FB-D5A4-0A1B-7D0F0CF98471}"/>
                </a:ext>
              </a:extLst>
            </p:cNvPr>
            <p:cNvGrpSpPr/>
            <p:nvPr/>
          </p:nvGrpSpPr>
          <p:grpSpPr>
            <a:xfrm>
              <a:off x="1860598" y="5371306"/>
              <a:ext cx="998991" cy="538824"/>
              <a:chOff x="-914400" y="2909500"/>
              <a:chExt cx="998991" cy="538824"/>
            </a:xfrm>
          </p:grpSpPr>
          <p:sp>
            <p:nvSpPr>
              <p:cNvPr id="268" name="TextBox 267">
                <a:extLst>
                  <a:ext uri="{FF2B5EF4-FFF2-40B4-BE49-F238E27FC236}">
                    <a16:creationId xmlns:a16="http://schemas.microsoft.com/office/drawing/2014/main" id="{3C6FAA98-3C4A-0DCC-7AAD-E924C0DBC16E}"/>
                  </a:ext>
                </a:extLst>
              </p:cNvPr>
              <p:cNvSpPr txBox="1"/>
              <p:nvPr/>
            </p:nvSpPr>
            <p:spPr>
              <a:xfrm>
                <a:off x="-718128" y="2909500"/>
                <a:ext cx="668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axon</a:t>
                </a:r>
              </a:p>
            </p:txBody>
          </p:sp>
          <p:sp>
            <p:nvSpPr>
              <p:cNvPr id="269" name="TextBox 268">
                <a:extLst>
                  <a:ext uri="{FF2B5EF4-FFF2-40B4-BE49-F238E27FC236}">
                    <a16:creationId xmlns:a16="http://schemas.microsoft.com/office/drawing/2014/main" id="{0A2F173C-5431-1864-8D1F-C80E3E866BAC}"/>
                  </a:ext>
                </a:extLst>
              </p:cNvPr>
              <p:cNvSpPr txBox="1"/>
              <p:nvPr/>
            </p:nvSpPr>
            <p:spPr>
              <a:xfrm>
                <a:off x="-914400" y="3078992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terminal</a:t>
                </a:r>
              </a:p>
            </p:txBody>
          </p: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E6139EAD-AD44-0499-2498-2261302B3B28}"/>
                </a:ext>
              </a:extLst>
            </p:cNvPr>
            <p:cNvGrpSpPr/>
            <p:nvPr/>
          </p:nvGrpSpPr>
          <p:grpSpPr>
            <a:xfrm>
              <a:off x="2246293" y="4463140"/>
              <a:ext cx="870751" cy="447477"/>
              <a:chOff x="722293" y="4353123"/>
              <a:chExt cx="870751" cy="447477"/>
            </a:xfrm>
          </p:grpSpPr>
          <p:sp>
            <p:nvSpPr>
              <p:cNvPr id="272" name="TextBox 271">
                <a:extLst>
                  <a:ext uri="{FF2B5EF4-FFF2-40B4-BE49-F238E27FC236}">
                    <a16:creationId xmlns:a16="http://schemas.microsoft.com/office/drawing/2014/main" id="{135DE315-F730-5D1F-A9B4-464CA6B2B989}"/>
                  </a:ext>
                </a:extLst>
              </p:cNvPr>
              <p:cNvSpPr txBox="1"/>
              <p:nvPr/>
            </p:nvSpPr>
            <p:spPr>
              <a:xfrm>
                <a:off x="834503" y="4353123"/>
                <a:ext cx="655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action</a:t>
                </a:r>
              </a:p>
            </p:txBody>
          </p:sp>
          <p:sp>
            <p:nvSpPr>
              <p:cNvPr id="273" name="TextBox 272">
                <a:extLst>
                  <a:ext uri="{FF2B5EF4-FFF2-40B4-BE49-F238E27FC236}">
                    <a16:creationId xmlns:a16="http://schemas.microsoft.com/office/drawing/2014/main" id="{462BE13F-D4A9-714F-233D-9EB7215963D6}"/>
                  </a:ext>
                </a:extLst>
              </p:cNvPr>
              <p:cNvSpPr txBox="1"/>
              <p:nvPr/>
            </p:nvSpPr>
            <p:spPr>
              <a:xfrm>
                <a:off x="722293" y="4492823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potential</a:t>
                </a: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9239846B-32BD-F33C-86DA-954EA7CDC10E}"/>
                </a:ext>
              </a:extLst>
            </p:cNvPr>
            <p:cNvGrpSpPr/>
            <p:nvPr/>
          </p:nvGrpSpPr>
          <p:grpSpPr>
            <a:xfrm>
              <a:off x="3101340" y="5638800"/>
              <a:ext cx="320433" cy="426411"/>
              <a:chOff x="1579805" y="5638816"/>
              <a:chExt cx="320433" cy="426411"/>
            </a:xfrm>
          </p:grpSpPr>
          <p:pic>
            <p:nvPicPr>
              <p:cNvPr id="275" name="Picture 274">
                <a:extLst>
                  <a:ext uri="{FF2B5EF4-FFF2-40B4-BE49-F238E27FC236}">
                    <a16:creationId xmlns:a16="http://schemas.microsoft.com/office/drawing/2014/main" id="{84E999DA-4713-9F55-4217-78ADC17F04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76" name="Picture 275">
                <a:extLst>
                  <a:ext uri="{FF2B5EF4-FFF2-40B4-BE49-F238E27FC236}">
                    <a16:creationId xmlns:a16="http://schemas.microsoft.com/office/drawing/2014/main" id="{CA48467A-1163-E8B7-1A6B-C03A7BE7E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77" name="Picture 276">
                <a:extLst>
                  <a:ext uri="{FF2B5EF4-FFF2-40B4-BE49-F238E27FC236}">
                    <a16:creationId xmlns:a16="http://schemas.microsoft.com/office/drawing/2014/main" id="{7D092FDD-9CA8-052E-2E36-1F1F670BC3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380" name="Picture 379">
                <a:extLst>
                  <a:ext uri="{FF2B5EF4-FFF2-40B4-BE49-F238E27FC236}">
                    <a16:creationId xmlns:a16="http://schemas.microsoft.com/office/drawing/2014/main" id="{D6BD4005-113C-7B51-0CDF-228A2E5A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381" name="Group 380">
              <a:extLst>
                <a:ext uri="{FF2B5EF4-FFF2-40B4-BE49-F238E27FC236}">
                  <a16:creationId xmlns:a16="http://schemas.microsoft.com/office/drawing/2014/main" id="{6379CEEB-551B-8DA9-D889-EF0FCB1FD2D9}"/>
                </a:ext>
              </a:extLst>
            </p:cNvPr>
            <p:cNvGrpSpPr/>
            <p:nvPr/>
          </p:nvGrpSpPr>
          <p:grpSpPr>
            <a:xfrm>
              <a:off x="1993130" y="4114800"/>
              <a:ext cx="1870633" cy="1257881"/>
              <a:chOff x="469130" y="4114800"/>
              <a:chExt cx="1870633" cy="1257881"/>
            </a:xfrm>
          </p:grpSpPr>
          <p:pic>
            <p:nvPicPr>
              <p:cNvPr id="382" name="Picture 381">
                <a:extLst>
                  <a:ext uri="{FF2B5EF4-FFF2-40B4-BE49-F238E27FC236}">
                    <a16:creationId xmlns:a16="http://schemas.microsoft.com/office/drawing/2014/main" id="{F9C0CF58-3187-8F8E-15D5-83A691C8E7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29023" y="5218226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83" name="Picture 382">
                <a:extLst>
                  <a:ext uri="{FF2B5EF4-FFF2-40B4-BE49-F238E27FC236}">
                    <a16:creationId xmlns:a16="http://schemas.microsoft.com/office/drawing/2014/main" id="{9437E2B1-305C-5668-5A74-CBCE8395C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1423" y="5216171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84" name="Picture 383">
                <a:extLst>
                  <a:ext uri="{FF2B5EF4-FFF2-40B4-BE49-F238E27FC236}">
                    <a16:creationId xmlns:a16="http://schemas.microsoft.com/office/drawing/2014/main" id="{AB4B042F-A686-CCCD-F522-54061D90C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33823" y="5218226"/>
                <a:ext cx="205940" cy="154455"/>
              </a:xfrm>
              <a:prstGeom prst="rect">
                <a:avLst/>
              </a:prstGeom>
            </p:spPr>
          </p:pic>
          <p:sp>
            <p:nvSpPr>
              <p:cNvPr id="385" name="TextBox 384">
                <a:extLst>
                  <a:ext uri="{FF2B5EF4-FFF2-40B4-BE49-F238E27FC236}">
                    <a16:creationId xmlns:a16="http://schemas.microsoft.com/office/drawing/2014/main" id="{6C629C5D-CCFB-25C6-3D04-D2D548C20A8F}"/>
                  </a:ext>
                </a:extLst>
              </p:cNvPr>
              <p:cNvSpPr txBox="1"/>
              <p:nvPr/>
            </p:nvSpPr>
            <p:spPr>
              <a:xfrm>
                <a:off x="469130" y="4114800"/>
                <a:ext cx="1085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Potassium</a:t>
                </a:r>
              </a:p>
            </p:txBody>
          </p:sp>
          <p:sp>
            <p:nvSpPr>
              <p:cNvPr id="386" name="TextBox 385">
                <a:extLst>
                  <a:ext uri="{FF2B5EF4-FFF2-40B4-BE49-F238E27FC236}">
                    <a16:creationId xmlns:a16="http://schemas.microsoft.com/office/drawing/2014/main" id="{BECB5F90-DE3B-7820-94D4-CF43A0BA15F1}"/>
                  </a:ext>
                </a:extLst>
              </p:cNvPr>
              <p:cNvSpPr txBox="1"/>
              <p:nvPr/>
            </p:nvSpPr>
            <p:spPr>
              <a:xfrm>
                <a:off x="571818" y="4288629"/>
                <a:ext cx="8819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Channel</a:t>
                </a:r>
              </a:p>
            </p:txBody>
          </p:sp>
        </p:grpSp>
        <p:pic>
          <p:nvPicPr>
            <p:cNvPr id="387" name="Picture 386">
              <a:extLst>
                <a:ext uri="{FF2B5EF4-FFF2-40B4-BE49-F238E27FC236}">
                  <a16:creationId xmlns:a16="http://schemas.microsoft.com/office/drawing/2014/main" id="{0D6D9815-3FAA-D4EB-7A03-E1962BAB4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B439FA12-4CF0-688C-7FAA-DC8808D0306A}"/>
                </a:ext>
              </a:extLst>
            </p:cNvPr>
            <p:cNvSpPr/>
            <p:nvPr/>
          </p:nvSpPr>
          <p:spPr>
            <a:xfrm>
              <a:off x="1891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389" name="Group 388">
              <a:extLst>
                <a:ext uri="{FF2B5EF4-FFF2-40B4-BE49-F238E27FC236}">
                  <a16:creationId xmlns:a16="http://schemas.microsoft.com/office/drawing/2014/main" id="{5224575A-2F24-468E-98C5-B0528F5E3813}"/>
                </a:ext>
              </a:extLst>
            </p:cNvPr>
            <p:cNvGrpSpPr/>
            <p:nvPr/>
          </p:nvGrpSpPr>
          <p:grpSpPr>
            <a:xfrm>
              <a:off x="4139212" y="6191746"/>
              <a:ext cx="729322" cy="629031"/>
              <a:chOff x="4457700" y="3947242"/>
              <a:chExt cx="729322" cy="629031"/>
            </a:xfrm>
          </p:grpSpPr>
          <p:pic>
            <p:nvPicPr>
              <p:cNvPr id="390" name="Picture 389">
                <a:extLst>
                  <a:ext uri="{FF2B5EF4-FFF2-40B4-BE49-F238E27FC236}">
                    <a16:creationId xmlns:a16="http://schemas.microsoft.com/office/drawing/2014/main" id="{7B52260C-0E79-AE49-B1E0-B62E304559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7700" y="3971511"/>
                <a:ext cx="381000" cy="604762"/>
              </a:xfrm>
              <a:prstGeom prst="rect">
                <a:avLst/>
              </a:prstGeom>
            </p:spPr>
          </p:pic>
          <p:grpSp>
            <p:nvGrpSpPr>
              <p:cNvPr id="391" name="Group 390">
                <a:extLst>
                  <a:ext uri="{FF2B5EF4-FFF2-40B4-BE49-F238E27FC236}">
                    <a16:creationId xmlns:a16="http://schemas.microsoft.com/office/drawing/2014/main" id="{5DBECCCE-F0E2-7948-80E0-D4EB549C126F}"/>
                  </a:ext>
                </a:extLst>
              </p:cNvPr>
              <p:cNvGrpSpPr/>
              <p:nvPr/>
            </p:nvGrpSpPr>
            <p:grpSpPr>
              <a:xfrm>
                <a:off x="4707733" y="3947242"/>
                <a:ext cx="479289" cy="338555"/>
                <a:chOff x="5752632" y="1448010"/>
                <a:chExt cx="650549" cy="477162"/>
              </a:xfrm>
            </p:grpSpPr>
            <p:sp>
              <p:nvSpPr>
                <p:cNvPr id="392" name="Freeform 53">
                  <a:extLst>
                    <a:ext uri="{FF2B5EF4-FFF2-40B4-BE49-F238E27FC236}">
                      <a16:creationId xmlns:a16="http://schemas.microsoft.com/office/drawing/2014/main" id="{0ACC0AF4-8339-1A1C-B4DE-40B76B7DDC05}"/>
                    </a:ext>
                  </a:extLst>
                </p:cNvPr>
                <p:cNvSpPr/>
                <p:nvPr/>
              </p:nvSpPr>
              <p:spPr>
                <a:xfrm>
                  <a:off x="5752632" y="1538249"/>
                  <a:ext cx="650549" cy="306070"/>
                </a:xfrm>
                <a:custGeom>
                  <a:avLst/>
                  <a:gdLst>
                    <a:gd name="connsiteX0" fmla="*/ 0 w 2544702"/>
                    <a:gd name="connsiteY0" fmla="*/ 870775 h 1454166"/>
                    <a:gd name="connsiteX1" fmla="*/ 361950 w 2544702"/>
                    <a:gd name="connsiteY1" fmla="*/ 880300 h 1454166"/>
                    <a:gd name="connsiteX2" fmla="*/ 885825 w 2544702"/>
                    <a:gd name="connsiteY2" fmla="*/ 175450 h 1454166"/>
                    <a:gd name="connsiteX3" fmla="*/ 2314575 w 2544702"/>
                    <a:gd name="connsiteY3" fmla="*/ 89725 h 1454166"/>
                    <a:gd name="connsiteX4" fmla="*/ 2400300 w 2544702"/>
                    <a:gd name="connsiteY4" fmla="*/ 1289875 h 1454166"/>
                    <a:gd name="connsiteX5" fmla="*/ 904875 w 2544702"/>
                    <a:gd name="connsiteY5" fmla="*/ 1404175 h 1454166"/>
                    <a:gd name="connsiteX6" fmla="*/ 66675 w 2544702"/>
                    <a:gd name="connsiteY6" fmla="*/ 918400 h 1454166"/>
                    <a:gd name="connsiteX0" fmla="*/ 0 w 2544702"/>
                    <a:gd name="connsiteY0" fmla="*/ 870775 h 1457493"/>
                    <a:gd name="connsiteX1" fmla="*/ 361950 w 2544702"/>
                    <a:gd name="connsiteY1" fmla="*/ 880300 h 1457493"/>
                    <a:gd name="connsiteX2" fmla="*/ 885825 w 2544702"/>
                    <a:gd name="connsiteY2" fmla="*/ 175450 h 1457493"/>
                    <a:gd name="connsiteX3" fmla="*/ 2314575 w 2544702"/>
                    <a:gd name="connsiteY3" fmla="*/ 89725 h 1457493"/>
                    <a:gd name="connsiteX4" fmla="*/ 2400300 w 2544702"/>
                    <a:gd name="connsiteY4" fmla="*/ 1289875 h 1457493"/>
                    <a:gd name="connsiteX5" fmla="*/ 904875 w 2544702"/>
                    <a:gd name="connsiteY5" fmla="*/ 1404175 h 1457493"/>
                    <a:gd name="connsiteX6" fmla="*/ 0 w 2544702"/>
                    <a:gd name="connsiteY6" fmla="*/ 870775 h 1457493"/>
                    <a:gd name="connsiteX0" fmla="*/ 0 w 2584418"/>
                    <a:gd name="connsiteY0" fmla="*/ 786270 h 1366647"/>
                    <a:gd name="connsiteX1" fmla="*/ 361950 w 2584418"/>
                    <a:gd name="connsiteY1" fmla="*/ 795795 h 1366647"/>
                    <a:gd name="connsiteX2" fmla="*/ 885825 w 2584418"/>
                    <a:gd name="connsiteY2" fmla="*/ 90945 h 1366647"/>
                    <a:gd name="connsiteX3" fmla="*/ 2393156 w 2584418"/>
                    <a:gd name="connsiteY3" fmla="*/ 131427 h 1366647"/>
                    <a:gd name="connsiteX4" fmla="*/ 2400300 w 2584418"/>
                    <a:gd name="connsiteY4" fmla="*/ 1205370 h 1366647"/>
                    <a:gd name="connsiteX5" fmla="*/ 904875 w 2584418"/>
                    <a:gd name="connsiteY5" fmla="*/ 1319670 h 1366647"/>
                    <a:gd name="connsiteX6" fmla="*/ 0 w 2584418"/>
                    <a:gd name="connsiteY6" fmla="*/ 786270 h 1366647"/>
                    <a:gd name="connsiteX0" fmla="*/ 0 w 2593856"/>
                    <a:gd name="connsiteY0" fmla="*/ 767836 h 1346518"/>
                    <a:gd name="connsiteX1" fmla="*/ 361950 w 2593856"/>
                    <a:gd name="connsiteY1" fmla="*/ 777361 h 1346518"/>
                    <a:gd name="connsiteX2" fmla="*/ 885825 w 2593856"/>
                    <a:gd name="connsiteY2" fmla="*/ 72511 h 1346518"/>
                    <a:gd name="connsiteX3" fmla="*/ 2409825 w 2593856"/>
                    <a:gd name="connsiteY3" fmla="*/ 148711 h 1346518"/>
                    <a:gd name="connsiteX4" fmla="*/ 2400300 w 2593856"/>
                    <a:gd name="connsiteY4" fmla="*/ 1186936 h 1346518"/>
                    <a:gd name="connsiteX5" fmla="*/ 904875 w 2593856"/>
                    <a:gd name="connsiteY5" fmla="*/ 1301236 h 1346518"/>
                    <a:gd name="connsiteX6" fmla="*/ 0 w 2593856"/>
                    <a:gd name="connsiteY6" fmla="*/ 767836 h 134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3856" h="1346518">
                      <a:moveTo>
                        <a:pt x="0" y="767836"/>
                      </a:moveTo>
                      <a:cubicBezTo>
                        <a:pt x="107156" y="830542"/>
                        <a:pt x="214313" y="893248"/>
                        <a:pt x="361950" y="777361"/>
                      </a:cubicBezTo>
                      <a:cubicBezTo>
                        <a:pt x="509587" y="661474"/>
                        <a:pt x="544513" y="177286"/>
                        <a:pt x="885825" y="72511"/>
                      </a:cubicBezTo>
                      <a:cubicBezTo>
                        <a:pt x="1227138" y="-32264"/>
                        <a:pt x="2157413" y="-37027"/>
                        <a:pt x="2409825" y="148711"/>
                      </a:cubicBezTo>
                      <a:cubicBezTo>
                        <a:pt x="2662238" y="334448"/>
                        <a:pt x="2651125" y="994849"/>
                        <a:pt x="2400300" y="1186936"/>
                      </a:cubicBezTo>
                      <a:cubicBezTo>
                        <a:pt x="2149475" y="1379023"/>
                        <a:pt x="1304925" y="1371086"/>
                        <a:pt x="904875" y="1301236"/>
                      </a:cubicBezTo>
                      <a:cubicBezTo>
                        <a:pt x="504825" y="1231386"/>
                        <a:pt x="224631" y="979767"/>
                        <a:pt x="0" y="767836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393" name="TextBox 392">
                  <a:extLst>
                    <a:ext uri="{FF2B5EF4-FFF2-40B4-BE49-F238E27FC236}">
                      <a16:creationId xmlns:a16="http://schemas.microsoft.com/office/drawing/2014/main" id="{1DE61416-93C4-AA8A-F49E-EF92AC1F414F}"/>
                    </a:ext>
                  </a:extLst>
                </p:cNvPr>
                <p:cNvSpPr txBox="1"/>
                <p:nvPr/>
              </p:nvSpPr>
              <p:spPr bwMode="auto">
                <a:xfrm>
                  <a:off x="5914984" y="1448010"/>
                  <a:ext cx="416011" cy="477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:r>
                    <a:rPr lang="en-US" sz="1600" dirty="0">
                      <a:solidFill>
                        <a:schemeClr val="bg1"/>
                      </a:solidFill>
                      <a:latin typeface="Candara" panose="020E0502030303020204" pitchFamily="34" charset="0"/>
                      <a:ea typeface="Arial Unicode MS" pitchFamily="34" charset="-128"/>
                      <a:cs typeface="Arial Unicode MS" pitchFamily="34" charset="-128"/>
                    </a:rPr>
                    <a:t>8</a:t>
                  </a:r>
                </a:p>
              </p:txBody>
            </p:sp>
          </p:grpSp>
        </p:grpSp>
        <p:sp>
          <p:nvSpPr>
            <p:cNvPr id="3" name="Freeform 101">
              <a:extLst>
                <a:ext uri="{FF2B5EF4-FFF2-40B4-BE49-F238E27FC236}">
                  <a16:creationId xmlns:a16="http://schemas.microsoft.com/office/drawing/2014/main" id="{71F9B106-C1C5-8605-BB69-B194BBDF8DC8}"/>
                </a:ext>
              </a:extLst>
            </p:cNvPr>
            <p:cNvSpPr/>
            <p:nvPr/>
          </p:nvSpPr>
          <p:spPr>
            <a:xfrm>
              <a:off x="3190874" y="4724400"/>
              <a:ext cx="241974" cy="216867"/>
            </a:xfrm>
            <a:custGeom>
              <a:avLst/>
              <a:gdLst>
                <a:gd name="connsiteX0" fmla="*/ 0 w 1068224"/>
                <a:gd name="connsiteY0" fmla="*/ 606112 h 1121840"/>
                <a:gd name="connsiteX1" fmla="*/ 256374 w 1068224"/>
                <a:gd name="connsiteY1" fmla="*/ 614658 h 1121840"/>
                <a:gd name="connsiteX2" fmla="*/ 341832 w 1068224"/>
                <a:gd name="connsiteY2" fmla="*/ 7906 h 1121840"/>
                <a:gd name="connsiteX3" fmla="*/ 401652 w 1068224"/>
                <a:gd name="connsiteY3" fmla="*/ 1110314 h 1121840"/>
                <a:gd name="connsiteX4" fmla="*/ 487110 w 1068224"/>
                <a:gd name="connsiteY4" fmla="*/ 580475 h 1121840"/>
                <a:gd name="connsiteX5" fmla="*/ 1068224 w 1068224"/>
                <a:gd name="connsiteY5" fmla="*/ 512108 h 1121840"/>
                <a:gd name="connsiteX0" fmla="*/ 0 w 1080130"/>
                <a:gd name="connsiteY0" fmla="*/ 615656 h 1121859"/>
                <a:gd name="connsiteX1" fmla="*/ 268280 w 1080130"/>
                <a:gd name="connsiteY1" fmla="*/ 614677 h 1121859"/>
                <a:gd name="connsiteX2" fmla="*/ 353738 w 1080130"/>
                <a:gd name="connsiteY2" fmla="*/ 7925 h 1121859"/>
                <a:gd name="connsiteX3" fmla="*/ 413558 w 1080130"/>
                <a:gd name="connsiteY3" fmla="*/ 1110333 h 1121859"/>
                <a:gd name="connsiteX4" fmla="*/ 499016 w 1080130"/>
                <a:gd name="connsiteY4" fmla="*/ 580494 h 1121859"/>
                <a:gd name="connsiteX5" fmla="*/ 1080130 w 1080130"/>
                <a:gd name="connsiteY5" fmla="*/ 512127 h 1121859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72987"/>
                <a:gd name="connsiteY0" fmla="*/ 636999 h 1124152"/>
                <a:gd name="connsiteX1" fmla="*/ 273044 w 1072987"/>
                <a:gd name="connsiteY1" fmla="*/ 566964 h 1124152"/>
                <a:gd name="connsiteX2" fmla="*/ 346595 w 1072987"/>
                <a:gd name="connsiteY2" fmla="*/ 10218 h 1124152"/>
                <a:gd name="connsiteX3" fmla="*/ 406415 w 1072987"/>
                <a:gd name="connsiteY3" fmla="*/ 1112626 h 1124152"/>
                <a:gd name="connsiteX4" fmla="*/ 491873 w 1072987"/>
                <a:gd name="connsiteY4" fmla="*/ 582787 h 1124152"/>
                <a:gd name="connsiteX5" fmla="*/ 1072987 w 1072987"/>
                <a:gd name="connsiteY5" fmla="*/ 514420 h 1124152"/>
                <a:gd name="connsiteX0" fmla="*/ 0 w 1072987"/>
                <a:gd name="connsiteY0" fmla="*/ 636625 h 1123778"/>
                <a:gd name="connsiteX1" fmla="*/ 273044 w 1072987"/>
                <a:gd name="connsiteY1" fmla="*/ 566590 h 1123778"/>
                <a:gd name="connsiteX2" fmla="*/ 346595 w 1072987"/>
                <a:gd name="connsiteY2" fmla="*/ 9844 h 1123778"/>
                <a:gd name="connsiteX3" fmla="*/ 406415 w 1072987"/>
                <a:gd name="connsiteY3" fmla="*/ 1112252 h 1123778"/>
                <a:gd name="connsiteX4" fmla="*/ 491873 w 1072987"/>
                <a:gd name="connsiteY4" fmla="*/ 582413 h 1123778"/>
                <a:gd name="connsiteX5" fmla="*/ 1072987 w 1072987"/>
                <a:gd name="connsiteY5" fmla="*/ 514046 h 1123778"/>
                <a:gd name="connsiteX0" fmla="*/ 0 w 1072987"/>
                <a:gd name="connsiteY0" fmla="*/ 636625 h 1126289"/>
                <a:gd name="connsiteX1" fmla="*/ 273044 w 1072987"/>
                <a:gd name="connsiteY1" fmla="*/ 566590 h 1126289"/>
                <a:gd name="connsiteX2" fmla="*/ 346595 w 1072987"/>
                <a:gd name="connsiteY2" fmla="*/ 9844 h 1126289"/>
                <a:gd name="connsiteX3" fmla="*/ 406415 w 1072987"/>
                <a:gd name="connsiteY3" fmla="*/ 1112252 h 1126289"/>
                <a:gd name="connsiteX4" fmla="*/ 482348 w 1072987"/>
                <a:gd name="connsiteY4" fmla="*/ 625276 h 1126289"/>
                <a:gd name="connsiteX5" fmla="*/ 1072987 w 1072987"/>
                <a:gd name="connsiteY5" fmla="*/ 514046 h 1126289"/>
                <a:gd name="connsiteX0" fmla="*/ 0 w 1072987"/>
                <a:gd name="connsiteY0" fmla="*/ 636625 h 1127539"/>
                <a:gd name="connsiteX1" fmla="*/ 273044 w 1072987"/>
                <a:gd name="connsiteY1" fmla="*/ 566590 h 1127539"/>
                <a:gd name="connsiteX2" fmla="*/ 346595 w 1072987"/>
                <a:gd name="connsiteY2" fmla="*/ 9844 h 1127539"/>
                <a:gd name="connsiteX3" fmla="*/ 406415 w 1072987"/>
                <a:gd name="connsiteY3" fmla="*/ 1112252 h 1127539"/>
                <a:gd name="connsiteX4" fmla="*/ 482348 w 1072987"/>
                <a:gd name="connsiteY4" fmla="*/ 644326 h 1127539"/>
                <a:gd name="connsiteX5" fmla="*/ 1072987 w 1072987"/>
                <a:gd name="connsiteY5" fmla="*/ 514046 h 1127539"/>
                <a:gd name="connsiteX0" fmla="*/ 0 w 1072987"/>
                <a:gd name="connsiteY0" fmla="*/ 635736 h 1098767"/>
                <a:gd name="connsiteX1" fmla="*/ 273044 w 1072987"/>
                <a:gd name="connsiteY1" fmla="*/ 565701 h 1098767"/>
                <a:gd name="connsiteX2" fmla="*/ 346595 w 1072987"/>
                <a:gd name="connsiteY2" fmla="*/ 8955 h 1098767"/>
                <a:gd name="connsiteX3" fmla="*/ 384983 w 1072987"/>
                <a:gd name="connsiteY3" fmla="*/ 1082788 h 1098767"/>
                <a:gd name="connsiteX4" fmla="*/ 482348 w 1072987"/>
                <a:gd name="connsiteY4" fmla="*/ 643437 h 1098767"/>
                <a:gd name="connsiteX5" fmla="*/ 1072987 w 1072987"/>
                <a:gd name="connsiteY5" fmla="*/ 513157 h 1098767"/>
                <a:gd name="connsiteX0" fmla="*/ 0 w 844387"/>
                <a:gd name="connsiteY0" fmla="*/ 635736 h 1098406"/>
                <a:gd name="connsiteX1" fmla="*/ 273044 w 844387"/>
                <a:gd name="connsiteY1" fmla="*/ 565701 h 1098406"/>
                <a:gd name="connsiteX2" fmla="*/ 346595 w 844387"/>
                <a:gd name="connsiteY2" fmla="*/ 8955 h 1098406"/>
                <a:gd name="connsiteX3" fmla="*/ 384983 w 844387"/>
                <a:gd name="connsiteY3" fmla="*/ 1082788 h 1098406"/>
                <a:gd name="connsiteX4" fmla="*/ 482348 w 844387"/>
                <a:gd name="connsiteY4" fmla="*/ 643437 h 1098406"/>
                <a:gd name="connsiteX5" fmla="*/ 844387 w 844387"/>
                <a:gd name="connsiteY5" fmla="*/ 589357 h 1098406"/>
                <a:gd name="connsiteX0" fmla="*/ 0 w 844387"/>
                <a:gd name="connsiteY0" fmla="*/ 635736 h 1101268"/>
                <a:gd name="connsiteX1" fmla="*/ 273044 w 844387"/>
                <a:gd name="connsiteY1" fmla="*/ 565701 h 1101268"/>
                <a:gd name="connsiteX2" fmla="*/ 346595 w 844387"/>
                <a:gd name="connsiteY2" fmla="*/ 8955 h 1101268"/>
                <a:gd name="connsiteX3" fmla="*/ 384983 w 844387"/>
                <a:gd name="connsiteY3" fmla="*/ 1082788 h 1101268"/>
                <a:gd name="connsiteX4" fmla="*/ 494254 w 844387"/>
                <a:gd name="connsiteY4" fmla="*/ 681537 h 1101268"/>
                <a:gd name="connsiteX5" fmla="*/ 844387 w 844387"/>
                <a:gd name="connsiteY5" fmla="*/ 589357 h 1101268"/>
                <a:gd name="connsiteX0" fmla="*/ 0 w 863437"/>
                <a:gd name="connsiteY0" fmla="*/ 635736 h 1101025"/>
                <a:gd name="connsiteX1" fmla="*/ 273044 w 863437"/>
                <a:gd name="connsiteY1" fmla="*/ 565701 h 1101025"/>
                <a:gd name="connsiteX2" fmla="*/ 346595 w 863437"/>
                <a:gd name="connsiteY2" fmla="*/ 8955 h 1101025"/>
                <a:gd name="connsiteX3" fmla="*/ 384983 w 863437"/>
                <a:gd name="connsiteY3" fmla="*/ 1082788 h 1101025"/>
                <a:gd name="connsiteX4" fmla="*/ 494254 w 863437"/>
                <a:gd name="connsiteY4" fmla="*/ 681537 h 1101025"/>
                <a:gd name="connsiteX5" fmla="*/ 863437 w 863437"/>
                <a:gd name="connsiteY5" fmla="*/ 632219 h 1101025"/>
                <a:gd name="connsiteX0" fmla="*/ 0 w 863437"/>
                <a:gd name="connsiteY0" fmla="*/ 631285 h 938841"/>
                <a:gd name="connsiteX1" fmla="*/ 273044 w 863437"/>
                <a:gd name="connsiteY1" fmla="*/ 561250 h 938841"/>
                <a:gd name="connsiteX2" fmla="*/ 346595 w 863437"/>
                <a:gd name="connsiteY2" fmla="*/ 4504 h 938841"/>
                <a:gd name="connsiteX3" fmla="*/ 387364 w 863437"/>
                <a:gd name="connsiteY3" fmla="*/ 914030 h 938841"/>
                <a:gd name="connsiteX4" fmla="*/ 494254 w 863437"/>
                <a:gd name="connsiteY4" fmla="*/ 677086 h 938841"/>
                <a:gd name="connsiteX5" fmla="*/ 863437 w 863437"/>
                <a:gd name="connsiteY5" fmla="*/ 627768 h 938841"/>
                <a:gd name="connsiteX0" fmla="*/ 0 w 863437"/>
                <a:gd name="connsiteY0" fmla="*/ 631744 h 939300"/>
                <a:gd name="connsiteX1" fmla="*/ 275426 w 863437"/>
                <a:gd name="connsiteY1" fmla="*/ 547421 h 939300"/>
                <a:gd name="connsiteX2" fmla="*/ 346595 w 863437"/>
                <a:gd name="connsiteY2" fmla="*/ 4963 h 939300"/>
                <a:gd name="connsiteX3" fmla="*/ 387364 w 863437"/>
                <a:gd name="connsiteY3" fmla="*/ 914489 h 939300"/>
                <a:gd name="connsiteX4" fmla="*/ 494254 w 863437"/>
                <a:gd name="connsiteY4" fmla="*/ 677545 h 939300"/>
                <a:gd name="connsiteX5" fmla="*/ 863437 w 863437"/>
                <a:gd name="connsiteY5" fmla="*/ 628227 h 93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437" h="939300">
                  <a:moveTo>
                    <a:pt x="0" y="631744"/>
                  </a:moveTo>
                  <a:cubicBezTo>
                    <a:pt x="125894" y="643004"/>
                    <a:pt x="234328" y="628071"/>
                    <a:pt x="275426" y="547421"/>
                  </a:cubicBezTo>
                  <a:cubicBezTo>
                    <a:pt x="316524" y="466771"/>
                    <a:pt x="327939" y="-56215"/>
                    <a:pt x="346595" y="4963"/>
                  </a:cubicBezTo>
                  <a:cubicBezTo>
                    <a:pt x="365251" y="66141"/>
                    <a:pt x="362754" y="802392"/>
                    <a:pt x="387364" y="914489"/>
                  </a:cubicBezTo>
                  <a:cubicBezTo>
                    <a:pt x="411974" y="1026586"/>
                    <a:pt x="414908" y="725255"/>
                    <a:pt x="494254" y="677545"/>
                  </a:cubicBezTo>
                  <a:cubicBezTo>
                    <a:pt x="573600" y="629835"/>
                    <a:pt x="863437" y="628227"/>
                    <a:pt x="863437" y="628227"/>
                  </a:cubicBezTo>
                </a:path>
              </a:pathLst>
            </a:custGeom>
            <a:ln w="1905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10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07" y="2111523"/>
            <a:ext cx="2219325" cy="334803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05400" y="1219200"/>
            <a:ext cx="6172200" cy="4888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>
                <a:latin typeface="Arial Rounded MT Bold" pitchFamily="34" charset="0"/>
              </a:defRPr>
            </a:lvl1pPr>
          </a:lstStyle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A former Purdue sales manager for West Virginia: “They told us to say things like it is ‘virtually’ non-addicting. </a:t>
            </a:r>
          </a:p>
          <a:p>
            <a:pPr algn="just">
              <a:lnSpc>
                <a:spcPts val="3400"/>
              </a:lnSpc>
            </a:pPr>
            <a:endParaRPr lang="en-US" sz="3200" dirty="0">
              <a:latin typeface="Candara Light" panose="020E0502030303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That’s what we were instructed to do. It’s not right, but that’s what they told us to say … You’d tell the doctor there is a study, but you wouldn’t show it to him.”</a:t>
            </a:r>
          </a:p>
          <a:p>
            <a:pPr algn="just">
              <a:lnSpc>
                <a:spcPts val="3400"/>
              </a:lnSpc>
            </a:pPr>
            <a:endParaRPr lang="en-US" sz="3200" dirty="0">
              <a:latin typeface="Candara Light" panose="020E050203030302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885155C-6E55-9F3A-A928-6292C925C4F7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1113B5-0194-CFB8-67C8-5245B07C2821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A25BF5-B0F6-95A5-7FAF-8C4D54715ACF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23A4307-40CD-A712-677F-6386948AA8AB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7EF93BAA-5B62-CF81-8DFC-6AB43F141073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8632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80015-D2BE-727E-3C15-B46BDE22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0C3BC7CB-D38A-2AF0-5B01-506ABBAFA38D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19534401-E823-2337-9796-E918EDC3E817}"/>
              </a:ext>
            </a:extLst>
          </p:cNvPr>
          <p:cNvSpPr txBox="1"/>
          <p:nvPr/>
        </p:nvSpPr>
        <p:spPr>
          <a:xfrm>
            <a:off x="5157379" y="4572000"/>
            <a:ext cx="5848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1) Positive change in voltage opens calcium channels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CFACFBC8-6A86-0BE3-4D68-52B13CA17F9D}"/>
              </a:ext>
            </a:extLst>
          </p:cNvPr>
          <p:cNvSpPr txBox="1"/>
          <p:nvPr/>
        </p:nvSpPr>
        <p:spPr>
          <a:xfrm>
            <a:off x="5155473" y="5011782"/>
            <a:ext cx="44775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2) Calcium influx triggers vesicle release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50DE2A12-2CD5-4B7F-C8A1-858A17A269A2}"/>
              </a:ext>
            </a:extLst>
          </p:cNvPr>
          <p:cNvSpPr txBox="1"/>
          <p:nvPr/>
        </p:nvSpPr>
        <p:spPr>
          <a:xfrm>
            <a:off x="5157350" y="5486400"/>
            <a:ext cx="53495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3) Opening potassium channels causes negative</a:t>
            </a:r>
          </a:p>
          <a:p>
            <a:r>
              <a:rPr lang="en-US" sz="2000" dirty="0">
                <a:latin typeface="Candara" panose="020E0502030303020204" pitchFamily="34" charset="0"/>
              </a:rPr>
              <a:t>     change in voltage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109409D8-7948-2CCB-E9BD-3132713EB8B9}"/>
              </a:ext>
            </a:extLst>
          </p:cNvPr>
          <p:cNvSpPr txBox="1"/>
          <p:nvPr/>
        </p:nvSpPr>
        <p:spPr>
          <a:xfrm>
            <a:off x="5146687" y="6096000"/>
            <a:ext cx="57999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ndara" panose="020E0502030303020204" pitchFamily="34" charset="0"/>
              </a:rPr>
              <a:t>4) Negative change in voltage: calcium channels </a:t>
            </a:r>
            <a:r>
              <a:rPr lang="en-US" sz="2000" i="1" dirty="0">
                <a:latin typeface="Candara" panose="020E0502030303020204" pitchFamily="34" charset="0"/>
              </a:rPr>
              <a:t>less</a:t>
            </a:r>
          </a:p>
          <a:p>
            <a:r>
              <a:rPr lang="en-US" sz="2000" dirty="0">
                <a:latin typeface="Candara" panose="020E0502030303020204" pitchFamily="34" charset="0"/>
              </a:rPr>
              <a:t>     likely to open.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1515E46-0699-5F49-69F6-CE24C3CE2663}"/>
              </a:ext>
            </a:extLst>
          </p:cNvPr>
          <p:cNvGrpSpPr/>
          <p:nvPr/>
        </p:nvGrpSpPr>
        <p:grpSpPr>
          <a:xfrm>
            <a:off x="1219200" y="3810000"/>
            <a:ext cx="4267200" cy="3010777"/>
            <a:chOff x="1219200" y="3810000"/>
            <a:chExt cx="4267200" cy="301077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B35E668-84E0-E0A8-9DAC-C50466B56F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1D3E29E-A43C-073A-901E-F5372EA24C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1219200" y="5878732"/>
              <a:ext cx="4267200" cy="68275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0AC4180-F8A3-AA43-9195-10FDF9212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610" y="6034599"/>
              <a:ext cx="392908" cy="32711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2942F08-5D29-96CD-D0AA-99362B3422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127" y="5960594"/>
              <a:ext cx="392908" cy="327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2B07FCB-60ED-68DD-9F9F-7465CF4D7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44" y="6034599"/>
              <a:ext cx="392908" cy="32711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F10AA5E-56DA-FA1D-D728-258D516CFC3D}"/>
                </a:ext>
              </a:extLst>
            </p:cNvPr>
            <p:cNvSpPr txBox="1"/>
            <p:nvPr/>
          </p:nvSpPr>
          <p:spPr>
            <a:xfrm>
              <a:off x="3764800" y="4114800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Calcium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8D122B9-CC35-67E2-4175-F6E5FDFCAD74}"/>
                </a:ext>
              </a:extLst>
            </p:cNvPr>
            <p:cNvSpPr txBox="1"/>
            <p:nvPr/>
          </p:nvSpPr>
          <p:spPr>
            <a:xfrm>
              <a:off x="3759991" y="4288629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Channel</a:t>
              </a: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79C8351-C7A0-2A3C-ECFC-D6A31D5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1260" y="4648200"/>
              <a:ext cx="205940" cy="15445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85953D-0A3E-D285-9819-7991F90BA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3660" y="4646145"/>
              <a:ext cx="205940" cy="1544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0AE59C-6B1E-4C59-02DC-8C3D3DC86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060" y="4648200"/>
              <a:ext cx="205940" cy="154455"/>
            </a:xfrm>
            <a:prstGeom prst="rect">
              <a:avLst/>
            </a:prstGeom>
          </p:spPr>
        </p:pic>
        <p:sp>
          <p:nvSpPr>
            <p:cNvPr id="13" name="Freeform 75">
              <a:extLst>
                <a:ext uri="{FF2B5EF4-FFF2-40B4-BE49-F238E27FC236}">
                  <a16:creationId xmlns:a16="http://schemas.microsoft.com/office/drawing/2014/main" id="{7FE9260D-E2CA-07B9-19D8-B6736DD5C102}"/>
                </a:ext>
              </a:extLst>
            </p:cNvPr>
            <p:cNvSpPr/>
            <p:nvPr/>
          </p:nvSpPr>
          <p:spPr>
            <a:xfrm>
              <a:off x="3768096" y="4687246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0000FF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ABB934F-B69C-B282-9152-73936771E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9515" y="4524380"/>
              <a:ext cx="205940" cy="154455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A882FE6-3F43-A59B-649D-AE4B913B4DB8}"/>
                </a:ext>
              </a:extLst>
            </p:cNvPr>
            <p:cNvGrpSpPr/>
            <p:nvPr/>
          </p:nvGrpSpPr>
          <p:grpSpPr>
            <a:xfrm>
              <a:off x="3733800" y="5617152"/>
              <a:ext cx="962123" cy="574594"/>
              <a:chOff x="2209800" y="5617152"/>
              <a:chExt cx="962123" cy="574594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A21E9415-2092-728A-C507-A36FB043CFB4}"/>
                  </a:ext>
                </a:extLst>
              </p:cNvPr>
              <p:cNvSpPr txBox="1"/>
              <p:nvPr/>
            </p:nvSpPr>
            <p:spPr>
              <a:xfrm>
                <a:off x="2401744" y="5617152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AA8B159E-9343-7722-8F10-DD038FFC7DFE}"/>
                  </a:ext>
                </a:extLst>
              </p:cNvPr>
              <p:cNvSpPr txBox="1"/>
              <p:nvPr/>
            </p:nvSpPr>
            <p:spPr>
              <a:xfrm>
                <a:off x="2209800" y="5769552"/>
                <a:ext cx="962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Receptors</a:t>
                </a:r>
              </a:p>
            </p:txBody>
          </p:sp>
          <p:sp>
            <p:nvSpPr>
              <p:cNvPr id="71" name="Freeform 81">
                <a:extLst>
                  <a:ext uri="{FF2B5EF4-FFF2-40B4-BE49-F238E27FC236}">
                    <a16:creationId xmlns:a16="http://schemas.microsoft.com/office/drawing/2014/main" id="{6C9E0359-6583-FF02-8F0E-0E3B3D0B70BC}"/>
                  </a:ext>
                </a:extLst>
              </p:cNvPr>
              <p:cNvSpPr/>
              <p:nvPr/>
            </p:nvSpPr>
            <p:spPr>
              <a:xfrm>
                <a:off x="2481263" y="6034088"/>
                <a:ext cx="289452" cy="157658"/>
              </a:xfrm>
              <a:custGeom>
                <a:avLst/>
                <a:gdLst>
                  <a:gd name="connsiteX0" fmla="*/ 250031 w 289452"/>
                  <a:gd name="connsiteY0" fmla="*/ 0 h 157658"/>
                  <a:gd name="connsiteX1" fmla="*/ 269081 w 289452"/>
                  <a:gd name="connsiteY1" fmla="*/ 133350 h 157658"/>
                  <a:gd name="connsiteX2" fmla="*/ 0 w 289452"/>
                  <a:gd name="connsiteY2" fmla="*/ 157162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452" h="157658">
                    <a:moveTo>
                      <a:pt x="250031" y="0"/>
                    </a:moveTo>
                    <a:cubicBezTo>
                      <a:pt x="280392" y="53578"/>
                      <a:pt x="310753" y="107156"/>
                      <a:pt x="269081" y="133350"/>
                    </a:cubicBezTo>
                    <a:cubicBezTo>
                      <a:pt x="227409" y="159544"/>
                      <a:pt x="113704" y="158353"/>
                      <a:pt x="0" y="157162"/>
                    </a:cubicBezTo>
                  </a:path>
                </a:pathLst>
              </a:cu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7199FF8-7A48-1B0A-0A95-D7C2E3D4D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D78773C-7971-6794-9580-E5FF95247F8C}"/>
                </a:ext>
              </a:extLst>
            </p:cNvPr>
            <p:cNvGrpSpPr/>
            <p:nvPr/>
          </p:nvGrpSpPr>
          <p:grpSpPr>
            <a:xfrm>
              <a:off x="3103805" y="5638816"/>
              <a:ext cx="320433" cy="426411"/>
              <a:chOff x="1579805" y="5638816"/>
              <a:chExt cx="320433" cy="426411"/>
            </a:xfrm>
          </p:grpSpPr>
          <p:pic>
            <p:nvPicPr>
              <p:cNvPr id="58" name="Picture 57">
                <a:extLst>
                  <a:ext uri="{FF2B5EF4-FFF2-40B4-BE49-F238E27FC236}">
                    <a16:creationId xmlns:a16="http://schemas.microsoft.com/office/drawing/2014/main" id="{9CB04820-9210-8BD2-AFD4-208C55126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DC67CD3C-D5E9-1B9B-8BD9-DC5E8E892D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14ACE887-5E41-E7BC-A83F-0D33144944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DCC4AD60-6895-3A1C-FF70-D8C977F346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4DDA034-EBD3-5F44-0C91-912C4E15E8F8}"/>
                </a:ext>
              </a:extLst>
            </p:cNvPr>
            <p:cNvGrpSpPr/>
            <p:nvPr/>
          </p:nvGrpSpPr>
          <p:grpSpPr>
            <a:xfrm>
              <a:off x="2536856" y="5128840"/>
              <a:ext cx="519694" cy="328831"/>
              <a:chOff x="993808" y="5107411"/>
              <a:chExt cx="519694" cy="328831"/>
            </a:xfrm>
          </p:grpSpPr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10910EB-4EAA-7242-E61E-FDC61038B5A3}"/>
                  </a:ext>
                </a:extLst>
              </p:cNvPr>
              <p:cNvSpPr txBox="1"/>
              <p:nvPr/>
            </p:nvSpPr>
            <p:spPr>
              <a:xfrm>
                <a:off x="1021059" y="5107411"/>
                <a:ext cx="4651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46A49F6-C9DD-47FF-E29A-C4EFBBF606B2}"/>
                  </a:ext>
                </a:extLst>
              </p:cNvPr>
              <p:cNvSpPr txBox="1"/>
              <p:nvPr/>
            </p:nvSpPr>
            <p:spPr>
              <a:xfrm>
                <a:off x="993808" y="5205410"/>
                <a:ext cx="51969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Vesicle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1150F2-A141-03D6-FC33-9E8E85BAD206}"/>
                </a:ext>
              </a:extLst>
            </p:cNvPr>
            <p:cNvSpPr txBox="1"/>
            <p:nvPr/>
          </p:nvSpPr>
          <p:spPr>
            <a:xfrm>
              <a:off x="2302862" y="3810000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ndara" panose="020E0502030303020204" pitchFamily="34" charset="0"/>
                </a:rPr>
                <a:t>one more time…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3479F5A-E21C-0B46-990F-B67C00FB4504}"/>
                </a:ext>
              </a:extLst>
            </p:cNvPr>
            <p:cNvGrpSpPr/>
            <p:nvPr/>
          </p:nvGrpSpPr>
          <p:grpSpPr>
            <a:xfrm>
              <a:off x="1860598" y="5371306"/>
              <a:ext cx="998991" cy="538824"/>
              <a:chOff x="-914400" y="2909500"/>
              <a:chExt cx="998991" cy="538824"/>
            </a:xfrm>
          </p:grpSpPr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18D7C20-B627-C6CF-1E38-501BDFC83DCA}"/>
                  </a:ext>
                </a:extLst>
              </p:cNvPr>
              <p:cNvSpPr txBox="1"/>
              <p:nvPr/>
            </p:nvSpPr>
            <p:spPr>
              <a:xfrm>
                <a:off x="-718128" y="2909500"/>
                <a:ext cx="668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axon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51886040-6D9E-014F-D019-6B988F1B8888}"/>
                  </a:ext>
                </a:extLst>
              </p:cNvPr>
              <p:cNvSpPr txBox="1"/>
              <p:nvPr/>
            </p:nvSpPr>
            <p:spPr>
              <a:xfrm>
                <a:off x="-914400" y="3078992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terminal</a:t>
                </a: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B2C2A90-4D69-B6E2-F7F0-0928D83A1756}"/>
                </a:ext>
              </a:extLst>
            </p:cNvPr>
            <p:cNvGrpSpPr/>
            <p:nvPr/>
          </p:nvGrpSpPr>
          <p:grpSpPr>
            <a:xfrm>
              <a:off x="2246293" y="4463140"/>
              <a:ext cx="870751" cy="447477"/>
              <a:chOff x="722293" y="4353123"/>
              <a:chExt cx="870751" cy="447477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0312FAEF-B74F-7770-F94F-6196549F1F8E}"/>
                  </a:ext>
                </a:extLst>
              </p:cNvPr>
              <p:cNvSpPr txBox="1"/>
              <p:nvPr/>
            </p:nvSpPr>
            <p:spPr>
              <a:xfrm>
                <a:off x="834503" y="4353123"/>
                <a:ext cx="655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action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D376C27-2733-31E9-D970-C31132755EB3}"/>
                  </a:ext>
                </a:extLst>
              </p:cNvPr>
              <p:cNvSpPr txBox="1"/>
              <p:nvPr/>
            </p:nvSpPr>
            <p:spPr>
              <a:xfrm>
                <a:off x="722293" y="4492823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potential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D63A5967-0E81-1F23-C51A-9C8F94A41270}"/>
                </a:ext>
              </a:extLst>
            </p:cNvPr>
            <p:cNvGrpSpPr/>
            <p:nvPr/>
          </p:nvGrpSpPr>
          <p:grpSpPr>
            <a:xfrm>
              <a:off x="3101340" y="5638800"/>
              <a:ext cx="320433" cy="426411"/>
              <a:chOff x="1579805" y="5638816"/>
              <a:chExt cx="320433" cy="426411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AFB8DD2-EE19-FB4E-5978-746A04D0FC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36DADDBA-A768-DDC0-FA46-9D3226A9DC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0679D930-8AF0-512B-5F07-E6FBBFE9BF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4B02FCC-4874-DCC4-797C-876696F95D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8FDF586-C484-9930-5353-3491186956A6}"/>
                </a:ext>
              </a:extLst>
            </p:cNvPr>
            <p:cNvGrpSpPr/>
            <p:nvPr/>
          </p:nvGrpSpPr>
          <p:grpSpPr>
            <a:xfrm>
              <a:off x="1993130" y="4114800"/>
              <a:ext cx="1870633" cy="1257881"/>
              <a:chOff x="469130" y="4114800"/>
              <a:chExt cx="1870633" cy="1257881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40F34445-44C2-ABA8-49A7-96229CA027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29023" y="5218226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0D8B68D-C5BA-21E0-CBE9-3BAAAFC903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1423" y="5216171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FD48857-F882-DDA3-12A1-A32563B1E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33823" y="5218226"/>
                <a:ext cx="205940" cy="154455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11DAF192-7970-B522-A190-339D524703F3}"/>
                  </a:ext>
                </a:extLst>
              </p:cNvPr>
              <p:cNvSpPr txBox="1"/>
              <p:nvPr/>
            </p:nvSpPr>
            <p:spPr>
              <a:xfrm>
                <a:off x="469130" y="4114800"/>
                <a:ext cx="1085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Potassium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63831D0-B516-73F3-F41B-AE5B0874B430}"/>
                  </a:ext>
                </a:extLst>
              </p:cNvPr>
              <p:cNvSpPr txBox="1"/>
              <p:nvPr/>
            </p:nvSpPr>
            <p:spPr>
              <a:xfrm>
                <a:off x="571818" y="4288629"/>
                <a:ext cx="8819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Channel</a:t>
                </a: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496655F-BF81-FD16-9BB7-FB9B818CE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5FEE7DE-26C1-7A5A-C6D5-3914A6C17553}"/>
                </a:ext>
              </a:extLst>
            </p:cNvPr>
            <p:cNvSpPr/>
            <p:nvPr/>
          </p:nvSpPr>
          <p:spPr>
            <a:xfrm>
              <a:off x="1891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D62564A-A797-714E-55B5-91A0522692AE}"/>
                </a:ext>
              </a:extLst>
            </p:cNvPr>
            <p:cNvGrpSpPr/>
            <p:nvPr/>
          </p:nvGrpSpPr>
          <p:grpSpPr>
            <a:xfrm>
              <a:off x="4139212" y="6191746"/>
              <a:ext cx="729322" cy="629031"/>
              <a:chOff x="4457700" y="3947242"/>
              <a:chExt cx="729322" cy="62903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926B84E-C476-BC9D-7372-95F062365A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7700" y="3971511"/>
                <a:ext cx="381000" cy="604762"/>
              </a:xfrm>
              <a:prstGeom prst="rect">
                <a:avLst/>
              </a:prstGeom>
            </p:spPr>
          </p:pic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CEFE7EED-7C8D-28C9-5E63-D3E55F62D466}"/>
                  </a:ext>
                </a:extLst>
              </p:cNvPr>
              <p:cNvGrpSpPr/>
              <p:nvPr/>
            </p:nvGrpSpPr>
            <p:grpSpPr>
              <a:xfrm>
                <a:off x="4707733" y="3947242"/>
                <a:ext cx="479289" cy="338555"/>
                <a:chOff x="5752632" y="1448010"/>
                <a:chExt cx="650549" cy="477162"/>
              </a:xfrm>
            </p:grpSpPr>
            <p:sp>
              <p:nvSpPr>
                <p:cNvPr id="33" name="Freeform 53">
                  <a:extLst>
                    <a:ext uri="{FF2B5EF4-FFF2-40B4-BE49-F238E27FC236}">
                      <a16:creationId xmlns:a16="http://schemas.microsoft.com/office/drawing/2014/main" id="{E0E1B604-0C9B-A711-7CF1-FF02C2FEF4F1}"/>
                    </a:ext>
                  </a:extLst>
                </p:cNvPr>
                <p:cNvSpPr/>
                <p:nvPr/>
              </p:nvSpPr>
              <p:spPr>
                <a:xfrm>
                  <a:off x="5752632" y="1538249"/>
                  <a:ext cx="650549" cy="306070"/>
                </a:xfrm>
                <a:custGeom>
                  <a:avLst/>
                  <a:gdLst>
                    <a:gd name="connsiteX0" fmla="*/ 0 w 2544702"/>
                    <a:gd name="connsiteY0" fmla="*/ 870775 h 1454166"/>
                    <a:gd name="connsiteX1" fmla="*/ 361950 w 2544702"/>
                    <a:gd name="connsiteY1" fmla="*/ 880300 h 1454166"/>
                    <a:gd name="connsiteX2" fmla="*/ 885825 w 2544702"/>
                    <a:gd name="connsiteY2" fmla="*/ 175450 h 1454166"/>
                    <a:gd name="connsiteX3" fmla="*/ 2314575 w 2544702"/>
                    <a:gd name="connsiteY3" fmla="*/ 89725 h 1454166"/>
                    <a:gd name="connsiteX4" fmla="*/ 2400300 w 2544702"/>
                    <a:gd name="connsiteY4" fmla="*/ 1289875 h 1454166"/>
                    <a:gd name="connsiteX5" fmla="*/ 904875 w 2544702"/>
                    <a:gd name="connsiteY5" fmla="*/ 1404175 h 1454166"/>
                    <a:gd name="connsiteX6" fmla="*/ 66675 w 2544702"/>
                    <a:gd name="connsiteY6" fmla="*/ 918400 h 1454166"/>
                    <a:gd name="connsiteX0" fmla="*/ 0 w 2544702"/>
                    <a:gd name="connsiteY0" fmla="*/ 870775 h 1457493"/>
                    <a:gd name="connsiteX1" fmla="*/ 361950 w 2544702"/>
                    <a:gd name="connsiteY1" fmla="*/ 880300 h 1457493"/>
                    <a:gd name="connsiteX2" fmla="*/ 885825 w 2544702"/>
                    <a:gd name="connsiteY2" fmla="*/ 175450 h 1457493"/>
                    <a:gd name="connsiteX3" fmla="*/ 2314575 w 2544702"/>
                    <a:gd name="connsiteY3" fmla="*/ 89725 h 1457493"/>
                    <a:gd name="connsiteX4" fmla="*/ 2400300 w 2544702"/>
                    <a:gd name="connsiteY4" fmla="*/ 1289875 h 1457493"/>
                    <a:gd name="connsiteX5" fmla="*/ 904875 w 2544702"/>
                    <a:gd name="connsiteY5" fmla="*/ 1404175 h 1457493"/>
                    <a:gd name="connsiteX6" fmla="*/ 0 w 2544702"/>
                    <a:gd name="connsiteY6" fmla="*/ 870775 h 1457493"/>
                    <a:gd name="connsiteX0" fmla="*/ 0 w 2584418"/>
                    <a:gd name="connsiteY0" fmla="*/ 786270 h 1366647"/>
                    <a:gd name="connsiteX1" fmla="*/ 361950 w 2584418"/>
                    <a:gd name="connsiteY1" fmla="*/ 795795 h 1366647"/>
                    <a:gd name="connsiteX2" fmla="*/ 885825 w 2584418"/>
                    <a:gd name="connsiteY2" fmla="*/ 90945 h 1366647"/>
                    <a:gd name="connsiteX3" fmla="*/ 2393156 w 2584418"/>
                    <a:gd name="connsiteY3" fmla="*/ 131427 h 1366647"/>
                    <a:gd name="connsiteX4" fmla="*/ 2400300 w 2584418"/>
                    <a:gd name="connsiteY4" fmla="*/ 1205370 h 1366647"/>
                    <a:gd name="connsiteX5" fmla="*/ 904875 w 2584418"/>
                    <a:gd name="connsiteY5" fmla="*/ 1319670 h 1366647"/>
                    <a:gd name="connsiteX6" fmla="*/ 0 w 2584418"/>
                    <a:gd name="connsiteY6" fmla="*/ 786270 h 1366647"/>
                    <a:gd name="connsiteX0" fmla="*/ 0 w 2593856"/>
                    <a:gd name="connsiteY0" fmla="*/ 767836 h 1346518"/>
                    <a:gd name="connsiteX1" fmla="*/ 361950 w 2593856"/>
                    <a:gd name="connsiteY1" fmla="*/ 777361 h 1346518"/>
                    <a:gd name="connsiteX2" fmla="*/ 885825 w 2593856"/>
                    <a:gd name="connsiteY2" fmla="*/ 72511 h 1346518"/>
                    <a:gd name="connsiteX3" fmla="*/ 2409825 w 2593856"/>
                    <a:gd name="connsiteY3" fmla="*/ 148711 h 1346518"/>
                    <a:gd name="connsiteX4" fmla="*/ 2400300 w 2593856"/>
                    <a:gd name="connsiteY4" fmla="*/ 1186936 h 1346518"/>
                    <a:gd name="connsiteX5" fmla="*/ 904875 w 2593856"/>
                    <a:gd name="connsiteY5" fmla="*/ 1301236 h 1346518"/>
                    <a:gd name="connsiteX6" fmla="*/ 0 w 2593856"/>
                    <a:gd name="connsiteY6" fmla="*/ 767836 h 134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3856" h="1346518">
                      <a:moveTo>
                        <a:pt x="0" y="767836"/>
                      </a:moveTo>
                      <a:cubicBezTo>
                        <a:pt x="107156" y="830542"/>
                        <a:pt x="214313" y="893248"/>
                        <a:pt x="361950" y="777361"/>
                      </a:cubicBezTo>
                      <a:cubicBezTo>
                        <a:pt x="509587" y="661474"/>
                        <a:pt x="544513" y="177286"/>
                        <a:pt x="885825" y="72511"/>
                      </a:cubicBezTo>
                      <a:cubicBezTo>
                        <a:pt x="1227138" y="-32264"/>
                        <a:pt x="2157413" y="-37027"/>
                        <a:pt x="2409825" y="148711"/>
                      </a:cubicBezTo>
                      <a:cubicBezTo>
                        <a:pt x="2662238" y="334448"/>
                        <a:pt x="2651125" y="994849"/>
                        <a:pt x="2400300" y="1186936"/>
                      </a:cubicBezTo>
                      <a:cubicBezTo>
                        <a:pt x="2149475" y="1379023"/>
                        <a:pt x="1304925" y="1371086"/>
                        <a:pt x="904875" y="1301236"/>
                      </a:cubicBezTo>
                      <a:cubicBezTo>
                        <a:pt x="504825" y="1231386"/>
                        <a:pt x="224631" y="979767"/>
                        <a:pt x="0" y="767836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C6E4772B-EE67-A42E-B008-757BFB9A59FC}"/>
                    </a:ext>
                  </a:extLst>
                </p:cNvPr>
                <p:cNvSpPr txBox="1"/>
                <p:nvPr/>
              </p:nvSpPr>
              <p:spPr bwMode="auto">
                <a:xfrm>
                  <a:off x="5914984" y="1448010"/>
                  <a:ext cx="416011" cy="477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:r>
                    <a:rPr lang="en-US" sz="1600" dirty="0">
                      <a:solidFill>
                        <a:schemeClr val="bg1"/>
                      </a:solidFill>
                      <a:latin typeface="Candara" panose="020E0502030303020204" pitchFamily="34" charset="0"/>
                      <a:ea typeface="Arial Unicode MS" pitchFamily="34" charset="-128"/>
                      <a:cs typeface="Arial Unicode MS" pitchFamily="34" charset="-128"/>
                    </a:rPr>
                    <a:t>8</a:t>
                  </a:r>
                </a:p>
              </p:txBody>
            </p:sp>
          </p:grpSp>
        </p:grpSp>
        <p:sp>
          <p:nvSpPr>
            <p:cNvPr id="29" name="Freeform 101">
              <a:extLst>
                <a:ext uri="{FF2B5EF4-FFF2-40B4-BE49-F238E27FC236}">
                  <a16:creationId xmlns:a16="http://schemas.microsoft.com/office/drawing/2014/main" id="{97EDBF55-A8A0-2F91-1122-DDCEEDCC3631}"/>
                </a:ext>
              </a:extLst>
            </p:cNvPr>
            <p:cNvSpPr/>
            <p:nvPr/>
          </p:nvSpPr>
          <p:spPr>
            <a:xfrm>
              <a:off x="3190874" y="4724400"/>
              <a:ext cx="241974" cy="216867"/>
            </a:xfrm>
            <a:custGeom>
              <a:avLst/>
              <a:gdLst>
                <a:gd name="connsiteX0" fmla="*/ 0 w 1068224"/>
                <a:gd name="connsiteY0" fmla="*/ 606112 h 1121840"/>
                <a:gd name="connsiteX1" fmla="*/ 256374 w 1068224"/>
                <a:gd name="connsiteY1" fmla="*/ 614658 h 1121840"/>
                <a:gd name="connsiteX2" fmla="*/ 341832 w 1068224"/>
                <a:gd name="connsiteY2" fmla="*/ 7906 h 1121840"/>
                <a:gd name="connsiteX3" fmla="*/ 401652 w 1068224"/>
                <a:gd name="connsiteY3" fmla="*/ 1110314 h 1121840"/>
                <a:gd name="connsiteX4" fmla="*/ 487110 w 1068224"/>
                <a:gd name="connsiteY4" fmla="*/ 580475 h 1121840"/>
                <a:gd name="connsiteX5" fmla="*/ 1068224 w 1068224"/>
                <a:gd name="connsiteY5" fmla="*/ 512108 h 1121840"/>
                <a:gd name="connsiteX0" fmla="*/ 0 w 1080130"/>
                <a:gd name="connsiteY0" fmla="*/ 615656 h 1121859"/>
                <a:gd name="connsiteX1" fmla="*/ 268280 w 1080130"/>
                <a:gd name="connsiteY1" fmla="*/ 614677 h 1121859"/>
                <a:gd name="connsiteX2" fmla="*/ 353738 w 1080130"/>
                <a:gd name="connsiteY2" fmla="*/ 7925 h 1121859"/>
                <a:gd name="connsiteX3" fmla="*/ 413558 w 1080130"/>
                <a:gd name="connsiteY3" fmla="*/ 1110333 h 1121859"/>
                <a:gd name="connsiteX4" fmla="*/ 499016 w 1080130"/>
                <a:gd name="connsiteY4" fmla="*/ 580494 h 1121859"/>
                <a:gd name="connsiteX5" fmla="*/ 1080130 w 1080130"/>
                <a:gd name="connsiteY5" fmla="*/ 512127 h 1121859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72987"/>
                <a:gd name="connsiteY0" fmla="*/ 636999 h 1124152"/>
                <a:gd name="connsiteX1" fmla="*/ 273044 w 1072987"/>
                <a:gd name="connsiteY1" fmla="*/ 566964 h 1124152"/>
                <a:gd name="connsiteX2" fmla="*/ 346595 w 1072987"/>
                <a:gd name="connsiteY2" fmla="*/ 10218 h 1124152"/>
                <a:gd name="connsiteX3" fmla="*/ 406415 w 1072987"/>
                <a:gd name="connsiteY3" fmla="*/ 1112626 h 1124152"/>
                <a:gd name="connsiteX4" fmla="*/ 491873 w 1072987"/>
                <a:gd name="connsiteY4" fmla="*/ 582787 h 1124152"/>
                <a:gd name="connsiteX5" fmla="*/ 1072987 w 1072987"/>
                <a:gd name="connsiteY5" fmla="*/ 514420 h 1124152"/>
                <a:gd name="connsiteX0" fmla="*/ 0 w 1072987"/>
                <a:gd name="connsiteY0" fmla="*/ 636625 h 1123778"/>
                <a:gd name="connsiteX1" fmla="*/ 273044 w 1072987"/>
                <a:gd name="connsiteY1" fmla="*/ 566590 h 1123778"/>
                <a:gd name="connsiteX2" fmla="*/ 346595 w 1072987"/>
                <a:gd name="connsiteY2" fmla="*/ 9844 h 1123778"/>
                <a:gd name="connsiteX3" fmla="*/ 406415 w 1072987"/>
                <a:gd name="connsiteY3" fmla="*/ 1112252 h 1123778"/>
                <a:gd name="connsiteX4" fmla="*/ 491873 w 1072987"/>
                <a:gd name="connsiteY4" fmla="*/ 582413 h 1123778"/>
                <a:gd name="connsiteX5" fmla="*/ 1072987 w 1072987"/>
                <a:gd name="connsiteY5" fmla="*/ 514046 h 1123778"/>
                <a:gd name="connsiteX0" fmla="*/ 0 w 1072987"/>
                <a:gd name="connsiteY0" fmla="*/ 636625 h 1126289"/>
                <a:gd name="connsiteX1" fmla="*/ 273044 w 1072987"/>
                <a:gd name="connsiteY1" fmla="*/ 566590 h 1126289"/>
                <a:gd name="connsiteX2" fmla="*/ 346595 w 1072987"/>
                <a:gd name="connsiteY2" fmla="*/ 9844 h 1126289"/>
                <a:gd name="connsiteX3" fmla="*/ 406415 w 1072987"/>
                <a:gd name="connsiteY3" fmla="*/ 1112252 h 1126289"/>
                <a:gd name="connsiteX4" fmla="*/ 482348 w 1072987"/>
                <a:gd name="connsiteY4" fmla="*/ 625276 h 1126289"/>
                <a:gd name="connsiteX5" fmla="*/ 1072987 w 1072987"/>
                <a:gd name="connsiteY5" fmla="*/ 514046 h 1126289"/>
                <a:gd name="connsiteX0" fmla="*/ 0 w 1072987"/>
                <a:gd name="connsiteY0" fmla="*/ 636625 h 1127539"/>
                <a:gd name="connsiteX1" fmla="*/ 273044 w 1072987"/>
                <a:gd name="connsiteY1" fmla="*/ 566590 h 1127539"/>
                <a:gd name="connsiteX2" fmla="*/ 346595 w 1072987"/>
                <a:gd name="connsiteY2" fmla="*/ 9844 h 1127539"/>
                <a:gd name="connsiteX3" fmla="*/ 406415 w 1072987"/>
                <a:gd name="connsiteY3" fmla="*/ 1112252 h 1127539"/>
                <a:gd name="connsiteX4" fmla="*/ 482348 w 1072987"/>
                <a:gd name="connsiteY4" fmla="*/ 644326 h 1127539"/>
                <a:gd name="connsiteX5" fmla="*/ 1072987 w 1072987"/>
                <a:gd name="connsiteY5" fmla="*/ 514046 h 1127539"/>
                <a:gd name="connsiteX0" fmla="*/ 0 w 1072987"/>
                <a:gd name="connsiteY0" fmla="*/ 635736 h 1098767"/>
                <a:gd name="connsiteX1" fmla="*/ 273044 w 1072987"/>
                <a:gd name="connsiteY1" fmla="*/ 565701 h 1098767"/>
                <a:gd name="connsiteX2" fmla="*/ 346595 w 1072987"/>
                <a:gd name="connsiteY2" fmla="*/ 8955 h 1098767"/>
                <a:gd name="connsiteX3" fmla="*/ 384983 w 1072987"/>
                <a:gd name="connsiteY3" fmla="*/ 1082788 h 1098767"/>
                <a:gd name="connsiteX4" fmla="*/ 482348 w 1072987"/>
                <a:gd name="connsiteY4" fmla="*/ 643437 h 1098767"/>
                <a:gd name="connsiteX5" fmla="*/ 1072987 w 1072987"/>
                <a:gd name="connsiteY5" fmla="*/ 513157 h 1098767"/>
                <a:gd name="connsiteX0" fmla="*/ 0 w 844387"/>
                <a:gd name="connsiteY0" fmla="*/ 635736 h 1098406"/>
                <a:gd name="connsiteX1" fmla="*/ 273044 w 844387"/>
                <a:gd name="connsiteY1" fmla="*/ 565701 h 1098406"/>
                <a:gd name="connsiteX2" fmla="*/ 346595 w 844387"/>
                <a:gd name="connsiteY2" fmla="*/ 8955 h 1098406"/>
                <a:gd name="connsiteX3" fmla="*/ 384983 w 844387"/>
                <a:gd name="connsiteY3" fmla="*/ 1082788 h 1098406"/>
                <a:gd name="connsiteX4" fmla="*/ 482348 w 844387"/>
                <a:gd name="connsiteY4" fmla="*/ 643437 h 1098406"/>
                <a:gd name="connsiteX5" fmla="*/ 844387 w 844387"/>
                <a:gd name="connsiteY5" fmla="*/ 589357 h 1098406"/>
                <a:gd name="connsiteX0" fmla="*/ 0 w 844387"/>
                <a:gd name="connsiteY0" fmla="*/ 635736 h 1101268"/>
                <a:gd name="connsiteX1" fmla="*/ 273044 w 844387"/>
                <a:gd name="connsiteY1" fmla="*/ 565701 h 1101268"/>
                <a:gd name="connsiteX2" fmla="*/ 346595 w 844387"/>
                <a:gd name="connsiteY2" fmla="*/ 8955 h 1101268"/>
                <a:gd name="connsiteX3" fmla="*/ 384983 w 844387"/>
                <a:gd name="connsiteY3" fmla="*/ 1082788 h 1101268"/>
                <a:gd name="connsiteX4" fmla="*/ 494254 w 844387"/>
                <a:gd name="connsiteY4" fmla="*/ 681537 h 1101268"/>
                <a:gd name="connsiteX5" fmla="*/ 844387 w 844387"/>
                <a:gd name="connsiteY5" fmla="*/ 589357 h 1101268"/>
                <a:gd name="connsiteX0" fmla="*/ 0 w 863437"/>
                <a:gd name="connsiteY0" fmla="*/ 635736 h 1101025"/>
                <a:gd name="connsiteX1" fmla="*/ 273044 w 863437"/>
                <a:gd name="connsiteY1" fmla="*/ 565701 h 1101025"/>
                <a:gd name="connsiteX2" fmla="*/ 346595 w 863437"/>
                <a:gd name="connsiteY2" fmla="*/ 8955 h 1101025"/>
                <a:gd name="connsiteX3" fmla="*/ 384983 w 863437"/>
                <a:gd name="connsiteY3" fmla="*/ 1082788 h 1101025"/>
                <a:gd name="connsiteX4" fmla="*/ 494254 w 863437"/>
                <a:gd name="connsiteY4" fmla="*/ 681537 h 1101025"/>
                <a:gd name="connsiteX5" fmla="*/ 863437 w 863437"/>
                <a:gd name="connsiteY5" fmla="*/ 632219 h 1101025"/>
                <a:gd name="connsiteX0" fmla="*/ 0 w 863437"/>
                <a:gd name="connsiteY0" fmla="*/ 631285 h 938841"/>
                <a:gd name="connsiteX1" fmla="*/ 273044 w 863437"/>
                <a:gd name="connsiteY1" fmla="*/ 561250 h 938841"/>
                <a:gd name="connsiteX2" fmla="*/ 346595 w 863437"/>
                <a:gd name="connsiteY2" fmla="*/ 4504 h 938841"/>
                <a:gd name="connsiteX3" fmla="*/ 387364 w 863437"/>
                <a:gd name="connsiteY3" fmla="*/ 914030 h 938841"/>
                <a:gd name="connsiteX4" fmla="*/ 494254 w 863437"/>
                <a:gd name="connsiteY4" fmla="*/ 677086 h 938841"/>
                <a:gd name="connsiteX5" fmla="*/ 863437 w 863437"/>
                <a:gd name="connsiteY5" fmla="*/ 627768 h 938841"/>
                <a:gd name="connsiteX0" fmla="*/ 0 w 863437"/>
                <a:gd name="connsiteY0" fmla="*/ 631744 h 939300"/>
                <a:gd name="connsiteX1" fmla="*/ 275426 w 863437"/>
                <a:gd name="connsiteY1" fmla="*/ 547421 h 939300"/>
                <a:gd name="connsiteX2" fmla="*/ 346595 w 863437"/>
                <a:gd name="connsiteY2" fmla="*/ 4963 h 939300"/>
                <a:gd name="connsiteX3" fmla="*/ 387364 w 863437"/>
                <a:gd name="connsiteY3" fmla="*/ 914489 h 939300"/>
                <a:gd name="connsiteX4" fmla="*/ 494254 w 863437"/>
                <a:gd name="connsiteY4" fmla="*/ 677545 h 939300"/>
                <a:gd name="connsiteX5" fmla="*/ 863437 w 863437"/>
                <a:gd name="connsiteY5" fmla="*/ 628227 h 93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437" h="939300">
                  <a:moveTo>
                    <a:pt x="0" y="631744"/>
                  </a:moveTo>
                  <a:cubicBezTo>
                    <a:pt x="125894" y="643004"/>
                    <a:pt x="234328" y="628071"/>
                    <a:pt x="275426" y="547421"/>
                  </a:cubicBezTo>
                  <a:cubicBezTo>
                    <a:pt x="316524" y="466771"/>
                    <a:pt x="327939" y="-56215"/>
                    <a:pt x="346595" y="4963"/>
                  </a:cubicBezTo>
                  <a:cubicBezTo>
                    <a:pt x="365251" y="66141"/>
                    <a:pt x="362754" y="802392"/>
                    <a:pt x="387364" y="914489"/>
                  </a:cubicBezTo>
                  <a:cubicBezTo>
                    <a:pt x="411974" y="1026586"/>
                    <a:pt x="414908" y="725255"/>
                    <a:pt x="494254" y="677545"/>
                  </a:cubicBezTo>
                  <a:cubicBezTo>
                    <a:pt x="573600" y="629835"/>
                    <a:pt x="863437" y="628227"/>
                    <a:pt x="863437" y="628227"/>
                  </a:cubicBezTo>
                </a:path>
              </a:pathLst>
            </a:custGeom>
            <a:ln w="1905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pic>
        <p:nvPicPr>
          <p:cNvPr id="72" name="Picture 2" descr="neuron interactions">
            <a:extLst>
              <a:ext uri="{FF2B5EF4-FFF2-40B4-BE49-F238E27FC236}">
                <a16:creationId xmlns:a16="http://schemas.microsoft.com/office/drawing/2014/main" id="{1792AA73-8BD3-6977-1263-B487755481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140077"/>
            <a:ext cx="4090388" cy="229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96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8493D-89D1-95E7-4CA6-BBAF08DDF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E81FFC93-A1B5-EE5A-59BB-FA4E97BF1B2E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5D56CA2-3F45-6B72-39B1-F4989E3B87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247" y="1219200"/>
            <a:ext cx="3336233" cy="2256206"/>
          </a:xfrm>
          <a:prstGeom prst="rect">
            <a:avLst/>
          </a:prstGeom>
        </p:spPr>
      </p:pic>
      <p:sp>
        <p:nvSpPr>
          <p:cNvPr id="32" name="Freeform 22">
            <a:extLst>
              <a:ext uri="{FF2B5EF4-FFF2-40B4-BE49-F238E27FC236}">
                <a16:creationId xmlns:a16="http://schemas.microsoft.com/office/drawing/2014/main" id="{A76A27D5-6DA6-4508-474E-A669AC4D4ED7}"/>
              </a:ext>
            </a:extLst>
          </p:cNvPr>
          <p:cNvSpPr/>
          <p:nvPr/>
        </p:nvSpPr>
        <p:spPr>
          <a:xfrm>
            <a:off x="3579258" y="2352708"/>
            <a:ext cx="1239670" cy="1507113"/>
          </a:xfrm>
          <a:custGeom>
            <a:avLst/>
            <a:gdLst>
              <a:gd name="connsiteX0" fmla="*/ 103952 w 1408877"/>
              <a:gd name="connsiteY0" fmla="*/ 0 h 1219200"/>
              <a:gd name="connsiteX1" fmla="*/ 132527 w 1408877"/>
              <a:gd name="connsiteY1" fmla="*/ 895350 h 1219200"/>
              <a:gd name="connsiteX2" fmla="*/ 1408877 w 1408877"/>
              <a:gd name="connsiteY2" fmla="*/ 1219200 h 1219200"/>
              <a:gd name="connsiteX0" fmla="*/ 119189 w 1395539"/>
              <a:gd name="connsiteY0" fmla="*/ 0 h 1466850"/>
              <a:gd name="connsiteX1" fmla="*/ 119189 w 1395539"/>
              <a:gd name="connsiteY1" fmla="*/ 1143000 h 1466850"/>
              <a:gd name="connsiteX2" fmla="*/ 1395539 w 1395539"/>
              <a:gd name="connsiteY2" fmla="*/ 1466850 h 1466850"/>
              <a:gd name="connsiteX0" fmla="*/ 120545 w 1415945"/>
              <a:gd name="connsiteY0" fmla="*/ 0 h 1743075"/>
              <a:gd name="connsiteX1" fmla="*/ 120545 w 1415945"/>
              <a:gd name="connsiteY1" fmla="*/ 1143000 h 1743075"/>
              <a:gd name="connsiteX2" fmla="*/ 1415945 w 1415945"/>
              <a:gd name="connsiteY2" fmla="*/ 1743075 h 1743075"/>
              <a:gd name="connsiteX0" fmla="*/ 120545 w 1415945"/>
              <a:gd name="connsiteY0" fmla="*/ 0 h 1748448"/>
              <a:gd name="connsiteX1" fmla="*/ 120545 w 1415945"/>
              <a:gd name="connsiteY1" fmla="*/ 1143000 h 1748448"/>
              <a:gd name="connsiteX2" fmla="*/ 1415945 w 1415945"/>
              <a:gd name="connsiteY2" fmla="*/ 1743075 h 1748448"/>
              <a:gd name="connsiteX0" fmla="*/ 95885 w 1438910"/>
              <a:gd name="connsiteY0" fmla="*/ 0 h 1767539"/>
              <a:gd name="connsiteX1" fmla="*/ 143510 w 1438910"/>
              <a:gd name="connsiteY1" fmla="*/ 1162050 h 1767539"/>
              <a:gd name="connsiteX2" fmla="*/ 1438910 w 1438910"/>
              <a:gd name="connsiteY2" fmla="*/ 1762125 h 1767539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62125"/>
              <a:gd name="connsiteX1" fmla="*/ 1343025 w 1343025"/>
              <a:gd name="connsiteY1" fmla="*/ 1762125 h 1762125"/>
              <a:gd name="connsiteX0" fmla="*/ 0 w 1343025"/>
              <a:gd name="connsiteY0" fmla="*/ 0 h 1781822"/>
              <a:gd name="connsiteX1" fmla="*/ 1343025 w 1343025"/>
              <a:gd name="connsiteY1" fmla="*/ 1762125 h 1781822"/>
              <a:gd name="connsiteX0" fmla="*/ 0 w 1343025"/>
              <a:gd name="connsiteY0" fmla="*/ 0 h 1762652"/>
              <a:gd name="connsiteX1" fmla="*/ 1343025 w 1343025"/>
              <a:gd name="connsiteY1" fmla="*/ 1762125 h 1762652"/>
              <a:gd name="connsiteX0" fmla="*/ 0 w 1352550"/>
              <a:gd name="connsiteY0" fmla="*/ 0 h 1667721"/>
              <a:gd name="connsiteX1" fmla="*/ 1352550 w 1352550"/>
              <a:gd name="connsiteY1" fmla="*/ 1666875 h 1667721"/>
              <a:gd name="connsiteX0" fmla="*/ 0 w 1779270"/>
              <a:gd name="connsiteY0" fmla="*/ 0 h 1098794"/>
              <a:gd name="connsiteX1" fmla="*/ 1779270 w 1779270"/>
              <a:gd name="connsiteY1" fmla="*/ 988695 h 1098794"/>
              <a:gd name="connsiteX0" fmla="*/ 0 w 1779270"/>
              <a:gd name="connsiteY0" fmla="*/ 419 h 989230"/>
              <a:gd name="connsiteX1" fmla="*/ 1779270 w 1779270"/>
              <a:gd name="connsiteY1" fmla="*/ 989114 h 989230"/>
              <a:gd name="connsiteX0" fmla="*/ 0 w 2030730"/>
              <a:gd name="connsiteY0" fmla="*/ 393 h 1057777"/>
              <a:gd name="connsiteX1" fmla="*/ 2030730 w 2030730"/>
              <a:gd name="connsiteY1" fmla="*/ 1057668 h 1057777"/>
              <a:gd name="connsiteX0" fmla="*/ 0 w 2030730"/>
              <a:gd name="connsiteY0" fmla="*/ 333 h 1082360"/>
              <a:gd name="connsiteX1" fmla="*/ 2030730 w 2030730"/>
              <a:gd name="connsiteY1" fmla="*/ 1057608 h 1082360"/>
              <a:gd name="connsiteX0" fmla="*/ 0 w 1908810"/>
              <a:gd name="connsiteY0" fmla="*/ 275 h 1352675"/>
              <a:gd name="connsiteX1" fmla="*/ 1908810 w 1908810"/>
              <a:gd name="connsiteY1" fmla="*/ 1331870 h 1352675"/>
              <a:gd name="connsiteX0" fmla="*/ 0 w 1908810"/>
              <a:gd name="connsiteY0" fmla="*/ 297 h 1336499"/>
              <a:gd name="connsiteX1" fmla="*/ 1908810 w 1908810"/>
              <a:gd name="connsiteY1" fmla="*/ 1331892 h 1336499"/>
              <a:gd name="connsiteX0" fmla="*/ 0 w 1527810"/>
              <a:gd name="connsiteY0" fmla="*/ 226 h 1800167"/>
              <a:gd name="connsiteX1" fmla="*/ 1527810 w 1527810"/>
              <a:gd name="connsiteY1" fmla="*/ 1796641 h 1800167"/>
              <a:gd name="connsiteX0" fmla="*/ 0 w 1192530"/>
              <a:gd name="connsiteY0" fmla="*/ 233 h 1746932"/>
              <a:gd name="connsiteX1" fmla="*/ 1192530 w 1192530"/>
              <a:gd name="connsiteY1" fmla="*/ 1743308 h 1746932"/>
              <a:gd name="connsiteX0" fmla="*/ 0 w 1344930"/>
              <a:gd name="connsiteY0" fmla="*/ 230 h 1762140"/>
              <a:gd name="connsiteX1" fmla="*/ 1344930 w 1344930"/>
              <a:gd name="connsiteY1" fmla="*/ 1758545 h 1762140"/>
              <a:gd name="connsiteX0" fmla="*/ 0 w 1002030"/>
              <a:gd name="connsiteY0" fmla="*/ 211 h 1944692"/>
              <a:gd name="connsiteX1" fmla="*/ 1002030 w 1002030"/>
              <a:gd name="connsiteY1" fmla="*/ 1941406 h 1944692"/>
              <a:gd name="connsiteX0" fmla="*/ 0 w 1002030"/>
              <a:gd name="connsiteY0" fmla="*/ 205 h 1949003"/>
              <a:gd name="connsiteX1" fmla="*/ 1002030 w 1002030"/>
              <a:gd name="connsiteY1" fmla="*/ 1941400 h 1949003"/>
              <a:gd name="connsiteX0" fmla="*/ 0 w 993484"/>
              <a:gd name="connsiteY0" fmla="*/ 255 h 1532082"/>
              <a:gd name="connsiteX1" fmla="*/ 993484 w 993484"/>
              <a:gd name="connsiteY1" fmla="*/ 1522706 h 1532082"/>
              <a:gd name="connsiteX0" fmla="*/ 0 w 1002030"/>
              <a:gd name="connsiteY0" fmla="*/ 265 h 1464097"/>
              <a:gd name="connsiteX1" fmla="*/ 1002030 w 1002030"/>
              <a:gd name="connsiteY1" fmla="*/ 1454350 h 1464097"/>
              <a:gd name="connsiteX0" fmla="*/ 0 w 1002030"/>
              <a:gd name="connsiteY0" fmla="*/ 274 h 1458797"/>
              <a:gd name="connsiteX1" fmla="*/ 1002030 w 1002030"/>
              <a:gd name="connsiteY1" fmla="*/ 1454359 h 1458797"/>
              <a:gd name="connsiteX0" fmla="*/ 146259 w 1148289"/>
              <a:gd name="connsiteY0" fmla="*/ 240 h 1494434"/>
              <a:gd name="connsiteX1" fmla="*/ 1148289 w 1148289"/>
              <a:gd name="connsiteY1" fmla="*/ 1454325 h 1494434"/>
              <a:gd name="connsiteX0" fmla="*/ 124781 w 1157768"/>
              <a:gd name="connsiteY0" fmla="*/ 235 h 1529454"/>
              <a:gd name="connsiteX1" fmla="*/ 1157768 w 1157768"/>
              <a:gd name="connsiteY1" fmla="*/ 1490039 h 1529454"/>
              <a:gd name="connsiteX0" fmla="*/ 206683 w 1239670"/>
              <a:gd name="connsiteY0" fmla="*/ 251 h 1507113"/>
              <a:gd name="connsiteX1" fmla="*/ 1239670 w 1239670"/>
              <a:gd name="connsiteY1" fmla="*/ 1490055 h 1507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39670" h="1507113">
                <a:moveTo>
                  <a:pt x="206683" y="251"/>
                </a:moveTo>
                <a:cubicBezTo>
                  <a:pt x="1155373" y="-23879"/>
                  <a:pt x="-1405742" y="1695551"/>
                  <a:pt x="1239670" y="1490055"/>
                </a:cubicBezTo>
              </a:path>
            </a:pathLst>
          </a:custGeom>
          <a:ln w="57150">
            <a:solidFill>
              <a:schemeClr val="bg1">
                <a:lumMod val="50000"/>
              </a:schemeClr>
            </a:solidFill>
            <a:tailEnd type="stealth" w="lg" len="lg"/>
          </a:ln>
          <a:scene3d>
            <a:camera prst="orthographicFront"/>
            <a:lightRig rig="threePt" dir="t"/>
          </a:scene3d>
          <a:sp3d extrusionH="95250"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1029AE8-EFDE-87E5-493B-011931E82D6D}"/>
              </a:ext>
            </a:extLst>
          </p:cNvPr>
          <p:cNvSpPr txBox="1"/>
          <p:nvPr/>
        </p:nvSpPr>
        <p:spPr>
          <a:xfrm>
            <a:off x="2711071" y="1248400"/>
            <a:ext cx="6379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Candara" panose="020E0502030303020204" pitchFamily="34" charset="0"/>
              </a:rPr>
              <a:t>PAG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B1DBF18-B33E-9C61-13C1-058DAA0D1D06}"/>
              </a:ext>
            </a:extLst>
          </p:cNvPr>
          <p:cNvSpPr txBox="1"/>
          <p:nvPr/>
        </p:nvSpPr>
        <p:spPr>
          <a:xfrm>
            <a:off x="3657600" y="3352800"/>
            <a:ext cx="12650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B664780-19EF-9DD3-A160-8C987798BA76}"/>
              </a:ext>
            </a:extLst>
          </p:cNvPr>
          <p:cNvSpPr txBox="1"/>
          <p:nvPr/>
        </p:nvSpPr>
        <p:spPr>
          <a:xfrm>
            <a:off x="6330855" y="4876800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serotonin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68936D5-9826-065E-FF78-262B840E595E}"/>
              </a:ext>
            </a:extLst>
          </p:cNvPr>
          <p:cNvGrpSpPr/>
          <p:nvPr/>
        </p:nvGrpSpPr>
        <p:grpSpPr>
          <a:xfrm>
            <a:off x="4236008" y="2438400"/>
            <a:ext cx="3188317" cy="2871384"/>
            <a:chOff x="2767961" y="2438400"/>
            <a:chExt cx="3188317" cy="2871384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8E95E5E6-E051-7AA4-D45E-AFBED4E06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7961" y="2743200"/>
              <a:ext cx="2876063" cy="2169428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4C17410-8EB7-45D4-A064-8453F86589BC}"/>
                </a:ext>
              </a:extLst>
            </p:cNvPr>
            <p:cNvGrpSpPr/>
            <p:nvPr/>
          </p:nvGrpSpPr>
          <p:grpSpPr>
            <a:xfrm>
              <a:off x="2799153" y="2438400"/>
              <a:ext cx="2662908" cy="628710"/>
              <a:chOff x="3177627" y="2181999"/>
              <a:chExt cx="2662908" cy="628710"/>
            </a:xfrm>
          </p:grpSpPr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DC3BB66-CF41-7972-6270-884726442E86}"/>
                  </a:ext>
                </a:extLst>
              </p:cNvPr>
              <p:cNvSpPr txBox="1"/>
              <p:nvPr/>
            </p:nvSpPr>
            <p:spPr>
              <a:xfrm>
                <a:off x="4033573" y="2181999"/>
                <a:ext cx="107433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Medulla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8A53E7F4-A074-DC4A-6240-F7B7F6F41E6B}"/>
                  </a:ext>
                </a:extLst>
              </p:cNvPr>
              <p:cNvSpPr txBox="1"/>
              <p:nvPr/>
            </p:nvSpPr>
            <p:spPr>
              <a:xfrm>
                <a:off x="3177627" y="2410599"/>
                <a:ext cx="26629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(nuclei  raphe </a:t>
                </a:r>
                <a:r>
                  <a:rPr lang="en-US" sz="2000" dirty="0" err="1">
                    <a:solidFill>
                      <a:srgbClr val="FF6600"/>
                    </a:solidFill>
                    <a:latin typeface="Candara" panose="020E0502030303020204" pitchFamily="34" charset="0"/>
                  </a:rPr>
                  <a:t>magnus</a:t>
                </a:r>
                <a:r>
                  <a:rPr lang="en-US" sz="2000" dirty="0">
                    <a:solidFill>
                      <a:srgbClr val="FF6600"/>
                    </a:solidFill>
                    <a:latin typeface="Candara" panose="020E0502030303020204" pitchFamily="34" charset="0"/>
                  </a:rPr>
                  <a:t>)</a:t>
                </a:r>
              </a:p>
            </p:txBody>
          </p:sp>
        </p:grpSp>
        <p:sp>
          <p:nvSpPr>
            <p:cNvPr id="56" name="Freeform 29">
              <a:extLst>
                <a:ext uri="{FF2B5EF4-FFF2-40B4-BE49-F238E27FC236}">
                  <a16:creationId xmlns:a16="http://schemas.microsoft.com/office/drawing/2014/main" id="{9B6F7873-0DE8-C5B3-003A-31978CEB94E3}"/>
                </a:ext>
              </a:extLst>
            </p:cNvPr>
            <p:cNvSpPr/>
            <p:nvPr/>
          </p:nvSpPr>
          <p:spPr>
            <a:xfrm>
              <a:off x="4716608" y="3802671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rgbClr val="FF66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A683853D-E3D8-AE02-F298-3528DA25F45E}"/>
              </a:ext>
            </a:extLst>
          </p:cNvPr>
          <p:cNvSpPr txBox="1"/>
          <p:nvPr/>
        </p:nvSpPr>
        <p:spPr>
          <a:xfrm>
            <a:off x="6112301" y="5307938"/>
            <a:ext cx="18598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6600"/>
                </a:solidFill>
                <a:latin typeface="Candara" panose="020E0502030303020204" pitchFamily="34" charset="0"/>
              </a:rPr>
              <a:t>norepinephrine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A7B41996-B442-A751-057C-B6B97356E2AF}"/>
              </a:ext>
            </a:extLst>
          </p:cNvPr>
          <p:cNvGrpSpPr/>
          <p:nvPr/>
        </p:nvGrpSpPr>
        <p:grpSpPr>
          <a:xfrm>
            <a:off x="7569271" y="4521440"/>
            <a:ext cx="2986336" cy="1621471"/>
            <a:chOff x="6101224" y="4521440"/>
            <a:chExt cx="2986336" cy="162147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2D75D51-FE6C-FDFC-CE48-38A637731429}"/>
                </a:ext>
              </a:extLst>
            </p:cNvPr>
            <p:cNvGrpSpPr/>
            <p:nvPr/>
          </p:nvGrpSpPr>
          <p:grpSpPr>
            <a:xfrm>
              <a:off x="6101224" y="4521440"/>
              <a:ext cx="2435666" cy="1424433"/>
              <a:chOff x="2952750" y="2093766"/>
              <a:chExt cx="3226594" cy="1876215"/>
            </a:xfrm>
          </p:grpSpPr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A479E220-E58E-6632-F73B-C9CE6C4FB00F}"/>
                  </a:ext>
                </a:extLst>
              </p:cNvPr>
              <p:cNvGrpSpPr/>
              <p:nvPr/>
            </p:nvGrpSpPr>
            <p:grpSpPr>
              <a:xfrm>
                <a:off x="2952750" y="2355343"/>
                <a:ext cx="3226594" cy="1614638"/>
                <a:chOff x="2952750" y="2355343"/>
                <a:chExt cx="3226594" cy="1614638"/>
              </a:xfrm>
            </p:grpSpPr>
            <p:sp>
              <p:nvSpPr>
                <p:cNvPr id="101" name="Freeform 8">
                  <a:extLst>
                    <a:ext uri="{FF2B5EF4-FFF2-40B4-BE49-F238E27FC236}">
                      <a16:creationId xmlns:a16="http://schemas.microsoft.com/office/drawing/2014/main" id="{59E94022-0E03-FD52-EB99-008DA5A1E677}"/>
                    </a:ext>
                  </a:extLst>
                </p:cNvPr>
                <p:cNvSpPr/>
                <p:nvPr/>
              </p:nvSpPr>
              <p:spPr>
                <a:xfrm>
                  <a:off x="3498057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02" name="Freeform 9">
                  <a:extLst>
                    <a:ext uri="{FF2B5EF4-FFF2-40B4-BE49-F238E27FC236}">
                      <a16:creationId xmlns:a16="http://schemas.microsoft.com/office/drawing/2014/main" id="{67C726CB-B001-F55F-6118-601BEB8D0E4F}"/>
                    </a:ext>
                  </a:extLst>
                </p:cNvPr>
                <p:cNvSpPr/>
                <p:nvPr/>
              </p:nvSpPr>
              <p:spPr>
                <a:xfrm flipH="1">
                  <a:off x="4953000" y="2674382"/>
                  <a:ext cx="681037" cy="349663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812006 w 812006"/>
                    <a:gd name="connsiteY0" fmla="*/ 78186 h 454424"/>
                    <a:gd name="connsiteX1" fmla="*/ 450056 w 812006"/>
                    <a:gd name="connsiteY1" fmla="*/ 25799 h 454424"/>
                    <a:gd name="connsiteX2" fmla="*/ 0 w 812006"/>
                    <a:gd name="connsiteY2" fmla="*/ 454424 h 454424"/>
                    <a:gd name="connsiteX0" fmla="*/ 681037 w 681037"/>
                    <a:gd name="connsiteY0" fmla="*/ 71057 h 349663"/>
                    <a:gd name="connsiteX1" fmla="*/ 319087 w 681037"/>
                    <a:gd name="connsiteY1" fmla="*/ 18670 h 349663"/>
                    <a:gd name="connsiteX2" fmla="*/ 0 w 681037"/>
                    <a:gd name="connsiteY2" fmla="*/ 349663 h 3496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81037" h="349663">
                      <a:moveTo>
                        <a:pt x="681037" y="71057"/>
                      </a:moveTo>
                      <a:cubicBezTo>
                        <a:pt x="666749" y="21050"/>
                        <a:pt x="432593" y="-27764"/>
                        <a:pt x="319087" y="18670"/>
                      </a:cubicBezTo>
                      <a:cubicBezTo>
                        <a:pt x="205581" y="65104"/>
                        <a:pt x="218678" y="326248"/>
                        <a:pt x="0" y="34966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317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03" name="Picture 102">
                  <a:extLst>
                    <a:ext uri="{FF2B5EF4-FFF2-40B4-BE49-F238E27FC236}">
                      <a16:creationId xmlns:a16="http://schemas.microsoft.com/office/drawing/2014/main" id="{F5AE9C6A-F8E5-A63D-2B59-82ADC91985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05200" y="2355343"/>
                  <a:ext cx="2152851" cy="1614638"/>
                </a:xfrm>
                <a:prstGeom prst="rect">
                  <a:avLst/>
                </a:prstGeom>
              </p:spPr>
            </p:pic>
            <p:sp>
              <p:nvSpPr>
                <p:cNvPr id="104" name="Freeform 11">
                  <a:extLst>
                    <a:ext uri="{FF2B5EF4-FFF2-40B4-BE49-F238E27FC236}">
                      <a16:creationId xmlns:a16="http://schemas.microsoft.com/office/drawing/2014/main" id="{E089AF9C-99F6-05AC-DB57-1908A7A79B10}"/>
                    </a:ext>
                  </a:extLst>
                </p:cNvPr>
                <p:cNvSpPr/>
                <p:nvPr/>
              </p:nvSpPr>
              <p:spPr>
                <a:xfrm flipV="1">
                  <a:off x="2952750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0" name="Freeform 12">
                  <a:extLst>
                    <a:ext uri="{FF2B5EF4-FFF2-40B4-BE49-F238E27FC236}">
                      <a16:creationId xmlns:a16="http://schemas.microsoft.com/office/drawing/2014/main" id="{33CC5662-6DAA-F264-4CA9-0AD06963B51E}"/>
                    </a:ext>
                  </a:extLst>
                </p:cNvPr>
                <p:cNvSpPr/>
                <p:nvPr/>
              </p:nvSpPr>
              <p:spPr>
                <a:xfrm flipH="1" flipV="1">
                  <a:off x="5926929" y="3028364"/>
                  <a:ext cx="252415" cy="2381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050131 w 1050131"/>
                    <a:gd name="connsiteY0" fmla="*/ 0 h 307181"/>
                    <a:gd name="connsiteX1" fmla="*/ 0 w 1050131"/>
                    <a:gd name="connsiteY1" fmla="*/ 307181 h 307181"/>
                    <a:gd name="connsiteX0" fmla="*/ 252412 w 252412"/>
                    <a:gd name="connsiteY0" fmla="*/ 0 h 476250"/>
                    <a:gd name="connsiteX1" fmla="*/ 0 w 252412"/>
                    <a:gd name="connsiteY1" fmla="*/ 476250 h 476250"/>
                    <a:gd name="connsiteX0" fmla="*/ 195262 w 195262"/>
                    <a:gd name="connsiteY0" fmla="*/ 4762 h 4762"/>
                    <a:gd name="connsiteX1" fmla="*/ 0 w 195262"/>
                    <a:gd name="connsiteY1" fmla="*/ 0 h 4762"/>
                    <a:gd name="connsiteX0" fmla="*/ 12927 w 12927"/>
                    <a:gd name="connsiteY0" fmla="*/ 5000 h 5000"/>
                    <a:gd name="connsiteX1" fmla="*/ 0 w 12927"/>
                    <a:gd name="connsiteY1" fmla="*/ 0 h 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2927" h="5000">
                      <a:moveTo>
                        <a:pt x="12927" y="5000"/>
                      </a:moveTo>
                      <a:lnTo>
                        <a:pt x="0" y="0"/>
                      </a:ln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  <p:pic>
              <p:nvPicPr>
                <p:cNvPr id="111" name="Picture 110">
                  <a:extLst>
                    <a:ext uri="{FF2B5EF4-FFF2-40B4-BE49-F238E27FC236}">
                      <a16:creationId xmlns:a16="http://schemas.microsoft.com/office/drawing/2014/main" id="{BEA109AD-0DA9-AF05-459C-CA55F805E17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5400000">
                  <a:off x="5724518" y="2771912"/>
                  <a:ext cx="190500" cy="479274"/>
                </a:xfrm>
                <a:prstGeom prst="rect">
                  <a:avLst/>
                </a:prstGeom>
              </p:spPr>
            </p:pic>
            <p:pic>
              <p:nvPicPr>
                <p:cNvPr id="112" name="Picture 111">
                  <a:extLst>
                    <a:ext uri="{FF2B5EF4-FFF2-40B4-BE49-F238E27FC236}">
                      <a16:creationId xmlns:a16="http://schemas.microsoft.com/office/drawing/2014/main" id="{C6DF9AF1-DAAD-560B-1A9C-ABE7369891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8333" r="35417" b="11944"/>
                <a:stretch/>
              </p:blipFill>
              <p:spPr>
                <a:xfrm rot="16200000" flipH="1">
                  <a:off x="3217076" y="2771912"/>
                  <a:ext cx="190500" cy="479274"/>
                </a:xfrm>
                <a:prstGeom prst="rect">
                  <a:avLst/>
                </a:prstGeom>
              </p:spPr>
            </p:pic>
            <p:sp>
              <p:nvSpPr>
                <p:cNvPr id="113" name="Freeform 15">
                  <a:extLst>
                    <a:ext uri="{FF2B5EF4-FFF2-40B4-BE49-F238E27FC236}">
                      <a16:creationId xmlns:a16="http://schemas.microsoft.com/office/drawing/2014/main" id="{C87AE709-556F-C614-722B-E0044BC0E3E4}"/>
                    </a:ext>
                  </a:extLst>
                </p:cNvPr>
                <p:cNvSpPr/>
                <p:nvPr/>
              </p:nvSpPr>
              <p:spPr>
                <a:xfrm flipV="1">
                  <a:off x="2957519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4" name="Freeform 16">
                  <a:extLst>
                    <a:ext uri="{FF2B5EF4-FFF2-40B4-BE49-F238E27FC236}">
                      <a16:creationId xmlns:a16="http://schemas.microsoft.com/office/drawing/2014/main" id="{DFF2DD07-C1CD-AF9E-8CBD-7B7BF58A3DC1}"/>
                    </a:ext>
                  </a:extLst>
                </p:cNvPr>
                <p:cNvSpPr/>
                <p:nvPr/>
              </p:nvSpPr>
              <p:spPr>
                <a:xfrm flipH="1" flipV="1">
                  <a:off x="5010144" y="3121435"/>
                  <a:ext cx="1164431" cy="391604"/>
                </a:xfrm>
                <a:custGeom>
                  <a:avLst/>
                  <a:gdLst>
                    <a:gd name="connsiteX0" fmla="*/ 561975 w 561975"/>
                    <a:gd name="connsiteY0" fmla="*/ 88202 h 431102"/>
                    <a:gd name="connsiteX1" fmla="*/ 457200 w 561975"/>
                    <a:gd name="connsiteY1" fmla="*/ 2477 h 431102"/>
                    <a:gd name="connsiteX2" fmla="*/ 104775 w 561975"/>
                    <a:gd name="connsiteY2" fmla="*/ 173927 h 431102"/>
                    <a:gd name="connsiteX3" fmla="*/ 0 w 561975"/>
                    <a:gd name="connsiteY3" fmla="*/ 431102 h 431102"/>
                    <a:gd name="connsiteX0" fmla="*/ 742950 w 742950"/>
                    <a:gd name="connsiteY0" fmla="*/ 88202 h 469202"/>
                    <a:gd name="connsiteX1" fmla="*/ 638175 w 742950"/>
                    <a:gd name="connsiteY1" fmla="*/ 2477 h 469202"/>
                    <a:gd name="connsiteX2" fmla="*/ 285750 w 742950"/>
                    <a:gd name="connsiteY2" fmla="*/ 173927 h 469202"/>
                    <a:gd name="connsiteX3" fmla="*/ 0 w 742950"/>
                    <a:gd name="connsiteY3" fmla="*/ 469202 h 469202"/>
                    <a:gd name="connsiteX0" fmla="*/ 742950 w 742950"/>
                    <a:gd name="connsiteY0" fmla="*/ 106295 h 487295"/>
                    <a:gd name="connsiteX1" fmla="*/ 638175 w 742950"/>
                    <a:gd name="connsiteY1" fmla="*/ 20570 h 487295"/>
                    <a:gd name="connsiteX2" fmla="*/ 0 w 742950"/>
                    <a:gd name="connsiteY2" fmla="*/ 487295 h 487295"/>
                    <a:gd name="connsiteX0" fmla="*/ 742950 w 742950"/>
                    <a:gd name="connsiteY0" fmla="*/ 69338 h 450338"/>
                    <a:gd name="connsiteX1" fmla="*/ 397669 w 742950"/>
                    <a:gd name="connsiteY1" fmla="*/ 28857 h 450338"/>
                    <a:gd name="connsiteX2" fmla="*/ 0 w 742950"/>
                    <a:gd name="connsiteY2" fmla="*/ 450338 h 450338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9619 w 759619"/>
                    <a:gd name="connsiteY0" fmla="*/ 77665 h 446759"/>
                    <a:gd name="connsiteX1" fmla="*/ 397669 w 759619"/>
                    <a:gd name="connsiteY1" fmla="*/ 25278 h 446759"/>
                    <a:gd name="connsiteX2" fmla="*/ 0 w 759619"/>
                    <a:gd name="connsiteY2" fmla="*/ 446759 h 446759"/>
                    <a:gd name="connsiteX0" fmla="*/ 752475 w 752475"/>
                    <a:gd name="connsiteY0" fmla="*/ 74530 h 400761"/>
                    <a:gd name="connsiteX1" fmla="*/ 390525 w 752475"/>
                    <a:gd name="connsiteY1" fmla="*/ 22143 h 400761"/>
                    <a:gd name="connsiteX2" fmla="*/ 0 w 752475"/>
                    <a:gd name="connsiteY2" fmla="*/ 400761 h 400761"/>
                    <a:gd name="connsiteX0" fmla="*/ 754856 w 754856"/>
                    <a:gd name="connsiteY0" fmla="*/ 71230 h 352217"/>
                    <a:gd name="connsiteX1" fmla="*/ 392906 w 754856"/>
                    <a:gd name="connsiteY1" fmla="*/ 18843 h 352217"/>
                    <a:gd name="connsiteX2" fmla="*/ 0 w 754856"/>
                    <a:gd name="connsiteY2" fmla="*/ 352217 h 352217"/>
                    <a:gd name="connsiteX0" fmla="*/ 1050131 w 1050131"/>
                    <a:gd name="connsiteY0" fmla="*/ 73138 h 380319"/>
                    <a:gd name="connsiteX1" fmla="*/ 688181 w 1050131"/>
                    <a:gd name="connsiteY1" fmla="*/ 20751 h 380319"/>
                    <a:gd name="connsiteX2" fmla="*/ 0 w 1050131"/>
                    <a:gd name="connsiteY2" fmla="*/ 380319 h 380319"/>
                    <a:gd name="connsiteX0" fmla="*/ 1050131 w 1050131"/>
                    <a:gd name="connsiteY0" fmla="*/ 73138 h 383996"/>
                    <a:gd name="connsiteX1" fmla="*/ 688181 w 1050131"/>
                    <a:gd name="connsiteY1" fmla="*/ 20751 h 383996"/>
                    <a:gd name="connsiteX2" fmla="*/ 0 w 1050131"/>
                    <a:gd name="connsiteY2" fmla="*/ 380319 h 383996"/>
                    <a:gd name="connsiteX0" fmla="*/ 1150143 w 1150143"/>
                    <a:gd name="connsiteY0" fmla="*/ 73659 h 391604"/>
                    <a:gd name="connsiteX1" fmla="*/ 788193 w 1150143"/>
                    <a:gd name="connsiteY1" fmla="*/ 21272 h 391604"/>
                    <a:gd name="connsiteX2" fmla="*/ 0 w 1150143"/>
                    <a:gd name="connsiteY2" fmla="*/ 387983 h 391604"/>
                    <a:gd name="connsiteX0" fmla="*/ 1164431 w 1164431"/>
                    <a:gd name="connsiteY0" fmla="*/ 73659 h 391604"/>
                    <a:gd name="connsiteX1" fmla="*/ 802481 w 1164431"/>
                    <a:gd name="connsiteY1" fmla="*/ 21272 h 391604"/>
                    <a:gd name="connsiteX2" fmla="*/ 0 w 1164431"/>
                    <a:gd name="connsiteY2" fmla="*/ 387983 h 391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164431" h="391604">
                      <a:moveTo>
                        <a:pt x="1164431" y="73659"/>
                      </a:moveTo>
                      <a:cubicBezTo>
                        <a:pt x="1150143" y="23652"/>
                        <a:pt x="996553" y="-31115"/>
                        <a:pt x="802481" y="21272"/>
                      </a:cubicBezTo>
                      <a:cubicBezTo>
                        <a:pt x="608409" y="73659"/>
                        <a:pt x="878284" y="431243"/>
                        <a:pt x="0" y="387983"/>
                      </a:cubicBezTo>
                    </a:path>
                  </a:pathLst>
                </a:custGeom>
                <a:ln w="57150">
                  <a:solidFill>
                    <a:schemeClr val="accent6">
                      <a:lumMod val="50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 extrusionH="69850">
                  <a:bevelT w="88900" h="114300"/>
                  <a:bevelB/>
                </a:sp3d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000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19A77B4-8B77-DD1D-6F4A-85A17825F1CA}"/>
                  </a:ext>
                </a:extLst>
              </p:cNvPr>
              <p:cNvSpPr txBox="1"/>
              <p:nvPr/>
            </p:nvSpPr>
            <p:spPr>
              <a:xfrm>
                <a:off x="3655368" y="2093766"/>
                <a:ext cx="1909489" cy="52701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Spinal Cord</a:t>
                </a:r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4163C986-89F6-B59E-1ECC-968A06734F9D}"/>
                </a:ext>
              </a:extLst>
            </p:cNvPr>
            <p:cNvGrpSpPr/>
            <p:nvPr/>
          </p:nvGrpSpPr>
          <p:grpSpPr>
            <a:xfrm>
              <a:off x="6400800" y="5742801"/>
              <a:ext cx="2686760" cy="400110"/>
              <a:chOff x="6629400" y="5900915"/>
              <a:chExt cx="2686760" cy="400110"/>
            </a:xfrm>
          </p:grpSpPr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id="{75149D95-AF52-5204-5ED0-75C587761571}"/>
                  </a:ext>
                </a:extLst>
              </p:cNvPr>
              <p:cNvCxnSpPr/>
              <p:nvPr/>
            </p:nvCxnSpPr>
            <p:spPr>
              <a:xfrm>
                <a:off x="6629400" y="5945873"/>
                <a:ext cx="0" cy="226327"/>
              </a:xfrm>
              <a:prstGeom prst="straightConnector1">
                <a:avLst/>
              </a:prstGeom>
              <a:ln w="38100">
                <a:solidFill>
                  <a:schemeClr val="accent6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0858244A-9934-D3F7-0D30-EF6239531E04}"/>
                  </a:ext>
                </a:extLst>
              </p:cNvPr>
              <p:cNvSpPr txBox="1"/>
              <p:nvPr/>
            </p:nvSpPr>
            <p:spPr>
              <a:xfrm>
                <a:off x="6662870" y="5900915"/>
                <a:ext cx="26532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  <a:latin typeface="Candara" panose="020E0502030303020204" pitchFamily="34" charset="0"/>
                  </a:rPr>
                  <a:t>dorsal horn excitability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1728A41D-DFC4-A0A6-E1CF-F6CD5B1D6B32}"/>
              </a:ext>
            </a:extLst>
          </p:cNvPr>
          <p:cNvGrpSpPr/>
          <p:nvPr/>
        </p:nvGrpSpPr>
        <p:grpSpPr>
          <a:xfrm>
            <a:off x="3373047" y="2352708"/>
            <a:ext cx="1445881" cy="1507113"/>
            <a:chOff x="1905000" y="2352708"/>
            <a:chExt cx="1445881" cy="1507113"/>
          </a:xfrm>
        </p:grpSpPr>
        <p:sp>
          <p:nvSpPr>
            <p:cNvPr id="116" name="Freeform 42">
              <a:extLst>
                <a:ext uri="{FF2B5EF4-FFF2-40B4-BE49-F238E27FC236}">
                  <a16:creationId xmlns:a16="http://schemas.microsoft.com/office/drawing/2014/main" id="{35DF90E6-346B-EC2A-488E-7496B5976212}"/>
                </a:ext>
              </a:extLst>
            </p:cNvPr>
            <p:cNvSpPr/>
            <p:nvPr/>
          </p:nvSpPr>
          <p:spPr>
            <a:xfrm>
              <a:off x="2111211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28575">
              <a:solidFill>
                <a:srgbClr val="009900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0" h="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0C85B9D-DFEC-FEA2-BB0F-218E81247DA3}"/>
                </a:ext>
              </a:extLst>
            </p:cNvPr>
            <p:cNvCxnSpPr/>
            <p:nvPr/>
          </p:nvCxnSpPr>
          <p:spPr>
            <a:xfrm flipV="1">
              <a:off x="1905000" y="2355340"/>
              <a:ext cx="427180" cy="4706"/>
            </a:xfrm>
            <a:prstGeom prst="line">
              <a:avLst/>
            </a:prstGeom>
            <a:ln w="28575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8" name="Picture 117">
            <a:extLst>
              <a:ext uri="{FF2B5EF4-FFF2-40B4-BE49-F238E27FC236}">
                <a16:creationId xmlns:a16="http://schemas.microsoft.com/office/drawing/2014/main" id="{D1E3AF45-4F4B-D023-D39F-597D25FD68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951" y="2181065"/>
            <a:ext cx="481449" cy="357963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796B5331-D720-7965-75F8-009B16AE454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140" y="2181065"/>
            <a:ext cx="481449" cy="357963"/>
          </a:xfrm>
          <a:prstGeom prst="rect">
            <a:avLst/>
          </a:prstGeom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93EAF0E3-6668-F4CA-F4AF-54F532E393E0}"/>
              </a:ext>
            </a:extLst>
          </p:cNvPr>
          <p:cNvGrpSpPr/>
          <p:nvPr/>
        </p:nvGrpSpPr>
        <p:grpSpPr>
          <a:xfrm>
            <a:off x="2966647" y="2039646"/>
            <a:ext cx="396876" cy="250158"/>
            <a:chOff x="1498600" y="2039646"/>
            <a:chExt cx="396876" cy="250158"/>
          </a:xfrm>
        </p:grpSpPr>
        <p:sp>
          <p:nvSpPr>
            <p:cNvPr id="121" name="Freeform 50">
              <a:extLst>
                <a:ext uri="{FF2B5EF4-FFF2-40B4-BE49-F238E27FC236}">
                  <a16:creationId xmlns:a16="http://schemas.microsoft.com/office/drawing/2014/main" id="{4A1C867A-9521-BD38-EF4A-C8EAFC8C5AE9}"/>
                </a:ext>
              </a:extLst>
            </p:cNvPr>
            <p:cNvSpPr/>
            <p:nvPr/>
          </p:nvSpPr>
          <p:spPr>
            <a:xfrm>
              <a:off x="1498600" y="2039646"/>
              <a:ext cx="319880" cy="250158"/>
            </a:xfrm>
            <a:custGeom>
              <a:avLst/>
              <a:gdLst>
                <a:gd name="connsiteX0" fmla="*/ 0 w 336550"/>
                <a:gd name="connsiteY0" fmla="*/ 130548 h 130548"/>
                <a:gd name="connsiteX1" fmla="*/ 57150 w 336550"/>
                <a:gd name="connsiteY1" fmla="*/ 373 h 130548"/>
                <a:gd name="connsiteX2" fmla="*/ 336550 w 336550"/>
                <a:gd name="connsiteY2" fmla="*/ 98798 h 130548"/>
                <a:gd name="connsiteX0" fmla="*/ 0 w 349872"/>
                <a:gd name="connsiteY0" fmla="*/ 189888 h 189888"/>
                <a:gd name="connsiteX1" fmla="*/ 338138 w 349872"/>
                <a:gd name="connsiteY1" fmla="*/ 182 h 189888"/>
                <a:gd name="connsiteX2" fmla="*/ 336550 w 349872"/>
                <a:gd name="connsiteY2" fmla="*/ 158138 h 189888"/>
                <a:gd name="connsiteX0" fmla="*/ 0 w 336550"/>
                <a:gd name="connsiteY0" fmla="*/ 31750 h 31750"/>
                <a:gd name="connsiteX1" fmla="*/ 336550 w 336550"/>
                <a:gd name="connsiteY1" fmla="*/ 0 h 31750"/>
                <a:gd name="connsiteX0" fmla="*/ 0 w 338116"/>
                <a:gd name="connsiteY0" fmla="*/ 105209 h 105209"/>
                <a:gd name="connsiteX1" fmla="*/ 336550 w 338116"/>
                <a:gd name="connsiteY1" fmla="*/ 73459 h 105209"/>
                <a:gd name="connsiteX0" fmla="*/ 0 w 435328"/>
                <a:gd name="connsiteY0" fmla="*/ 135647 h 135647"/>
                <a:gd name="connsiteX1" fmla="*/ 434181 w 435328"/>
                <a:gd name="connsiteY1" fmla="*/ 65797 h 135647"/>
                <a:gd name="connsiteX0" fmla="*/ 2312 w 437303"/>
                <a:gd name="connsiteY0" fmla="*/ 149947 h 149947"/>
                <a:gd name="connsiteX1" fmla="*/ 436493 w 437303"/>
                <a:gd name="connsiteY1" fmla="*/ 80097 h 149947"/>
                <a:gd name="connsiteX0" fmla="*/ 3160 w 297962"/>
                <a:gd name="connsiteY0" fmla="*/ 269574 h 269574"/>
                <a:gd name="connsiteX1" fmla="*/ 296847 w 297962"/>
                <a:gd name="connsiteY1" fmla="*/ 54468 h 269574"/>
                <a:gd name="connsiteX0" fmla="*/ 0 w 295676"/>
                <a:gd name="connsiteY0" fmla="*/ 259552 h 260284"/>
                <a:gd name="connsiteX1" fmla="*/ 293687 w 295676"/>
                <a:gd name="connsiteY1" fmla="*/ 44446 h 260284"/>
                <a:gd name="connsiteX0" fmla="*/ 0 w 293687"/>
                <a:gd name="connsiteY0" fmla="*/ 287352 h 287976"/>
                <a:gd name="connsiteX1" fmla="*/ 293687 w 293687"/>
                <a:gd name="connsiteY1" fmla="*/ 72246 h 287976"/>
                <a:gd name="connsiteX0" fmla="*/ 0 w 310355"/>
                <a:gd name="connsiteY0" fmla="*/ 208391 h 209154"/>
                <a:gd name="connsiteX1" fmla="*/ 310355 w 310355"/>
                <a:gd name="connsiteY1" fmla="*/ 83773 h 209154"/>
                <a:gd name="connsiteX0" fmla="*/ 0 w 319880"/>
                <a:gd name="connsiteY0" fmla="*/ 218577 h 219318"/>
                <a:gd name="connsiteX1" fmla="*/ 319880 w 319880"/>
                <a:gd name="connsiteY1" fmla="*/ 82052 h 219318"/>
                <a:gd name="connsiteX0" fmla="*/ 0 w 319880"/>
                <a:gd name="connsiteY0" fmla="*/ 249528 h 250158"/>
                <a:gd name="connsiteX1" fmla="*/ 319880 w 319880"/>
                <a:gd name="connsiteY1" fmla="*/ 113003 h 2501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19880" h="250158">
                  <a:moveTo>
                    <a:pt x="0" y="249528"/>
                  </a:moveTo>
                  <a:cubicBezTo>
                    <a:pt x="126471" y="269902"/>
                    <a:pt x="293421" y="-212171"/>
                    <a:pt x="319880" y="113003"/>
                  </a:cubicBez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25EB881-F495-8091-4596-4EC80CE3DB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9898" y="2108822"/>
              <a:ext cx="155578" cy="72244"/>
            </a:xfrm>
            <a:prstGeom prst="rect">
              <a:avLst/>
            </a:prstGeom>
          </p:spPr>
        </p:pic>
      </p:grpSp>
      <p:pic>
        <p:nvPicPr>
          <p:cNvPr id="123" name="Picture 122">
            <a:extLst>
              <a:ext uri="{FF2B5EF4-FFF2-40B4-BE49-F238E27FC236}">
                <a16:creationId xmlns:a16="http://schemas.microsoft.com/office/drawing/2014/main" id="{58C16800-EC6B-838E-01E5-98BA5E0286E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216" y="1447800"/>
            <a:ext cx="481449" cy="357963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7D8C6094-A60E-B3BA-608B-31EE5591CDF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454" y="1805763"/>
            <a:ext cx="481449" cy="357963"/>
          </a:xfrm>
          <a:prstGeom prst="rect">
            <a:avLst/>
          </a:prstGeom>
        </p:spPr>
      </p:pic>
      <p:sp>
        <p:nvSpPr>
          <p:cNvPr id="125" name="TextBox 124">
            <a:extLst>
              <a:ext uri="{FF2B5EF4-FFF2-40B4-BE49-F238E27FC236}">
                <a16:creationId xmlns:a16="http://schemas.microsoft.com/office/drawing/2014/main" id="{1B02E31E-28FB-CE31-4AD7-B30ECFB70242}"/>
              </a:ext>
            </a:extLst>
          </p:cNvPr>
          <p:cNvSpPr txBox="1"/>
          <p:nvPr/>
        </p:nvSpPr>
        <p:spPr>
          <a:xfrm>
            <a:off x="4469000" y="1455926"/>
            <a:ext cx="32832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9900"/>
                </a:solidFill>
                <a:latin typeface="Candara" panose="020E0502030303020204" pitchFamily="34" charset="0"/>
              </a:rPr>
              <a:t>excitatory projection neuron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7309642-49DA-7D1B-347C-837ECEF3CB45}"/>
              </a:ext>
            </a:extLst>
          </p:cNvPr>
          <p:cNvSpPr txBox="1"/>
          <p:nvPr/>
        </p:nvSpPr>
        <p:spPr>
          <a:xfrm>
            <a:off x="4477947" y="1821686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andara" panose="020E0502030303020204" pitchFamily="34" charset="0"/>
              </a:rPr>
              <a:t>inhibitory neuron</a:t>
            </a: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6276ECB4-AD55-5193-E32F-2C6873D0D486}"/>
              </a:ext>
            </a:extLst>
          </p:cNvPr>
          <p:cNvSpPr/>
          <p:nvPr/>
        </p:nvSpPr>
        <p:spPr>
          <a:xfrm>
            <a:off x="3203183" y="2089774"/>
            <a:ext cx="165102" cy="18098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Candara" panose="020E0502030303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1110D50-5007-09C5-4B42-0B4196CE5BB3}"/>
              </a:ext>
            </a:extLst>
          </p:cNvPr>
          <p:cNvGrpSpPr/>
          <p:nvPr/>
        </p:nvGrpSpPr>
        <p:grpSpPr>
          <a:xfrm>
            <a:off x="1219200" y="3810000"/>
            <a:ext cx="4267200" cy="3010777"/>
            <a:chOff x="1219200" y="3810000"/>
            <a:chExt cx="4267200" cy="30107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3DB1176-B5CF-66F7-47A8-5F32C92A3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4D69D9-43DC-1A06-C0EA-99EA3568BE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1219200" y="5878732"/>
              <a:ext cx="4267200" cy="68275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E1E7F0-92AD-F5D9-212E-4652564FA2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610" y="6034599"/>
              <a:ext cx="392908" cy="3271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18E9BC3-B868-0631-E485-F6FAC4108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127" y="5960594"/>
              <a:ext cx="392908" cy="3271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4A6955-ABDA-9009-A7F3-D381E00A3E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44" y="6034599"/>
              <a:ext cx="392908" cy="327112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520826-524F-A3AD-F71D-8C857B2CC43B}"/>
                </a:ext>
              </a:extLst>
            </p:cNvPr>
            <p:cNvSpPr txBox="1"/>
            <p:nvPr/>
          </p:nvSpPr>
          <p:spPr>
            <a:xfrm>
              <a:off x="3764800" y="4114800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Calcium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44E624D-3BA9-5DCD-A813-B58E77D6DCA9}"/>
                </a:ext>
              </a:extLst>
            </p:cNvPr>
            <p:cNvSpPr txBox="1"/>
            <p:nvPr/>
          </p:nvSpPr>
          <p:spPr>
            <a:xfrm>
              <a:off x="3759991" y="4288629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Channel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1096BC4-656C-5344-CF0B-FF97D96A4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1260" y="4648200"/>
              <a:ext cx="205940" cy="15445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98AB39-A9F6-3A0A-0AD6-651200DB4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3660" y="4646145"/>
              <a:ext cx="205940" cy="154455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5855866-648D-DDFB-0932-ECDFCF907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060" y="4648200"/>
              <a:ext cx="205940" cy="154455"/>
            </a:xfrm>
            <a:prstGeom prst="rect">
              <a:avLst/>
            </a:prstGeom>
          </p:spPr>
        </p:pic>
        <p:sp>
          <p:nvSpPr>
            <p:cNvPr id="14" name="Freeform 75">
              <a:extLst>
                <a:ext uri="{FF2B5EF4-FFF2-40B4-BE49-F238E27FC236}">
                  <a16:creationId xmlns:a16="http://schemas.microsoft.com/office/drawing/2014/main" id="{0B30F16C-35B2-08D0-16B7-C662634363D6}"/>
                </a:ext>
              </a:extLst>
            </p:cNvPr>
            <p:cNvSpPr/>
            <p:nvPr/>
          </p:nvSpPr>
          <p:spPr>
            <a:xfrm>
              <a:off x="3768096" y="4687246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0000FF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F803379-BD8C-0CBE-56A4-9DABC1CC6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9515" y="4524380"/>
              <a:ext cx="205940" cy="154455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BFD01E-79C4-93A9-EECA-3E5ADAA1C56D}"/>
                </a:ext>
              </a:extLst>
            </p:cNvPr>
            <p:cNvGrpSpPr/>
            <p:nvPr/>
          </p:nvGrpSpPr>
          <p:grpSpPr>
            <a:xfrm>
              <a:off x="3733800" y="5617152"/>
              <a:ext cx="962123" cy="574594"/>
              <a:chOff x="2209800" y="5617152"/>
              <a:chExt cx="962123" cy="574594"/>
            </a:xfrm>
          </p:grpSpPr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54DFAAE-247B-93F0-C26E-1FC28DCF221E}"/>
                  </a:ext>
                </a:extLst>
              </p:cNvPr>
              <p:cNvSpPr txBox="1"/>
              <p:nvPr/>
            </p:nvSpPr>
            <p:spPr>
              <a:xfrm>
                <a:off x="2401744" y="5617152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723F5F01-23D9-E3BA-2B74-828A305A9626}"/>
                  </a:ext>
                </a:extLst>
              </p:cNvPr>
              <p:cNvSpPr txBox="1"/>
              <p:nvPr/>
            </p:nvSpPr>
            <p:spPr>
              <a:xfrm>
                <a:off x="2209800" y="5769552"/>
                <a:ext cx="962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Receptors</a:t>
                </a:r>
              </a:p>
            </p:txBody>
          </p:sp>
          <p:sp>
            <p:nvSpPr>
              <p:cNvPr id="72" name="Freeform 81">
                <a:extLst>
                  <a:ext uri="{FF2B5EF4-FFF2-40B4-BE49-F238E27FC236}">
                    <a16:creationId xmlns:a16="http://schemas.microsoft.com/office/drawing/2014/main" id="{663C4919-AF61-E1F7-2D6E-7409E5F28086}"/>
                  </a:ext>
                </a:extLst>
              </p:cNvPr>
              <p:cNvSpPr/>
              <p:nvPr/>
            </p:nvSpPr>
            <p:spPr>
              <a:xfrm>
                <a:off x="2481263" y="6034088"/>
                <a:ext cx="289452" cy="157658"/>
              </a:xfrm>
              <a:custGeom>
                <a:avLst/>
                <a:gdLst>
                  <a:gd name="connsiteX0" fmla="*/ 250031 w 289452"/>
                  <a:gd name="connsiteY0" fmla="*/ 0 h 157658"/>
                  <a:gd name="connsiteX1" fmla="*/ 269081 w 289452"/>
                  <a:gd name="connsiteY1" fmla="*/ 133350 h 157658"/>
                  <a:gd name="connsiteX2" fmla="*/ 0 w 289452"/>
                  <a:gd name="connsiteY2" fmla="*/ 157162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452" h="157658">
                    <a:moveTo>
                      <a:pt x="250031" y="0"/>
                    </a:moveTo>
                    <a:cubicBezTo>
                      <a:pt x="280392" y="53578"/>
                      <a:pt x="310753" y="107156"/>
                      <a:pt x="269081" y="133350"/>
                    </a:cubicBezTo>
                    <a:cubicBezTo>
                      <a:pt x="227409" y="159544"/>
                      <a:pt x="113704" y="158353"/>
                      <a:pt x="0" y="157162"/>
                    </a:cubicBezTo>
                  </a:path>
                </a:pathLst>
              </a:cu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E762A-7D54-EB3E-4C1A-35EB39756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CFE80CF-5F67-D5A7-A1B3-1D335C301AD8}"/>
                </a:ext>
              </a:extLst>
            </p:cNvPr>
            <p:cNvGrpSpPr/>
            <p:nvPr/>
          </p:nvGrpSpPr>
          <p:grpSpPr>
            <a:xfrm>
              <a:off x="3103805" y="5638816"/>
              <a:ext cx="320433" cy="426411"/>
              <a:chOff x="1579805" y="5638816"/>
              <a:chExt cx="320433" cy="426411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4A4003FA-A056-2906-43C1-AC89CA8D0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60" name="Picture 59">
                <a:extLst>
                  <a:ext uri="{FF2B5EF4-FFF2-40B4-BE49-F238E27FC236}">
                    <a16:creationId xmlns:a16="http://schemas.microsoft.com/office/drawing/2014/main" id="{B52E49D5-B69D-3C59-3F66-C2DB4AA16D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CEC8EC97-1BC1-3774-E292-EDCB33272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2B50554A-FB62-33C8-677C-B5C503CCC2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4DA1A92-A331-2220-AC17-7AD09273D2D6}"/>
                </a:ext>
              </a:extLst>
            </p:cNvPr>
            <p:cNvGrpSpPr/>
            <p:nvPr/>
          </p:nvGrpSpPr>
          <p:grpSpPr>
            <a:xfrm>
              <a:off x="2536856" y="5128840"/>
              <a:ext cx="519694" cy="328831"/>
              <a:chOff x="993808" y="5107411"/>
              <a:chExt cx="519694" cy="328831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830E8175-EA7D-CD91-F643-88E4F297659A}"/>
                  </a:ext>
                </a:extLst>
              </p:cNvPr>
              <p:cNvSpPr txBox="1"/>
              <p:nvPr/>
            </p:nvSpPr>
            <p:spPr>
              <a:xfrm>
                <a:off x="1021059" y="5107411"/>
                <a:ext cx="4651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4DE17679-15C0-8355-BFA3-60253638C6CB}"/>
                  </a:ext>
                </a:extLst>
              </p:cNvPr>
              <p:cNvSpPr txBox="1"/>
              <p:nvPr/>
            </p:nvSpPr>
            <p:spPr>
              <a:xfrm>
                <a:off x="993808" y="5205410"/>
                <a:ext cx="51969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Vesicle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4C535CB-B177-029B-B066-CAFBBFE9DE56}"/>
                </a:ext>
              </a:extLst>
            </p:cNvPr>
            <p:cNvSpPr txBox="1"/>
            <p:nvPr/>
          </p:nvSpPr>
          <p:spPr>
            <a:xfrm>
              <a:off x="2302862" y="3810000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ndara" panose="020E0502030303020204" pitchFamily="34" charset="0"/>
                </a:rPr>
                <a:t>one more time…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A2EB0A2C-59C7-222E-C4CF-B13095E59D0C}"/>
                </a:ext>
              </a:extLst>
            </p:cNvPr>
            <p:cNvGrpSpPr/>
            <p:nvPr/>
          </p:nvGrpSpPr>
          <p:grpSpPr>
            <a:xfrm>
              <a:off x="1860598" y="5371306"/>
              <a:ext cx="998991" cy="538824"/>
              <a:chOff x="-914400" y="2909500"/>
              <a:chExt cx="998991" cy="538824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949DEC9-6F4A-88F2-C8B0-8BB827B141B0}"/>
                  </a:ext>
                </a:extLst>
              </p:cNvPr>
              <p:cNvSpPr txBox="1"/>
              <p:nvPr/>
            </p:nvSpPr>
            <p:spPr>
              <a:xfrm>
                <a:off x="-718128" y="2909500"/>
                <a:ext cx="668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axon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DEAC6DA-553E-B41C-98D3-C746C661BDC2}"/>
                  </a:ext>
                </a:extLst>
              </p:cNvPr>
              <p:cNvSpPr txBox="1"/>
              <p:nvPr/>
            </p:nvSpPr>
            <p:spPr>
              <a:xfrm>
                <a:off x="-914400" y="3078992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terminal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6229EA-ED12-25F0-8609-745797365EDE}"/>
                </a:ext>
              </a:extLst>
            </p:cNvPr>
            <p:cNvGrpSpPr/>
            <p:nvPr/>
          </p:nvGrpSpPr>
          <p:grpSpPr>
            <a:xfrm>
              <a:off x="2246293" y="4463140"/>
              <a:ext cx="870751" cy="447477"/>
              <a:chOff x="722293" y="4353123"/>
              <a:chExt cx="870751" cy="447477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0046E0AD-73CC-64B8-8FA5-D65C6A32D1E5}"/>
                  </a:ext>
                </a:extLst>
              </p:cNvPr>
              <p:cNvSpPr txBox="1"/>
              <p:nvPr/>
            </p:nvSpPr>
            <p:spPr>
              <a:xfrm>
                <a:off x="834503" y="4353123"/>
                <a:ext cx="655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action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0FDD489-FC4E-A189-F4CE-42A5C4EE2A00}"/>
                  </a:ext>
                </a:extLst>
              </p:cNvPr>
              <p:cNvSpPr txBox="1"/>
              <p:nvPr/>
            </p:nvSpPr>
            <p:spPr>
              <a:xfrm>
                <a:off x="722293" y="4492823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potential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852BB2E-042C-E2FF-11E9-2C3C69992C9D}"/>
                </a:ext>
              </a:extLst>
            </p:cNvPr>
            <p:cNvGrpSpPr/>
            <p:nvPr/>
          </p:nvGrpSpPr>
          <p:grpSpPr>
            <a:xfrm>
              <a:off x="3101340" y="5638800"/>
              <a:ext cx="320433" cy="426411"/>
              <a:chOff x="1579805" y="5638816"/>
              <a:chExt cx="320433" cy="426411"/>
            </a:xfrm>
          </p:grpSpPr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92D1E928-14A4-67C8-D5C7-817D035CC3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F8084616-0B47-6345-24B2-783EE20C7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2850D067-94B6-3C7A-3B1B-7895A25015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EEE20C49-4158-68A5-55C8-52913D7D91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89BD6383-1D61-112B-3BD6-D3E772F584A5}"/>
                </a:ext>
              </a:extLst>
            </p:cNvPr>
            <p:cNvGrpSpPr/>
            <p:nvPr/>
          </p:nvGrpSpPr>
          <p:grpSpPr>
            <a:xfrm>
              <a:off x="1993130" y="4114800"/>
              <a:ext cx="1870633" cy="1257881"/>
              <a:chOff x="469130" y="4114800"/>
              <a:chExt cx="1870633" cy="1257881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E1FB29BC-F2AE-35DE-FEBD-1099137BE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29023" y="5218226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64B52CA3-B8C5-4382-8352-AA0BBAA6C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1423" y="5216171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F7192DE-058D-6CE0-D18B-3F14C062E5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33823" y="5218226"/>
                <a:ext cx="205940" cy="154455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C9C5DD11-CBBD-6A66-0321-D5E1E4B7AAE5}"/>
                  </a:ext>
                </a:extLst>
              </p:cNvPr>
              <p:cNvSpPr txBox="1"/>
              <p:nvPr/>
            </p:nvSpPr>
            <p:spPr>
              <a:xfrm>
                <a:off x="469130" y="4114800"/>
                <a:ext cx="1085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Potassium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4C0ACD9-3A7D-204C-71C2-079DA0EEBA9A}"/>
                  </a:ext>
                </a:extLst>
              </p:cNvPr>
              <p:cNvSpPr txBox="1"/>
              <p:nvPr/>
            </p:nvSpPr>
            <p:spPr>
              <a:xfrm>
                <a:off x="571818" y="4288629"/>
                <a:ext cx="8819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Channel</a:t>
                </a:r>
              </a:p>
            </p:txBody>
          </p:sp>
        </p:grp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093960C-8D88-9B0A-6BB5-B45EE888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63A537B-415C-D274-D4BD-77803B87912B}"/>
                </a:ext>
              </a:extLst>
            </p:cNvPr>
            <p:cNvSpPr/>
            <p:nvPr/>
          </p:nvSpPr>
          <p:spPr>
            <a:xfrm>
              <a:off x="1891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33375B7-BE55-D242-AF6F-8ED55F6C65DD}"/>
                </a:ext>
              </a:extLst>
            </p:cNvPr>
            <p:cNvGrpSpPr/>
            <p:nvPr/>
          </p:nvGrpSpPr>
          <p:grpSpPr>
            <a:xfrm>
              <a:off x="4139212" y="6191746"/>
              <a:ext cx="729322" cy="629031"/>
              <a:chOff x="4457700" y="3947242"/>
              <a:chExt cx="729322" cy="629031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CD20FC8-3A1D-D2DD-8F07-BB008AC649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7700" y="3971511"/>
                <a:ext cx="381000" cy="604762"/>
              </a:xfrm>
              <a:prstGeom prst="rect">
                <a:avLst/>
              </a:prstGeom>
            </p:spPr>
          </p:pic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11631EC2-534E-A93C-7032-BCF1C209E38D}"/>
                  </a:ext>
                </a:extLst>
              </p:cNvPr>
              <p:cNvGrpSpPr/>
              <p:nvPr/>
            </p:nvGrpSpPr>
            <p:grpSpPr>
              <a:xfrm>
                <a:off x="4707733" y="3947242"/>
                <a:ext cx="479289" cy="338555"/>
                <a:chOff x="5752632" y="1448010"/>
                <a:chExt cx="650549" cy="477162"/>
              </a:xfrm>
            </p:grpSpPr>
            <p:sp>
              <p:nvSpPr>
                <p:cNvPr id="34" name="Freeform 53">
                  <a:extLst>
                    <a:ext uri="{FF2B5EF4-FFF2-40B4-BE49-F238E27FC236}">
                      <a16:creationId xmlns:a16="http://schemas.microsoft.com/office/drawing/2014/main" id="{42FFC103-8967-073E-5E98-EA789715A88D}"/>
                    </a:ext>
                  </a:extLst>
                </p:cNvPr>
                <p:cNvSpPr/>
                <p:nvPr/>
              </p:nvSpPr>
              <p:spPr>
                <a:xfrm>
                  <a:off x="5752632" y="1538249"/>
                  <a:ext cx="650549" cy="306070"/>
                </a:xfrm>
                <a:custGeom>
                  <a:avLst/>
                  <a:gdLst>
                    <a:gd name="connsiteX0" fmla="*/ 0 w 2544702"/>
                    <a:gd name="connsiteY0" fmla="*/ 870775 h 1454166"/>
                    <a:gd name="connsiteX1" fmla="*/ 361950 w 2544702"/>
                    <a:gd name="connsiteY1" fmla="*/ 880300 h 1454166"/>
                    <a:gd name="connsiteX2" fmla="*/ 885825 w 2544702"/>
                    <a:gd name="connsiteY2" fmla="*/ 175450 h 1454166"/>
                    <a:gd name="connsiteX3" fmla="*/ 2314575 w 2544702"/>
                    <a:gd name="connsiteY3" fmla="*/ 89725 h 1454166"/>
                    <a:gd name="connsiteX4" fmla="*/ 2400300 w 2544702"/>
                    <a:gd name="connsiteY4" fmla="*/ 1289875 h 1454166"/>
                    <a:gd name="connsiteX5" fmla="*/ 904875 w 2544702"/>
                    <a:gd name="connsiteY5" fmla="*/ 1404175 h 1454166"/>
                    <a:gd name="connsiteX6" fmla="*/ 66675 w 2544702"/>
                    <a:gd name="connsiteY6" fmla="*/ 918400 h 1454166"/>
                    <a:gd name="connsiteX0" fmla="*/ 0 w 2544702"/>
                    <a:gd name="connsiteY0" fmla="*/ 870775 h 1457493"/>
                    <a:gd name="connsiteX1" fmla="*/ 361950 w 2544702"/>
                    <a:gd name="connsiteY1" fmla="*/ 880300 h 1457493"/>
                    <a:gd name="connsiteX2" fmla="*/ 885825 w 2544702"/>
                    <a:gd name="connsiteY2" fmla="*/ 175450 h 1457493"/>
                    <a:gd name="connsiteX3" fmla="*/ 2314575 w 2544702"/>
                    <a:gd name="connsiteY3" fmla="*/ 89725 h 1457493"/>
                    <a:gd name="connsiteX4" fmla="*/ 2400300 w 2544702"/>
                    <a:gd name="connsiteY4" fmla="*/ 1289875 h 1457493"/>
                    <a:gd name="connsiteX5" fmla="*/ 904875 w 2544702"/>
                    <a:gd name="connsiteY5" fmla="*/ 1404175 h 1457493"/>
                    <a:gd name="connsiteX6" fmla="*/ 0 w 2544702"/>
                    <a:gd name="connsiteY6" fmla="*/ 870775 h 1457493"/>
                    <a:gd name="connsiteX0" fmla="*/ 0 w 2584418"/>
                    <a:gd name="connsiteY0" fmla="*/ 786270 h 1366647"/>
                    <a:gd name="connsiteX1" fmla="*/ 361950 w 2584418"/>
                    <a:gd name="connsiteY1" fmla="*/ 795795 h 1366647"/>
                    <a:gd name="connsiteX2" fmla="*/ 885825 w 2584418"/>
                    <a:gd name="connsiteY2" fmla="*/ 90945 h 1366647"/>
                    <a:gd name="connsiteX3" fmla="*/ 2393156 w 2584418"/>
                    <a:gd name="connsiteY3" fmla="*/ 131427 h 1366647"/>
                    <a:gd name="connsiteX4" fmla="*/ 2400300 w 2584418"/>
                    <a:gd name="connsiteY4" fmla="*/ 1205370 h 1366647"/>
                    <a:gd name="connsiteX5" fmla="*/ 904875 w 2584418"/>
                    <a:gd name="connsiteY5" fmla="*/ 1319670 h 1366647"/>
                    <a:gd name="connsiteX6" fmla="*/ 0 w 2584418"/>
                    <a:gd name="connsiteY6" fmla="*/ 786270 h 1366647"/>
                    <a:gd name="connsiteX0" fmla="*/ 0 w 2593856"/>
                    <a:gd name="connsiteY0" fmla="*/ 767836 h 1346518"/>
                    <a:gd name="connsiteX1" fmla="*/ 361950 w 2593856"/>
                    <a:gd name="connsiteY1" fmla="*/ 777361 h 1346518"/>
                    <a:gd name="connsiteX2" fmla="*/ 885825 w 2593856"/>
                    <a:gd name="connsiteY2" fmla="*/ 72511 h 1346518"/>
                    <a:gd name="connsiteX3" fmla="*/ 2409825 w 2593856"/>
                    <a:gd name="connsiteY3" fmla="*/ 148711 h 1346518"/>
                    <a:gd name="connsiteX4" fmla="*/ 2400300 w 2593856"/>
                    <a:gd name="connsiteY4" fmla="*/ 1186936 h 1346518"/>
                    <a:gd name="connsiteX5" fmla="*/ 904875 w 2593856"/>
                    <a:gd name="connsiteY5" fmla="*/ 1301236 h 1346518"/>
                    <a:gd name="connsiteX6" fmla="*/ 0 w 2593856"/>
                    <a:gd name="connsiteY6" fmla="*/ 767836 h 134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3856" h="1346518">
                      <a:moveTo>
                        <a:pt x="0" y="767836"/>
                      </a:moveTo>
                      <a:cubicBezTo>
                        <a:pt x="107156" y="830542"/>
                        <a:pt x="214313" y="893248"/>
                        <a:pt x="361950" y="777361"/>
                      </a:cubicBezTo>
                      <a:cubicBezTo>
                        <a:pt x="509587" y="661474"/>
                        <a:pt x="544513" y="177286"/>
                        <a:pt x="885825" y="72511"/>
                      </a:cubicBezTo>
                      <a:cubicBezTo>
                        <a:pt x="1227138" y="-32264"/>
                        <a:pt x="2157413" y="-37027"/>
                        <a:pt x="2409825" y="148711"/>
                      </a:cubicBezTo>
                      <a:cubicBezTo>
                        <a:pt x="2662238" y="334448"/>
                        <a:pt x="2651125" y="994849"/>
                        <a:pt x="2400300" y="1186936"/>
                      </a:cubicBezTo>
                      <a:cubicBezTo>
                        <a:pt x="2149475" y="1379023"/>
                        <a:pt x="1304925" y="1371086"/>
                        <a:pt x="904875" y="1301236"/>
                      </a:cubicBezTo>
                      <a:cubicBezTo>
                        <a:pt x="504825" y="1231386"/>
                        <a:pt x="224631" y="979767"/>
                        <a:pt x="0" y="767836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FA8A24F6-00B4-9455-93C7-DCAD5ADFF63C}"/>
                    </a:ext>
                  </a:extLst>
                </p:cNvPr>
                <p:cNvSpPr txBox="1"/>
                <p:nvPr/>
              </p:nvSpPr>
              <p:spPr bwMode="auto">
                <a:xfrm>
                  <a:off x="5914984" y="1448010"/>
                  <a:ext cx="416011" cy="477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:r>
                    <a:rPr lang="en-US" sz="1600" dirty="0">
                      <a:solidFill>
                        <a:schemeClr val="bg1"/>
                      </a:solidFill>
                      <a:latin typeface="Candara" panose="020E0502030303020204" pitchFamily="34" charset="0"/>
                      <a:ea typeface="Arial Unicode MS" pitchFamily="34" charset="-128"/>
                      <a:cs typeface="Arial Unicode MS" pitchFamily="34" charset="-128"/>
                    </a:rPr>
                    <a:t>8</a:t>
                  </a:r>
                </a:p>
              </p:txBody>
            </p:sp>
          </p:grpSp>
        </p:grpSp>
        <p:sp>
          <p:nvSpPr>
            <p:cNvPr id="30" name="Freeform 101">
              <a:extLst>
                <a:ext uri="{FF2B5EF4-FFF2-40B4-BE49-F238E27FC236}">
                  <a16:creationId xmlns:a16="http://schemas.microsoft.com/office/drawing/2014/main" id="{3519CCF1-149E-1F8F-7B80-57028D879053}"/>
                </a:ext>
              </a:extLst>
            </p:cNvPr>
            <p:cNvSpPr/>
            <p:nvPr/>
          </p:nvSpPr>
          <p:spPr>
            <a:xfrm>
              <a:off x="3190874" y="4724400"/>
              <a:ext cx="241974" cy="216867"/>
            </a:xfrm>
            <a:custGeom>
              <a:avLst/>
              <a:gdLst>
                <a:gd name="connsiteX0" fmla="*/ 0 w 1068224"/>
                <a:gd name="connsiteY0" fmla="*/ 606112 h 1121840"/>
                <a:gd name="connsiteX1" fmla="*/ 256374 w 1068224"/>
                <a:gd name="connsiteY1" fmla="*/ 614658 h 1121840"/>
                <a:gd name="connsiteX2" fmla="*/ 341832 w 1068224"/>
                <a:gd name="connsiteY2" fmla="*/ 7906 h 1121840"/>
                <a:gd name="connsiteX3" fmla="*/ 401652 w 1068224"/>
                <a:gd name="connsiteY3" fmla="*/ 1110314 h 1121840"/>
                <a:gd name="connsiteX4" fmla="*/ 487110 w 1068224"/>
                <a:gd name="connsiteY4" fmla="*/ 580475 h 1121840"/>
                <a:gd name="connsiteX5" fmla="*/ 1068224 w 1068224"/>
                <a:gd name="connsiteY5" fmla="*/ 512108 h 1121840"/>
                <a:gd name="connsiteX0" fmla="*/ 0 w 1080130"/>
                <a:gd name="connsiteY0" fmla="*/ 615656 h 1121859"/>
                <a:gd name="connsiteX1" fmla="*/ 268280 w 1080130"/>
                <a:gd name="connsiteY1" fmla="*/ 614677 h 1121859"/>
                <a:gd name="connsiteX2" fmla="*/ 353738 w 1080130"/>
                <a:gd name="connsiteY2" fmla="*/ 7925 h 1121859"/>
                <a:gd name="connsiteX3" fmla="*/ 413558 w 1080130"/>
                <a:gd name="connsiteY3" fmla="*/ 1110333 h 1121859"/>
                <a:gd name="connsiteX4" fmla="*/ 499016 w 1080130"/>
                <a:gd name="connsiteY4" fmla="*/ 580494 h 1121859"/>
                <a:gd name="connsiteX5" fmla="*/ 1080130 w 1080130"/>
                <a:gd name="connsiteY5" fmla="*/ 512127 h 1121859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72987"/>
                <a:gd name="connsiteY0" fmla="*/ 636999 h 1124152"/>
                <a:gd name="connsiteX1" fmla="*/ 273044 w 1072987"/>
                <a:gd name="connsiteY1" fmla="*/ 566964 h 1124152"/>
                <a:gd name="connsiteX2" fmla="*/ 346595 w 1072987"/>
                <a:gd name="connsiteY2" fmla="*/ 10218 h 1124152"/>
                <a:gd name="connsiteX3" fmla="*/ 406415 w 1072987"/>
                <a:gd name="connsiteY3" fmla="*/ 1112626 h 1124152"/>
                <a:gd name="connsiteX4" fmla="*/ 491873 w 1072987"/>
                <a:gd name="connsiteY4" fmla="*/ 582787 h 1124152"/>
                <a:gd name="connsiteX5" fmla="*/ 1072987 w 1072987"/>
                <a:gd name="connsiteY5" fmla="*/ 514420 h 1124152"/>
                <a:gd name="connsiteX0" fmla="*/ 0 w 1072987"/>
                <a:gd name="connsiteY0" fmla="*/ 636625 h 1123778"/>
                <a:gd name="connsiteX1" fmla="*/ 273044 w 1072987"/>
                <a:gd name="connsiteY1" fmla="*/ 566590 h 1123778"/>
                <a:gd name="connsiteX2" fmla="*/ 346595 w 1072987"/>
                <a:gd name="connsiteY2" fmla="*/ 9844 h 1123778"/>
                <a:gd name="connsiteX3" fmla="*/ 406415 w 1072987"/>
                <a:gd name="connsiteY3" fmla="*/ 1112252 h 1123778"/>
                <a:gd name="connsiteX4" fmla="*/ 491873 w 1072987"/>
                <a:gd name="connsiteY4" fmla="*/ 582413 h 1123778"/>
                <a:gd name="connsiteX5" fmla="*/ 1072987 w 1072987"/>
                <a:gd name="connsiteY5" fmla="*/ 514046 h 1123778"/>
                <a:gd name="connsiteX0" fmla="*/ 0 w 1072987"/>
                <a:gd name="connsiteY0" fmla="*/ 636625 h 1126289"/>
                <a:gd name="connsiteX1" fmla="*/ 273044 w 1072987"/>
                <a:gd name="connsiteY1" fmla="*/ 566590 h 1126289"/>
                <a:gd name="connsiteX2" fmla="*/ 346595 w 1072987"/>
                <a:gd name="connsiteY2" fmla="*/ 9844 h 1126289"/>
                <a:gd name="connsiteX3" fmla="*/ 406415 w 1072987"/>
                <a:gd name="connsiteY3" fmla="*/ 1112252 h 1126289"/>
                <a:gd name="connsiteX4" fmla="*/ 482348 w 1072987"/>
                <a:gd name="connsiteY4" fmla="*/ 625276 h 1126289"/>
                <a:gd name="connsiteX5" fmla="*/ 1072987 w 1072987"/>
                <a:gd name="connsiteY5" fmla="*/ 514046 h 1126289"/>
                <a:gd name="connsiteX0" fmla="*/ 0 w 1072987"/>
                <a:gd name="connsiteY0" fmla="*/ 636625 h 1127539"/>
                <a:gd name="connsiteX1" fmla="*/ 273044 w 1072987"/>
                <a:gd name="connsiteY1" fmla="*/ 566590 h 1127539"/>
                <a:gd name="connsiteX2" fmla="*/ 346595 w 1072987"/>
                <a:gd name="connsiteY2" fmla="*/ 9844 h 1127539"/>
                <a:gd name="connsiteX3" fmla="*/ 406415 w 1072987"/>
                <a:gd name="connsiteY3" fmla="*/ 1112252 h 1127539"/>
                <a:gd name="connsiteX4" fmla="*/ 482348 w 1072987"/>
                <a:gd name="connsiteY4" fmla="*/ 644326 h 1127539"/>
                <a:gd name="connsiteX5" fmla="*/ 1072987 w 1072987"/>
                <a:gd name="connsiteY5" fmla="*/ 514046 h 1127539"/>
                <a:gd name="connsiteX0" fmla="*/ 0 w 1072987"/>
                <a:gd name="connsiteY0" fmla="*/ 635736 h 1098767"/>
                <a:gd name="connsiteX1" fmla="*/ 273044 w 1072987"/>
                <a:gd name="connsiteY1" fmla="*/ 565701 h 1098767"/>
                <a:gd name="connsiteX2" fmla="*/ 346595 w 1072987"/>
                <a:gd name="connsiteY2" fmla="*/ 8955 h 1098767"/>
                <a:gd name="connsiteX3" fmla="*/ 384983 w 1072987"/>
                <a:gd name="connsiteY3" fmla="*/ 1082788 h 1098767"/>
                <a:gd name="connsiteX4" fmla="*/ 482348 w 1072987"/>
                <a:gd name="connsiteY4" fmla="*/ 643437 h 1098767"/>
                <a:gd name="connsiteX5" fmla="*/ 1072987 w 1072987"/>
                <a:gd name="connsiteY5" fmla="*/ 513157 h 1098767"/>
                <a:gd name="connsiteX0" fmla="*/ 0 w 844387"/>
                <a:gd name="connsiteY0" fmla="*/ 635736 h 1098406"/>
                <a:gd name="connsiteX1" fmla="*/ 273044 w 844387"/>
                <a:gd name="connsiteY1" fmla="*/ 565701 h 1098406"/>
                <a:gd name="connsiteX2" fmla="*/ 346595 w 844387"/>
                <a:gd name="connsiteY2" fmla="*/ 8955 h 1098406"/>
                <a:gd name="connsiteX3" fmla="*/ 384983 w 844387"/>
                <a:gd name="connsiteY3" fmla="*/ 1082788 h 1098406"/>
                <a:gd name="connsiteX4" fmla="*/ 482348 w 844387"/>
                <a:gd name="connsiteY4" fmla="*/ 643437 h 1098406"/>
                <a:gd name="connsiteX5" fmla="*/ 844387 w 844387"/>
                <a:gd name="connsiteY5" fmla="*/ 589357 h 1098406"/>
                <a:gd name="connsiteX0" fmla="*/ 0 w 844387"/>
                <a:gd name="connsiteY0" fmla="*/ 635736 h 1101268"/>
                <a:gd name="connsiteX1" fmla="*/ 273044 w 844387"/>
                <a:gd name="connsiteY1" fmla="*/ 565701 h 1101268"/>
                <a:gd name="connsiteX2" fmla="*/ 346595 w 844387"/>
                <a:gd name="connsiteY2" fmla="*/ 8955 h 1101268"/>
                <a:gd name="connsiteX3" fmla="*/ 384983 w 844387"/>
                <a:gd name="connsiteY3" fmla="*/ 1082788 h 1101268"/>
                <a:gd name="connsiteX4" fmla="*/ 494254 w 844387"/>
                <a:gd name="connsiteY4" fmla="*/ 681537 h 1101268"/>
                <a:gd name="connsiteX5" fmla="*/ 844387 w 844387"/>
                <a:gd name="connsiteY5" fmla="*/ 589357 h 1101268"/>
                <a:gd name="connsiteX0" fmla="*/ 0 w 863437"/>
                <a:gd name="connsiteY0" fmla="*/ 635736 h 1101025"/>
                <a:gd name="connsiteX1" fmla="*/ 273044 w 863437"/>
                <a:gd name="connsiteY1" fmla="*/ 565701 h 1101025"/>
                <a:gd name="connsiteX2" fmla="*/ 346595 w 863437"/>
                <a:gd name="connsiteY2" fmla="*/ 8955 h 1101025"/>
                <a:gd name="connsiteX3" fmla="*/ 384983 w 863437"/>
                <a:gd name="connsiteY3" fmla="*/ 1082788 h 1101025"/>
                <a:gd name="connsiteX4" fmla="*/ 494254 w 863437"/>
                <a:gd name="connsiteY4" fmla="*/ 681537 h 1101025"/>
                <a:gd name="connsiteX5" fmla="*/ 863437 w 863437"/>
                <a:gd name="connsiteY5" fmla="*/ 632219 h 1101025"/>
                <a:gd name="connsiteX0" fmla="*/ 0 w 863437"/>
                <a:gd name="connsiteY0" fmla="*/ 631285 h 938841"/>
                <a:gd name="connsiteX1" fmla="*/ 273044 w 863437"/>
                <a:gd name="connsiteY1" fmla="*/ 561250 h 938841"/>
                <a:gd name="connsiteX2" fmla="*/ 346595 w 863437"/>
                <a:gd name="connsiteY2" fmla="*/ 4504 h 938841"/>
                <a:gd name="connsiteX3" fmla="*/ 387364 w 863437"/>
                <a:gd name="connsiteY3" fmla="*/ 914030 h 938841"/>
                <a:gd name="connsiteX4" fmla="*/ 494254 w 863437"/>
                <a:gd name="connsiteY4" fmla="*/ 677086 h 938841"/>
                <a:gd name="connsiteX5" fmla="*/ 863437 w 863437"/>
                <a:gd name="connsiteY5" fmla="*/ 627768 h 938841"/>
                <a:gd name="connsiteX0" fmla="*/ 0 w 863437"/>
                <a:gd name="connsiteY0" fmla="*/ 631744 h 939300"/>
                <a:gd name="connsiteX1" fmla="*/ 275426 w 863437"/>
                <a:gd name="connsiteY1" fmla="*/ 547421 h 939300"/>
                <a:gd name="connsiteX2" fmla="*/ 346595 w 863437"/>
                <a:gd name="connsiteY2" fmla="*/ 4963 h 939300"/>
                <a:gd name="connsiteX3" fmla="*/ 387364 w 863437"/>
                <a:gd name="connsiteY3" fmla="*/ 914489 h 939300"/>
                <a:gd name="connsiteX4" fmla="*/ 494254 w 863437"/>
                <a:gd name="connsiteY4" fmla="*/ 677545 h 939300"/>
                <a:gd name="connsiteX5" fmla="*/ 863437 w 863437"/>
                <a:gd name="connsiteY5" fmla="*/ 628227 h 93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437" h="939300">
                  <a:moveTo>
                    <a:pt x="0" y="631744"/>
                  </a:moveTo>
                  <a:cubicBezTo>
                    <a:pt x="125894" y="643004"/>
                    <a:pt x="234328" y="628071"/>
                    <a:pt x="275426" y="547421"/>
                  </a:cubicBezTo>
                  <a:cubicBezTo>
                    <a:pt x="316524" y="466771"/>
                    <a:pt x="327939" y="-56215"/>
                    <a:pt x="346595" y="4963"/>
                  </a:cubicBezTo>
                  <a:cubicBezTo>
                    <a:pt x="365251" y="66141"/>
                    <a:pt x="362754" y="802392"/>
                    <a:pt x="387364" y="914489"/>
                  </a:cubicBezTo>
                  <a:cubicBezTo>
                    <a:pt x="411974" y="1026586"/>
                    <a:pt x="414908" y="725255"/>
                    <a:pt x="494254" y="677545"/>
                  </a:cubicBezTo>
                  <a:cubicBezTo>
                    <a:pt x="573600" y="629835"/>
                    <a:pt x="863437" y="628227"/>
                    <a:pt x="863437" y="628227"/>
                  </a:cubicBezTo>
                </a:path>
              </a:pathLst>
            </a:custGeom>
            <a:ln w="1905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34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>
            <a:extLst>
              <a:ext uri="{FF2B5EF4-FFF2-40B4-BE49-F238E27FC236}">
                <a16:creationId xmlns:a16="http://schemas.microsoft.com/office/drawing/2014/main" id="{BFCA4209-B66D-889D-ECBB-DBAD157A0E79}"/>
              </a:ext>
            </a:extLst>
          </p:cNvPr>
          <p:cNvSpPr txBox="1"/>
          <p:nvPr/>
        </p:nvSpPr>
        <p:spPr>
          <a:xfrm>
            <a:off x="152400" y="76200"/>
            <a:ext cx="73276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Mechanisms of Opiate Analgesia</a:t>
            </a:r>
          </a:p>
        </p:txBody>
      </p:sp>
      <p:grpSp>
        <p:nvGrpSpPr>
          <p:cNvPr id="396" name="Group 395">
            <a:extLst>
              <a:ext uri="{FF2B5EF4-FFF2-40B4-BE49-F238E27FC236}">
                <a16:creationId xmlns:a16="http://schemas.microsoft.com/office/drawing/2014/main" id="{AC7EFE6D-D7AD-D086-0E12-27CDBC4C225D}"/>
              </a:ext>
            </a:extLst>
          </p:cNvPr>
          <p:cNvGrpSpPr/>
          <p:nvPr/>
        </p:nvGrpSpPr>
        <p:grpSpPr>
          <a:xfrm>
            <a:off x="1163247" y="1219200"/>
            <a:ext cx="9392360" cy="4923711"/>
            <a:chOff x="1163247" y="1219200"/>
            <a:chExt cx="9392360" cy="4923711"/>
          </a:xfrm>
        </p:grpSpPr>
        <p:pic>
          <p:nvPicPr>
            <p:cNvPr id="313" name="Picture 312">
              <a:extLst>
                <a:ext uri="{FF2B5EF4-FFF2-40B4-BE49-F238E27FC236}">
                  <a16:creationId xmlns:a16="http://schemas.microsoft.com/office/drawing/2014/main" id="{ADF73CA8-9C84-CBCF-627D-CE837E4DD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3247" y="1219200"/>
              <a:ext cx="3336233" cy="2256206"/>
            </a:xfrm>
            <a:prstGeom prst="rect">
              <a:avLst/>
            </a:prstGeom>
          </p:spPr>
        </p:pic>
        <p:sp>
          <p:nvSpPr>
            <p:cNvPr id="314" name="Freeform 22">
              <a:extLst>
                <a:ext uri="{FF2B5EF4-FFF2-40B4-BE49-F238E27FC236}">
                  <a16:creationId xmlns:a16="http://schemas.microsoft.com/office/drawing/2014/main" id="{8B759AD3-E7EA-E8ED-7898-2F10439628E2}"/>
                </a:ext>
              </a:extLst>
            </p:cNvPr>
            <p:cNvSpPr/>
            <p:nvPr/>
          </p:nvSpPr>
          <p:spPr>
            <a:xfrm>
              <a:off x="3579258" y="2352708"/>
              <a:ext cx="1239670" cy="1507113"/>
            </a:xfrm>
            <a:custGeom>
              <a:avLst/>
              <a:gdLst>
                <a:gd name="connsiteX0" fmla="*/ 103952 w 1408877"/>
                <a:gd name="connsiteY0" fmla="*/ 0 h 1219200"/>
                <a:gd name="connsiteX1" fmla="*/ 132527 w 1408877"/>
                <a:gd name="connsiteY1" fmla="*/ 895350 h 1219200"/>
                <a:gd name="connsiteX2" fmla="*/ 1408877 w 1408877"/>
                <a:gd name="connsiteY2" fmla="*/ 1219200 h 1219200"/>
                <a:gd name="connsiteX0" fmla="*/ 119189 w 1395539"/>
                <a:gd name="connsiteY0" fmla="*/ 0 h 1466850"/>
                <a:gd name="connsiteX1" fmla="*/ 119189 w 1395539"/>
                <a:gd name="connsiteY1" fmla="*/ 1143000 h 1466850"/>
                <a:gd name="connsiteX2" fmla="*/ 1395539 w 1395539"/>
                <a:gd name="connsiteY2" fmla="*/ 1466850 h 1466850"/>
                <a:gd name="connsiteX0" fmla="*/ 120545 w 1415945"/>
                <a:gd name="connsiteY0" fmla="*/ 0 h 1743075"/>
                <a:gd name="connsiteX1" fmla="*/ 120545 w 1415945"/>
                <a:gd name="connsiteY1" fmla="*/ 1143000 h 1743075"/>
                <a:gd name="connsiteX2" fmla="*/ 1415945 w 1415945"/>
                <a:gd name="connsiteY2" fmla="*/ 1743075 h 1743075"/>
                <a:gd name="connsiteX0" fmla="*/ 120545 w 1415945"/>
                <a:gd name="connsiteY0" fmla="*/ 0 h 1748448"/>
                <a:gd name="connsiteX1" fmla="*/ 120545 w 1415945"/>
                <a:gd name="connsiteY1" fmla="*/ 1143000 h 1748448"/>
                <a:gd name="connsiteX2" fmla="*/ 1415945 w 1415945"/>
                <a:gd name="connsiteY2" fmla="*/ 1743075 h 1748448"/>
                <a:gd name="connsiteX0" fmla="*/ 95885 w 1438910"/>
                <a:gd name="connsiteY0" fmla="*/ 0 h 1767539"/>
                <a:gd name="connsiteX1" fmla="*/ 143510 w 1438910"/>
                <a:gd name="connsiteY1" fmla="*/ 1162050 h 1767539"/>
                <a:gd name="connsiteX2" fmla="*/ 1438910 w 1438910"/>
                <a:gd name="connsiteY2" fmla="*/ 1762125 h 1767539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62125"/>
                <a:gd name="connsiteX1" fmla="*/ 1343025 w 1343025"/>
                <a:gd name="connsiteY1" fmla="*/ 1762125 h 1762125"/>
                <a:gd name="connsiteX0" fmla="*/ 0 w 1343025"/>
                <a:gd name="connsiteY0" fmla="*/ 0 h 1781822"/>
                <a:gd name="connsiteX1" fmla="*/ 1343025 w 1343025"/>
                <a:gd name="connsiteY1" fmla="*/ 1762125 h 1781822"/>
                <a:gd name="connsiteX0" fmla="*/ 0 w 1343025"/>
                <a:gd name="connsiteY0" fmla="*/ 0 h 1762652"/>
                <a:gd name="connsiteX1" fmla="*/ 1343025 w 1343025"/>
                <a:gd name="connsiteY1" fmla="*/ 1762125 h 1762652"/>
                <a:gd name="connsiteX0" fmla="*/ 0 w 1352550"/>
                <a:gd name="connsiteY0" fmla="*/ 0 h 1667721"/>
                <a:gd name="connsiteX1" fmla="*/ 1352550 w 1352550"/>
                <a:gd name="connsiteY1" fmla="*/ 1666875 h 1667721"/>
                <a:gd name="connsiteX0" fmla="*/ 0 w 1779270"/>
                <a:gd name="connsiteY0" fmla="*/ 0 h 1098794"/>
                <a:gd name="connsiteX1" fmla="*/ 1779270 w 1779270"/>
                <a:gd name="connsiteY1" fmla="*/ 988695 h 1098794"/>
                <a:gd name="connsiteX0" fmla="*/ 0 w 1779270"/>
                <a:gd name="connsiteY0" fmla="*/ 419 h 989230"/>
                <a:gd name="connsiteX1" fmla="*/ 1779270 w 1779270"/>
                <a:gd name="connsiteY1" fmla="*/ 989114 h 989230"/>
                <a:gd name="connsiteX0" fmla="*/ 0 w 2030730"/>
                <a:gd name="connsiteY0" fmla="*/ 393 h 1057777"/>
                <a:gd name="connsiteX1" fmla="*/ 2030730 w 2030730"/>
                <a:gd name="connsiteY1" fmla="*/ 1057668 h 1057777"/>
                <a:gd name="connsiteX0" fmla="*/ 0 w 2030730"/>
                <a:gd name="connsiteY0" fmla="*/ 333 h 1082360"/>
                <a:gd name="connsiteX1" fmla="*/ 2030730 w 2030730"/>
                <a:gd name="connsiteY1" fmla="*/ 1057608 h 1082360"/>
                <a:gd name="connsiteX0" fmla="*/ 0 w 1908810"/>
                <a:gd name="connsiteY0" fmla="*/ 275 h 1352675"/>
                <a:gd name="connsiteX1" fmla="*/ 1908810 w 1908810"/>
                <a:gd name="connsiteY1" fmla="*/ 1331870 h 1352675"/>
                <a:gd name="connsiteX0" fmla="*/ 0 w 1908810"/>
                <a:gd name="connsiteY0" fmla="*/ 297 h 1336499"/>
                <a:gd name="connsiteX1" fmla="*/ 1908810 w 1908810"/>
                <a:gd name="connsiteY1" fmla="*/ 1331892 h 1336499"/>
                <a:gd name="connsiteX0" fmla="*/ 0 w 1527810"/>
                <a:gd name="connsiteY0" fmla="*/ 226 h 1800167"/>
                <a:gd name="connsiteX1" fmla="*/ 1527810 w 1527810"/>
                <a:gd name="connsiteY1" fmla="*/ 1796641 h 1800167"/>
                <a:gd name="connsiteX0" fmla="*/ 0 w 1192530"/>
                <a:gd name="connsiteY0" fmla="*/ 233 h 1746932"/>
                <a:gd name="connsiteX1" fmla="*/ 1192530 w 1192530"/>
                <a:gd name="connsiteY1" fmla="*/ 1743308 h 1746932"/>
                <a:gd name="connsiteX0" fmla="*/ 0 w 1344930"/>
                <a:gd name="connsiteY0" fmla="*/ 230 h 1762140"/>
                <a:gd name="connsiteX1" fmla="*/ 1344930 w 1344930"/>
                <a:gd name="connsiteY1" fmla="*/ 1758545 h 1762140"/>
                <a:gd name="connsiteX0" fmla="*/ 0 w 1002030"/>
                <a:gd name="connsiteY0" fmla="*/ 211 h 1944692"/>
                <a:gd name="connsiteX1" fmla="*/ 1002030 w 1002030"/>
                <a:gd name="connsiteY1" fmla="*/ 1941406 h 1944692"/>
                <a:gd name="connsiteX0" fmla="*/ 0 w 1002030"/>
                <a:gd name="connsiteY0" fmla="*/ 205 h 1949003"/>
                <a:gd name="connsiteX1" fmla="*/ 1002030 w 1002030"/>
                <a:gd name="connsiteY1" fmla="*/ 1941400 h 1949003"/>
                <a:gd name="connsiteX0" fmla="*/ 0 w 993484"/>
                <a:gd name="connsiteY0" fmla="*/ 255 h 1532082"/>
                <a:gd name="connsiteX1" fmla="*/ 993484 w 993484"/>
                <a:gd name="connsiteY1" fmla="*/ 1522706 h 1532082"/>
                <a:gd name="connsiteX0" fmla="*/ 0 w 1002030"/>
                <a:gd name="connsiteY0" fmla="*/ 265 h 1464097"/>
                <a:gd name="connsiteX1" fmla="*/ 1002030 w 1002030"/>
                <a:gd name="connsiteY1" fmla="*/ 1454350 h 1464097"/>
                <a:gd name="connsiteX0" fmla="*/ 0 w 1002030"/>
                <a:gd name="connsiteY0" fmla="*/ 274 h 1458797"/>
                <a:gd name="connsiteX1" fmla="*/ 1002030 w 1002030"/>
                <a:gd name="connsiteY1" fmla="*/ 1454359 h 1458797"/>
                <a:gd name="connsiteX0" fmla="*/ 146259 w 1148289"/>
                <a:gd name="connsiteY0" fmla="*/ 240 h 1494434"/>
                <a:gd name="connsiteX1" fmla="*/ 1148289 w 1148289"/>
                <a:gd name="connsiteY1" fmla="*/ 1454325 h 1494434"/>
                <a:gd name="connsiteX0" fmla="*/ 124781 w 1157768"/>
                <a:gd name="connsiteY0" fmla="*/ 235 h 1529454"/>
                <a:gd name="connsiteX1" fmla="*/ 1157768 w 1157768"/>
                <a:gd name="connsiteY1" fmla="*/ 1490039 h 1529454"/>
                <a:gd name="connsiteX0" fmla="*/ 206683 w 1239670"/>
                <a:gd name="connsiteY0" fmla="*/ 251 h 1507113"/>
                <a:gd name="connsiteX1" fmla="*/ 1239670 w 1239670"/>
                <a:gd name="connsiteY1" fmla="*/ 1490055 h 1507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9670" h="1507113">
                  <a:moveTo>
                    <a:pt x="206683" y="251"/>
                  </a:moveTo>
                  <a:cubicBezTo>
                    <a:pt x="1155373" y="-23879"/>
                    <a:pt x="-1405742" y="1695551"/>
                    <a:pt x="1239670" y="1490055"/>
                  </a:cubicBezTo>
                </a:path>
              </a:pathLst>
            </a:custGeom>
            <a:ln w="57150">
              <a:solidFill>
                <a:schemeClr val="bg1">
                  <a:lumMod val="50000"/>
                </a:schemeClr>
              </a:solidFill>
              <a:tailEnd type="stealth" w="lg" len="lg"/>
            </a:ln>
            <a:scene3d>
              <a:camera prst="orthographicFront"/>
              <a:lightRig rig="threePt" dir="t"/>
            </a:scene3d>
            <a:sp3d extrusionH="95250">
              <a:bevelT w="165100" prst="coolSlant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  <p:sp>
          <p:nvSpPr>
            <p:cNvPr id="315" name="TextBox 314">
              <a:extLst>
                <a:ext uri="{FF2B5EF4-FFF2-40B4-BE49-F238E27FC236}">
                  <a16:creationId xmlns:a16="http://schemas.microsoft.com/office/drawing/2014/main" id="{1BD204C7-30C5-14EF-2B88-81FA7ADFA655}"/>
                </a:ext>
              </a:extLst>
            </p:cNvPr>
            <p:cNvSpPr txBox="1"/>
            <p:nvPr/>
          </p:nvSpPr>
          <p:spPr>
            <a:xfrm>
              <a:off x="2711071" y="1248400"/>
              <a:ext cx="6379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PAG</a:t>
              </a:r>
            </a:p>
          </p:txBody>
        </p:sp>
        <p:sp>
          <p:nvSpPr>
            <p:cNvPr id="316" name="TextBox 315">
              <a:extLst>
                <a:ext uri="{FF2B5EF4-FFF2-40B4-BE49-F238E27FC236}">
                  <a16:creationId xmlns:a16="http://schemas.microsoft.com/office/drawing/2014/main" id="{6255E43F-33F0-1B4B-96CF-A4E3BC1D6F6A}"/>
                </a:ext>
              </a:extLst>
            </p:cNvPr>
            <p:cNvSpPr txBox="1"/>
            <p:nvPr/>
          </p:nvSpPr>
          <p:spPr>
            <a:xfrm>
              <a:off x="3657600" y="3352800"/>
              <a:ext cx="126509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excitation</a:t>
              </a:r>
            </a:p>
          </p:txBody>
        </p:sp>
        <p:sp>
          <p:nvSpPr>
            <p:cNvPr id="317" name="TextBox 316">
              <a:extLst>
                <a:ext uri="{FF2B5EF4-FFF2-40B4-BE49-F238E27FC236}">
                  <a16:creationId xmlns:a16="http://schemas.microsoft.com/office/drawing/2014/main" id="{A3DD808E-E8BF-21FD-551E-7875A83491DE}"/>
                </a:ext>
              </a:extLst>
            </p:cNvPr>
            <p:cNvSpPr txBox="1"/>
            <p:nvPr/>
          </p:nvSpPr>
          <p:spPr>
            <a:xfrm>
              <a:off x="6187694" y="4893545"/>
              <a:ext cx="12266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Candara" panose="020E0502030303020204" pitchFamily="34" charset="0"/>
                </a:rPr>
                <a:t>serotonin</a:t>
              </a:r>
            </a:p>
          </p:txBody>
        </p:sp>
        <p:grpSp>
          <p:nvGrpSpPr>
            <p:cNvPr id="318" name="Group 317">
              <a:extLst>
                <a:ext uri="{FF2B5EF4-FFF2-40B4-BE49-F238E27FC236}">
                  <a16:creationId xmlns:a16="http://schemas.microsoft.com/office/drawing/2014/main" id="{1E2F8E6C-5D90-093E-9FBA-4238DF7811D9}"/>
                </a:ext>
              </a:extLst>
            </p:cNvPr>
            <p:cNvGrpSpPr/>
            <p:nvPr/>
          </p:nvGrpSpPr>
          <p:grpSpPr>
            <a:xfrm>
              <a:off x="4236008" y="2438400"/>
              <a:ext cx="3188317" cy="2871384"/>
              <a:chOff x="2767961" y="2438400"/>
              <a:chExt cx="3188317" cy="2871384"/>
            </a:xfrm>
          </p:grpSpPr>
          <p:pic>
            <p:nvPicPr>
              <p:cNvPr id="319" name="Picture 318">
                <a:extLst>
                  <a:ext uri="{FF2B5EF4-FFF2-40B4-BE49-F238E27FC236}">
                    <a16:creationId xmlns:a16="http://schemas.microsoft.com/office/drawing/2014/main" id="{BDA5ED99-6FA5-273D-E61C-CB382E13D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7961" y="2743200"/>
                <a:ext cx="2876063" cy="2169428"/>
              </a:xfrm>
              <a:prstGeom prst="rect">
                <a:avLst/>
              </a:prstGeom>
            </p:spPr>
          </p:pic>
          <p:grpSp>
            <p:nvGrpSpPr>
              <p:cNvPr id="320" name="Group 319">
                <a:extLst>
                  <a:ext uri="{FF2B5EF4-FFF2-40B4-BE49-F238E27FC236}">
                    <a16:creationId xmlns:a16="http://schemas.microsoft.com/office/drawing/2014/main" id="{59BA7341-FABF-487A-555F-123552CEA0BE}"/>
                  </a:ext>
                </a:extLst>
              </p:cNvPr>
              <p:cNvGrpSpPr/>
              <p:nvPr/>
            </p:nvGrpSpPr>
            <p:grpSpPr>
              <a:xfrm>
                <a:off x="2799153" y="2438400"/>
                <a:ext cx="2662908" cy="628710"/>
                <a:chOff x="3177627" y="2181999"/>
                <a:chExt cx="2662908" cy="628710"/>
              </a:xfrm>
            </p:grpSpPr>
            <p:sp>
              <p:nvSpPr>
                <p:cNvPr id="322" name="TextBox 321">
                  <a:extLst>
                    <a:ext uri="{FF2B5EF4-FFF2-40B4-BE49-F238E27FC236}">
                      <a16:creationId xmlns:a16="http://schemas.microsoft.com/office/drawing/2014/main" id="{F776A27C-3E9B-F848-383D-656647BA2334}"/>
                    </a:ext>
                  </a:extLst>
                </p:cNvPr>
                <p:cNvSpPr txBox="1"/>
                <p:nvPr/>
              </p:nvSpPr>
              <p:spPr>
                <a:xfrm>
                  <a:off x="4033573" y="2181999"/>
                  <a:ext cx="107433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rgbClr val="FF6600"/>
                      </a:solidFill>
                      <a:latin typeface="Candara" panose="020E0502030303020204" pitchFamily="34" charset="0"/>
                    </a:rPr>
                    <a:t>Medulla</a:t>
                  </a:r>
                </a:p>
              </p:txBody>
            </p:sp>
            <p:sp>
              <p:nvSpPr>
                <p:cNvPr id="323" name="TextBox 322">
                  <a:extLst>
                    <a:ext uri="{FF2B5EF4-FFF2-40B4-BE49-F238E27FC236}">
                      <a16:creationId xmlns:a16="http://schemas.microsoft.com/office/drawing/2014/main" id="{FBD80D19-29C8-EBB0-E7AB-4CE1BA063F8F}"/>
                    </a:ext>
                  </a:extLst>
                </p:cNvPr>
                <p:cNvSpPr txBox="1"/>
                <p:nvPr/>
              </p:nvSpPr>
              <p:spPr>
                <a:xfrm>
                  <a:off x="3177627" y="2410599"/>
                  <a:ext cx="26629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rgbClr val="FF6600"/>
                      </a:solidFill>
                      <a:latin typeface="Candara" panose="020E0502030303020204" pitchFamily="34" charset="0"/>
                    </a:rPr>
                    <a:t>(nuclei  raphe </a:t>
                  </a:r>
                  <a:r>
                    <a:rPr lang="en-US" sz="2000" dirty="0" err="1">
                      <a:solidFill>
                        <a:srgbClr val="FF6600"/>
                      </a:solidFill>
                      <a:latin typeface="Candara" panose="020E0502030303020204" pitchFamily="34" charset="0"/>
                    </a:rPr>
                    <a:t>magnus</a:t>
                  </a:r>
                  <a:r>
                    <a:rPr lang="en-US" sz="2000" dirty="0">
                      <a:solidFill>
                        <a:srgbClr val="FF6600"/>
                      </a:solidFill>
                      <a:latin typeface="Candara" panose="020E0502030303020204" pitchFamily="34" charset="0"/>
                    </a:rPr>
                    <a:t>)</a:t>
                  </a:r>
                </a:p>
              </p:txBody>
            </p:sp>
          </p:grpSp>
          <p:sp>
            <p:nvSpPr>
              <p:cNvPr id="321" name="Freeform 29">
                <a:extLst>
                  <a:ext uri="{FF2B5EF4-FFF2-40B4-BE49-F238E27FC236}">
                    <a16:creationId xmlns:a16="http://schemas.microsoft.com/office/drawing/2014/main" id="{7EF0566C-A505-3B83-28A4-D39C4F9F6316}"/>
                  </a:ext>
                </a:extLst>
              </p:cNvPr>
              <p:cNvSpPr/>
              <p:nvPr/>
            </p:nvSpPr>
            <p:spPr>
              <a:xfrm>
                <a:off x="4716608" y="3802671"/>
                <a:ext cx="1239670" cy="1507113"/>
              </a:xfrm>
              <a:custGeom>
                <a:avLst/>
                <a:gdLst>
                  <a:gd name="connsiteX0" fmla="*/ 103952 w 1408877"/>
                  <a:gd name="connsiteY0" fmla="*/ 0 h 1219200"/>
                  <a:gd name="connsiteX1" fmla="*/ 132527 w 1408877"/>
                  <a:gd name="connsiteY1" fmla="*/ 895350 h 1219200"/>
                  <a:gd name="connsiteX2" fmla="*/ 1408877 w 1408877"/>
                  <a:gd name="connsiteY2" fmla="*/ 1219200 h 1219200"/>
                  <a:gd name="connsiteX0" fmla="*/ 119189 w 1395539"/>
                  <a:gd name="connsiteY0" fmla="*/ 0 h 1466850"/>
                  <a:gd name="connsiteX1" fmla="*/ 119189 w 1395539"/>
                  <a:gd name="connsiteY1" fmla="*/ 1143000 h 1466850"/>
                  <a:gd name="connsiteX2" fmla="*/ 1395539 w 1395539"/>
                  <a:gd name="connsiteY2" fmla="*/ 1466850 h 1466850"/>
                  <a:gd name="connsiteX0" fmla="*/ 120545 w 1415945"/>
                  <a:gd name="connsiteY0" fmla="*/ 0 h 1743075"/>
                  <a:gd name="connsiteX1" fmla="*/ 120545 w 1415945"/>
                  <a:gd name="connsiteY1" fmla="*/ 1143000 h 1743075"/>
                  <a:gd name="connsiteX2" fmla="*/ 1415945 w 1415945"/>
                  <a:gd name="connsiteY2" fmla="*/ 1743075 h 1743075"/>
                  <a:gd name="connsiteX0" fmla="*/ 120545 w 1415945"/>
                  <a:gd name="connsiteY0" fmla="*/ 0 h 1748448"/>
                  <a:gd name="connsiteX1" fmla="*/ 120545 w 1415945"/>
                  <a:gd name="connsiteY1" fmla="*/ 1143000 h 1748448"/>
                  <a:gd name="connsiteX2" fmla="*/ 1415945 w 1415945"/>
                  <a:gd name="connsiteY2" fmla="*/ 1743075 h 1748448"/>
                  <a:gd name="connsiteX0" fmla="*/ 95885 w 1438910"/>
                  <a:gd name="connsiteY0" fmla="*/ 0 h 1767539"/>
                  <a:gd name="connsiteX1" fmla="*/ 143510 w 1438910"/>
                  <a:gd name="connsiteY1" fmla="*/ 1162050 h 1767539"/>
                  <a:gd name="connsiteX2" fmla="*/ 1438910 w 1438910"/>
                  <a:gd name="connsiteY2" fmla="*/ 1762125 h 1767539"/>
                  <a:gd name="connsiteX0" fmla="*/ 0 w 1343025"/>
                  <a:gd name="connsiteY0" fmla="*/ 0 h 1762125"/>
                  <a:gd name="connsiteX1" fmla="*/ 1343025 w 1343025"/>
                  <a:gd name="connsiteY1" fmla="*/ 1762125 h 1762125"/>
                  <a:gd name="connsiteX0" fmla="*/ 0 w 1343025"/>
                  <a:gd name="connsiteY0" fmla="*/ 0 h 1762125"/>
                  <a:gd name="connsiteX1" fmla="*/ 1343025 w 1343025"/>
                  <a:gd name="connsiteY1" fmla="*/ 1762125 h 1762125"/>
                  <a:gd name="connsiteX0" fmla="*/ 0 w 1343025"/>
                  <a:gd name="connsiteY0" fmla="*/ 0 h 1781822"/>
                  <a:gd name="connsiteX1" fmla="*/ 1343025 w 1343025"/>
                  <a:gd name="connsiteY1" fmla="*/ 1762125 h 1781822"/>
                  <a:gd name="connsiteX0" fmla="*/ 0 w 1343025"/>
                  <a:gd name="connsiteY0" fmla="*/ 0 h 1762652"/>
                  <a:gd name="connsiteX1" fmla="*/ 1343025 w 1343025"/>
                  <a:gd name="connsiteY1" fmla="*/ 1762125 h 1762652"/>
                  <a:gd name="connsiteX0" fmla="*/ 0 w 1352550"/>
                  <a:gd name="connsiteY0" fmla="*/ 0 h 1667721"/>
                  <a:gd name="connsiteX1" fmla="*/ 1352550 w 1352550"/>
                  <a:gd name="connsiteY1" fmla="*/ 1666875 h 1667721"/>
                  <a:gd name="connsiteX0" fmla="*/ 0 w 1779270"/>
                  <a:gd name="connsiteY0" fmla="*/ 0 h 1098794"/>
                  <a:gd name="connsiteX1" fmla="*/ 1779270 w 1779270"/>
                  <a:gd name="connsiteY1" fmla="*/ 988695 h 1098794"/>
                  <a:gd name="connsiteX0" fmla="*/ 0 w 1779270"/>
                  <a:gd name="connsiteY0" fmla="*/ 419 h 989230"/>
                  <a:gd name="connsiteX1" fmla="*/ 1779270 w 1779270"/>
                  <a:gd name="connsiteY1" fmla="*/ 989114 h 989230"/>
                  <a:gd name="connsiteX0" fmla="*/ 0 w 2030730"/>
                  <a:gd name="connsiteY0" fmla="*/ 393 h 1057777"/>
                  <a:gd name="connsiteX1" fmla="*/ 2030730 w 2030730"/>
                  <a:gd name="connsiteY1" fmla="*/ 1057668 h 1057777"/>
                  <a:gd name="connsiteX0" fmla="*/ 0 w 2030730"/>
                  <a:gd name="connsiteY0" fmla="*/ 333 h 1082360"/>
                  <a:gd name="connsiteX1" fmla="*/ 2030730 w 2030730"/>
                  <a:gd name="connsiteY1" fmla="*/ 1057608 h 1082360"/>
                  <a:gd name="connsiteX0" fmla="*/ 0 w 1908810"/>
                  <a:gd name="connsiteY0" fmla="*/ 275 h 1352675"/>
                  <a:gd name="connsiteX1" fmla="*/ 1908810 w 1908810"/>
                  <a:gd name="connsiteY1" fmla="*/ 1331870 h 1352675"/>
                  <a:gd name="connsiteX0" fmla="*/ 0 w 1908810"/>
                  <a:gd name="connsiteY0" fmla="*/ 297 h 1336499"/>
                  <a:gd name="connsiteX1" fmla="*/ 1908810 w 1908810"/>
                  <a:gd name="connsiteY1" fmla="*/ 1331892 h 1336499"/>
                  <a:gd name="connsiteX0" fmla="*/ 0 w 1527810"/>
                  <a:gd name="connsiteY0" fmla="*/ 226 h 1800167"/>
                  <a:gd name="connsiteX1" fmla="*/ 1527810 w 1527810"/>
                  <a:gd name="connsiteY1" fmla="*/ 1796641 h 1800167"/>
                  <a:gd name="connsiteX0" fmla="*/ 0 w 1192530"/>
                  <a:gd name="connsiteY0" fmla="*/ 233 h 1746932"/>
                  <a:gd name="connsiteX1" fmla="*/ 1192530 w 1192530"/>
                  <a:gd name="connsiteY1" fmla="*/ 1743308 h 1746932"/>
                  <a:gd name="connsiteX0" fmla="*/ 0 w 1344930"/>
                  <a:gd name="connsiteY0" fmla="*/ 230 h 1762140"/>
                  <a:gd name="connsiteX1" fmla="*/ 1344930 w 1344930"/>
                  <a:gd name="connsiteY1" fmla="*/ 1758545 h 1762140"/>
                  <a:gd name="connsiteX0" fmla="*/ 0 w 1002030"/>
                  <a:gd name="connsiteY0" fmla="*/ 211 h 1944692"/>
                  <a:gd name="connsiteX1" fmla="*/ 1002030 w 1002030"/>
                  <a:gd name="connsiteY1" fmla="*/ 1941406 h 1944692"/>
                  <a:gd name="connsiteX0" fmla="*/ 0 w 1002030"/>
                  <a:gd name="connsiteY0" fmla="*/ 205 h 1949003"/>
                  <a:gd name="connsiteX1" fmla="*/ 1002030 w 1002030"/>
                  <a:gd name="connsiteY1" fmla="*/ 1941400 h 1949003"/>
                  <a:gd name="connsiteX0" fmla="*/ 0 w 993484"/>
                  <a:gd name="connsiteY0" fmla="*/ 255 h 1532082"/>
                  <a:gd name="connsiteX1" fmla="*/ 993484 w 993484"/>
                  <a:gd name="connsiteY1" fmla="*/ 1522706 h 1532082"/>
                  <a:gd name="connsiteX0" fmla="*/ 0 w 1002030"/>
                  <a:gd name="connsiteY0" fmla="*/ 265 h 1464097"/>
                  <a:gd name="connsiteX1" fmla="*/ 1002030 w 1002030"/>
                  <a:gd name="connsiteY1" fmla="*/ 1454350 h 1464097"/>
                  <a:gd name="connsiteX0" fmla="*/ 0 w 1002030"/>
                  <a:gd name="connsiteY0" fmla="*/ 274 h 1458797"/>
                  <a:gd name="connsiteX1" fmla="*/ 1002030 w 1002030"/>
                  <a:gd name="connsiteY1" fmla="*/ 1454359 h 1458797"/>
                  <a:gd name="connsiteX0" fmla="*/ 146259 w 1148289"/>
                  <a:gd name="connsiteY0" fmla="*/ 240 h 1494434"/>
                  <a:gd name="connsiteX1" fmla="*/ 1148289 w 1148289"/>
                  <a:gd name="connsiteY1" fmla="*/ 1454325 h 1494434"/>
                  <a:gd name="connsiteX0" fmla="*/ 124781 w 1157768"/>
                  <a:gd name="connsiteY0" fmla="*/ 235 h 1529454"/>
                  <a:gd name="connsiteX1" fmla="*/ 1157768 w 1157768"/>
                  <a:gd name="connsiteY1" fmla="*/ 1490039 h 1529454"/>
                  <a:gd name="connsiteX0" fmla="*/ 206683 w 1239670"/>
                  <a:gd name="connsiteY0" fmla="*/ 251 h 1507113"/>
                  <a:gd name="connsiteX1" fmla="*/ 1239670 w 1239670"/>
                  <a:gd name="connsiteY1" fmla="*/ 1490055 h 150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9670" h="1507113">
                    <a:moveTo>
                      <a:pt x="206683" y="251"/>
                    </a:moveTo>
                    <a:cubicBezTo>
                      <a:pt x="1155373" y="-23879"/>
                      <a:pt x="-1405742" y="1695551"/>
                      <a:pt x="1239670" y="1490055"/>
                    </a:cubicBezTo>
                  </a:path>
                </a:pathLst>
              </a:custGeom>
              <a:ln w="57150">
                <a:solidFill>
                  <a:srgbClr val="FF6600"/>
                </a:solidFill>
                <a:tailEnd type="stealth" w="lg" len="lg"/>
              </a:ln>
              <a:scene3d>
                <a:camera prst="orthographicFront"/>
                <a:lightRig rig="threePt" dir="t"/>
              </a:scene3d>
              <a:sp3d extrusionH="95250">
                <a:bevelT w="16510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4C179602-0B9B-8A53-1B4F-3D623C138BF0}"/>
                </a:ext>
              </a:extLst>
            </p:cNvPr>
            <p:cNvSpPr txBox="1"/>
            <p:nvPr/>
          </p:nvSpPr>
          <p:spPr>
            <a:xfrm>
              <a:off x="5918299" y="5301753"/>
              <a:ext cx="18598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Candara" panose="020E0502030303020204" pitchFamily="34" charset="0"/>
                </a:rPr>
                <a:t>norepinephrine</a:t>
              </a:r>
            </a:p>
          </p:txBody>
        </p:sp>
        <p:grpSp>
          <p:nvGrpSpPr>
            <p:cNvPr id="325" name="Group 324">
              <a:extLst>
                <a:ext uri="{FF2B5EF4-FFF2-40B4-BE49-F238E27FC236}">
                  <a16:creationId xmlns:a16="http://schemas.microsoft.com/office/drawing/2014/main" id="{CBDC67C7-575C-5F97-BAE7-4B98A5EF0C94}"/>
                </a:ext>
              </a:extLst>
            </p:cNvPr>
            <p:cNvGrpSpPr/>
            <p:nvPr/>
          </p:nvGrpSpPr>
          <p:grpSpPr>
            <a:xfrm>
              <a:off x="7569271" y="4521440"/>
              <a:ext cx="2986336" cy="1621471"/>
              <a:chOff x="6101224" y="4521440"/>
              <a:chExt cx="2986336" cy="1621471"/>
            </a:xfrm>
          </p:grpSpPr>
          <p:grpSp>
            <p:nvGrpSpPr>
              <p:cNvPr id="326" name="Group 325">
                <a:extLst>
                  <a:ext uri="{FF2B5EF4-FFF2-40B4-BE49-F238E27FC236}">
                    <a16:creationId xmlns:a16="http://schemas.microsoft.com/office/drawing/2014/main" id="{6ACCA64E-9706-330F-2486-E256E50288A4}"/>
                  </a:ext>
                </a:extLst>
              </p:cNvPr>
              <p:cNvGrpSpPr/>
              <p:nvPr/>
            </p:nvGrpSpPr>
            <p:grpSpPr>
              <a:xfrm>
                <a:off x="6101224" y="4521440"/>
                <a:ext cx="2435666" cy="1424433"/>
                <a:chOff x="2952750" y="2093766"/>
                <a:chExt cx="3226594" cy="1876215"/>
              </a:xfrm>
            </p:grpSpPr>
            <p:grpSp>
              <p:nvGrpSpPr>
                <p:cNvPr id="330" name="Group 329">
                  <a:extLst>
                    <a:ext uri="{FF2B5EF4-FFF2-40B4-BE49-F238E27FC236}">
                      <a16:creationId xmlns:a16="http://schemas.microsoft.com/office/drawing/2014/main" id="{79012760-0E31-91A1-9BB4-78162FB34968}"/>
                    </a:ext>
                  </a:extLst>
                </p:cNvPr>
                <p:cNvGrpSpPr/>
                <p:nvPr/>
              </p:nvGrpSpPr>
              <p:grpSpPr>
                <a:xfrm>
                  <a:off x="2952750" y="2355343"/>
                  <a:ext cx="3226594" cy="1614638"/>
                  <a:chOff x="2952750" y="2355343"/>
                  <a:chExt cx="3226594" cy="1614638"/>
                </a:xfrm>
              </p:grpSpPr>
              <p:sp>
                <p:nvSpPr>
                  <p:cNvPr id="332" name="Freeform 8">
                    <a:extLst>
                      <a:ext uri="{FF2B5EF4-FFF2-40B4-BE49-F238E27FC236}">
                        <a16:creationId xmlns:a16="http://schemas.microsoft.com/office/drawing/2014/main" id="{F3BFD65B-FF1D-C39D-0C56-66C1D8DA2D76}"/>
                      </a:ext>
                    </a:extLst>
                  </p:cNvPr>
                  <p:cNvSpPr/>
                  <p:nvPr/>
                </p:nvSpPr>
                <p:spPr>
                  <a:xfrm>
                    <a:off x="3498057" y="2674382"/>
                    <a:ext cx="681037" cy="349663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812006 w 812006"/>
                      <a:gd name="connsiteY0" fmla="*/ 78186 h 454424"/>
                      <a:gd name="connsiteX1" fmla="*/ 450056 w 812006"/>
                      <a:gd name="connsiteY1" fmla="*/ 25799 h 454424"/>
                      <a:gd name="connsiteX2" fmla="*/ 0 w 812006"/>
                      <a:gd name="connsiteY2" fmla="*/ 454424 h 454424"/>
                      <a:gd name="connsiteX0" fmla="*/ 681037 w 681037"/>
                      <a:gd name="connsiteY0" fmla="*/ 71057 h 349663"/>
                      <a:gd name="connsiteX1" fmla="*/ 319087 w 681037"/>
                      <a:gd name="connsiteY1" fmla="*/ 18670 h 349663"/>
                      <a:gd name="connsiteX2" fmla="*/ 0 w 681037"/>
                      <a:gd name="connsiteY2" fmla="*/ 349663 h 349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1037" h="349663">
                        <a:moveTo>
                          <a:pt x="681037" y="71057"/>
                        </a:moveTo>
                        <a:cubicBezTo>
                          <a:pt x="666749" y="21050"/>
                          <a:pt x="432593" y="-27764"/>
                          <a:pt x="319087" y="18670"/>
                        </a:cubicBezTo>
                        <a:cubicBezTo>
                          <a:pt x="205581" y="65104"/>
                          <a:pt x="218678" y="326248"/>
                          <a:pt x="0" y="349663"/>
                        </a:cubicBez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317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333" name="Freeform 9">
                    <a:extLst>
                      <a:ext uri="{FF2B5EF4-FFF2-40B4-BE49-F238E27FC236}">
                        <a16:creationId xmlns:a16="http://schemas.microsoft.com/office/drawing/2014/main" id="{AF12F967-2C98-F4E9-CB83-1DC9986C2A9F}"/>
                      </a:ext>
                    </a:extLst>
                  </p:cNvPr>
                  <p:cNvSpPr/>
                  <p:nvPr/>
                </p:nvSpPr>
                <p:spPr>
                  <a:xfrm flipH="1">
                    <a:off x="4953000" y="2674382"/>
                    <a:ext cx="681037" cy="349663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812006 w 812006"/>
                      <a:gd name="connsiteY0" fmla="*/ 78186 h 454424"/>
                      <a:gd name="connsiteX1" fmla="*/ 450056 w 812006"/>
                      <a:gd name="connsiteY1" fmla="*/ 25799 h 454424"/>
                      <a:gd name="connsiteX2" fmla="*/ 0 w 812006"/>
                      <a:gd name="connsiteY2" fmla="*/ 454424 h 454424"/>
                      <a:gd name="connsiteX0" fmla="*/ 681037 w 681037"/>
                      <a:gd name="connsiteY0" fmla="*/ 71057 h 349663"/>
                      <a:gd name="connsiteX1" fmla="*/ 319087 w 681037"/>
                      <a:gd name="connsiteY1" fmla="*/ 18670 h 349663"/>
                      <a:gd name="connsiteX2" fmla="*/ 0 w 681037"/>
                      <a:gd name="connsiteY2" fmla="*/ 349663 h 3496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681037" h="349663">
                        <a:moveTo>
                          <a:pt x="681037" y="71057"/>
                        </a:moveTo>
                        <a:cubicBezTo>
                          <a:pt x="666749" y="21050"/>
                          <a:pt x="432593" y="-27764"/>
                          <a:pt x="319087" y="18670"/>
                        </a:cubicBezTo>
                        <a:cubicBezTo>
                          <a:pt x="205581" y="65104"/>
                          <a:pt x="218678" y="326248"/>
                          <a:pt x="0" y="349663"/>
                        </a:cubicBez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317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  <p:pic>
                <p:nvPicPr>
                  <p:cNvPr id="334" name="Picture 333">
                    <a:extLst>
                      <a:ext uri="{FF2B5EF4-FFF2-40B4-BE49-F238E27FC236}">
                        <a16:creationId xmlns:a16="http://schemas.microsoft.com/office/drawing/2014/main" id="{4BEC2FD6-1088-02D6-98B9-DA885687C80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505200" y="2355343"/>
                    <a:ext cx="2152851" cy="1614638"/>
                  </a:xfrm>
                  <a:prstGeom prst="rect">
                    <a:avLst/>
                  </a:prstGeom>
                </p:spPr>
              </p:pic>
              <p:sp>
                <p:nvSpPr>
                  <p:cNvPr id="335" name="Freeform 11">
                    <a:extLst>
                      <a:ext uri="{FF2B5EF4-FFF2-40B4-BE49-F238E27FC236}">
                        <a16:creationId xmlns:a16="http://schemas.microsoft.com/office/drawing/2014/main" id="{AFCF78F6-B98E-2E14-B594-C5E741AAD66A}"/>
                      </a:ext>
                    </a:extLst>
                  </p:cNvPr>
                  <p:cNvSpPr/>
                  <p:nvPr/>
                </p:nvSpPr>
                <p:spPr>
                  <a:xfrm flipV="1">
                    <a:off x="2952750" y="3028364"/>
                    <a:ext cx="252415" cy="2381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2475 w 752475"/>
                      <a:gd name="connsiteY0" fmla="*/ 74530 h 400761"/>
                      <a:gd name="connsiteX1" fmla="*/ 390525 w 752475"/>
                      <a:gd name="connsiteY1" fmla="*/ 22143 h 400761"/>
                      <a:gd name="connsiteX2" fmla="*/ 0 w 752475"/>
                      <a:gd name="connsiteY2" fmla="*/ 400761 h 400761"/>
                      <a:gd name="connsiteX0" fmla="*/ 754856 w 754856"/>
                      <a:gd name="connsiteY0" fmla="*/ 71230 h 352217"/>
                      <a:gd name="connsiteX1" fmla="*/ 392906 w 754856"/>
                      <a:gd name="connsiteY1" fmla="*/ 18843 h 352217"/>
                      <a:gd name="connsiteX2" fmla="*/ 0 w 754856"/>
                      <a:gd name="connsiteY2" fmla="*/ 352217 h 352217"/>
                      <a:gd name="connsiteX0" fmla="*/ 1050131 w 1050131"/>
                      <a:gd name="connsiteY0" fmla="*/ 73138 h 380319"/>
                      <a:gd name="connsiteX1" fmla="*/ 688181 w 1050131"/>
                      <a:gd name="connsiteY1" fmla="*/ 20751 h 380319"/>
                      <a:gd name="connsiteX2" fmla="*/ 0 w 1050131"/>
                      <a:gd name="connsiteY2" fmla="*/ 380319 h 380319"/>
                      <a:gd name="connsiteX0" fmla="*/ 1050131 w 1050131"/>
                      <a:gd name="connsiteY0" fmla="*/ 73138 h 383996"/>
                      <a:gd name="connsiteX1" fmla="*/ 688181 w 1050131"/>
                      <a:gd name="connsiteY1" fmla="*/ 20751 h 383996"/>
                      <a:gd name="connsiteX2" fmla="*/ 0 w 1050131"/>
                      <a:gd name="connsiteY2" fmla="*/ 380319 h 383996"/>
                      <a:gd name="connsiteX0" fmla="*/ 1050131 w 1050131"/>
                      <a:gd name="connsiteY0" fmla="*/ 0 h 307181"/>
                      <a:gd name="connsiteX1" fmla="*/ 0 w 1050131"/>
                      <a:gd name="connsiteY1" fmla="*/ 307181 h 307181"/>
                      <a:gd name="connsiteX0" fmla="*/ 252412 w 252412"/>
                      <a:gd name="connsiteY0" fmla="*/ 0 h 476250"/>
                      <a:gd name="connsiteX1" fmla="*/ 0 w 252412"/>
                      <a:gd name="connsiteY1" fmla="*/ 476250 h 476250"/>
                      <a:gd name="connsiteX0" fmla="*/ 195262 w 195262"/>
                      <a:gd name="connsiteY0" fmla="*/ 4762 h 4762"/>
                      <a:gd name="connsiteX1" fmla="*/ 0 w 195262"/>
                      <a:gd name="connsiteY1" fmla="*/ 0 h 4762"/>
                      <a:gd name="connsiteX0" fmla="*/ 12927 w 12927"/>
                      <a:gd name="connsiteY0" fmla="*/ 5000 h 5000"/>
                      <a:gd name="connsiteX1" fmla="*/ 0 w 12927"/>
                      <a:gd name="connsiteY1" fmla="*/ 0 h 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27" h="5000">
                        <a:moveTo>
                          <a:pt x="12927" y="5000"/>
                        </a:moveTo>
                        <a:lnTo>
                          <a:pt x="0" y="0"/>
                        </a:ln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698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336" name="Freeform 12">
                    <a:extLst>
                      <a:ext uri="{FF2B5EF4-FFF2-40B4-BE49-F238E27FC236}">
                        <a16:creationId xmlns:a16="http://schemas.microsoft.com/office/drawing/2014/main" id="{CC630E8F-5F69-F1F7-178C-52445871629E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926929" y="3028364"/>
                    <a:ext cx="252415" cy="2381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2475 w 752475"/>
                      <a:gd name="connsiteY0" fmla="*/ 74530 h 400761"/>
                      <a:gd name="connsiteX1" fmla="*/ 390525 w 752475"/>
                      <a:gd name="connsiteY1" fmla="*/ 22143 h 400761"/>
                      <a:gd name="connsiteX2" fmla="*/ 0 w 752475"/>
                      <a:gd name="connsiteY2" fmla="*/ 400761 h 400761"/>
                      <a:gd name="connsiteX0" fmla="*/ 754856 w 754856"/>
                      <a:gd name="connsiteY0" fmla="*/ 71230 h 352217"/>
                      <a:gd name="connsiteX1" fmla="*/ 392906 w 754856"/>
                      <a:gd name="connsiteY1" fmla="*/ 18843 h 352217"/>
                      <a:gd name="connsiteX2" fmla="*/ 0 w 754856"/>
                      <a:gd name="connsiteY2" fmla="*/ 352217 h 352217"/>
                      <a:gd name="connsiteX0" fmla="*/ 1050131 w 1050131"/>
                      <a:gd name="connsiteY0" fmla="*/ 73138 h 380319"/>
                      <a:gd name="connsiteX1" fmla="*/ 688181 w 1050131"/>
                      <a:gd name="connsiteY1" fmla="*/ 20751 h 380319"/>
                      <a:gd name="connsiteX2" fmla="*/ 0 w 1050131"/>
                      <a:gd name="connsiteY2" fmla="*/ 380319 h 380319"/>
                      <a:gd name="connsiteX0" fmla="*/ 1050131 w 1050131"/>
                      <a:gd name="connsiteY0" fmla="*/ 73138 h 383996"/>
                      <a:gd name="connsiteX1" fmla="*/ 688181 w 1050131"/>
                      <a:gd name="connsiteY1" fmla="*/ 20751 h 383996"/>
                      <a:gd name="connsiteX2" fmla="*/ 0 w 1050131"/>
                      <a:gd name="connsiteY2" fmla="*/ 380319 h 383996"/>
                      <a:gd name="connsiteX0" fmla="*/ 1050131 w 1050131"/>
                      <a:gd name="connsiteY0" fmla="*/ 0 h 307181"/>
                      <a:gd name="connsiteX1" fmla="*/ 0 w 1050131"/>
                      <a:gd name="connsiteY1" fmla="*/ 307181 h 307181"/>
                      <a:gd name="connsiteX0" fmla="*/ 252412 w 252412"/>
                      <a:gd name="connsiteY0" fmla="*/ 0 h 476250"/>
                      <a:gd name="connsiteX1" fmla="*/ 0 w 252412"/>
                      <a:gd name="connsiteY1" fmla="*/ 476250 h 476250"/>
                      <a:gd name="connsiteX0" fmla="*/ 195262 w 195262"/>
                      <a:gd name="connsiteY0" fmla="*/ 4762 h 4762"/>
                      <a:gd name="connsiteX1" fmla="*/ 0 w 195262"/>
                      <a:gd name="connsiteY1" fmla="*/ 0 h 4762"/>
                      <a:gd name="connsiteX0" fmla="*/ 12927 w 12927"/>
                      <a:gd name="connsiteY0" fmla="*/ 5000 h 5000"/>
                      <a:gd name="connsiteX1" fmla="*/ 0 w 12927"/>
                      <a:gd name="connsiteY1" fmla="*/ 0 h 5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2927" h="5000">
                        <a:moveTo>
                          <a:pt x="12927" y="5000"/>
                        </a:moveTo>
                        <a:lnTo>
                          <a:pt x="0" y="0"/>
                        </a:ln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698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  <p:pic>
                <p:nvPicPr>
                  <p:cNvPr id="337" name="Picture 336">
                    <a:extLst>
                      <a:ext uri="{FF2B5EF4-FFF2-40B4-BE49-F238E27FC236}">
                        <a16:creationId xmlns:a16="http://schemas.microsoft.com/office/drawing/2014/main" id="{BE6FBF6A-4938-4F54-BDAA-F13CE012D0C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333" r="35417" b="11944"/>
                  <a:stretch/>
                </p:blipFill>
                <p:spPr>
                  <a:xfrm rot="5400000">
                    <a:off x="5724518" y="2771912"/>
                    <a:ext cx="190500" cy="479274"/>
                  </a:xfrm>
                  <a:prstGeom prst="rect">
                    <a:avLst/>
                  </a:prstGeom>
                </p:spPr>
              </p:pic>
              <p:pic>
                <p:nvPicPr>
                  <p:cNvPr id="338" name="Picture 337">
                    <a:extLst>
                      <a:ext uri="{FF2B5EF4-FFF2-40B4-BE49-F238E27FC236}">
                        <a16:creationId xmlns:a16="http://schemas.microsoft.com/office/drawing/2014/main" id="{CD6E93A6-464A-721F-CA05-6E22951B94B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8333" r="35417" b="11944"/>
                  <a:stretch/>
                </p:blipFill>
                <p:spPr>
                  <a:xfrm rot="16200000" flipH="1">
                    <a:off x="3217076" y="2771912"/>
                    <a:ext cx="190500" cy="479274"/>
                  </a:xfrm>
                  <a:prstGeom prst="rect">
                    <a:avLst/>
                  </a:prstGeom>
                </p:spPr>
              </p:pic>
              <p:sp>
                <p:nvSpPr>
                  <p:cNvPr id="339" name="Freeform 15">
                    <a:extLst>
                      <a:ext uri="{FF2B5EF4-FFF2-40B4-BE49-F238E27FC236}">
                        <a16:creationId xmlns:a16="http://schemas.microsoft.com/office/drawing/2014/main" id="{634E60CB-2F31-A27D-218B-FC26C7F7473B}"/>
                      </a:ext>
                    </a:extLst>
                  </p:cNvPr>
                  <p:cNvSpPr/>
                  <p:nvPr/>
                </p:nvSpPr>
                <p:spPr>
                  <a:xfrm flipV="1">
                    <a:off x="2957519" y="3121435"/>
                    <a:ext cx="1164431" cy="391604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2475 w 752475"/>
                      <a:gd name="connsiteY0" fmla="*/ 74530 h 400761"/>
                      <a:gd name="connsiteX1" fmla="*/ 390525 w 752475"/>
                      <a:gd name="connsiteY1" fmla="*/ 22143 h 400761"/>
                      <a:gd name="connsiteX2" fmla="*/ 0 w 752475"/>
                      <a:gd name="connsiteY2" fmla="*/ 400761 h 400761"/>
                      <a:gd name="connsiteX0" fmla="*/ 754856 w 754856"/>
                      <a:gd name="connsiteY0" fmla="*/ 71230 h 352217"/>
                      <a:gd name="connsiteX1" fmla="*/ 392906 w 754856"/>
                      <a:gd name="connsiteY1" fmla="*/ 18843 h 352217"/>
                      <a:gd name="connsiteX2" fmla="*/ 0 w 754856"/>
                      <a:gd name="connsiteY2" fmla="*/ 352217 h 352217"/>
                      <a:gd name="connsiteX0" fmla="*/ 1050131 w 1050131"/>
                      <a:gd name="connsiteY0" fmla="*/ 73138 h 380319"/>
                      <a:gd name="connsiteX1" fmla="*/ 688181 w 1050131"/>
                      <a:gd name="connsiteY1" fmla="*/ 20751 h 380319"/>
                      <a:gd name="connsiteX2" fmla="*/ 0 w 1050131"/>
                      <a:gd name="connsiteY2" fmla="*/ 380319 h 380319"/>
                      <a:gd name="connsiteX0" fmla="*/ 1050131 w 1050131"/>
                      <a:gd name="connsiteY0" fmla="*/ 73138 h 383996"/>
                      <a:gd name="connsiteX1" fmla="*/ 688181 w 1050131"/>
                      <a:gd name="connsiteY1" fmla="*/ 20751 h 383996"/>
                      <a:gd name="connsiteX2" fmla="*/ 0 w 1050131"/>
                      <a:gd name="connsiteY2" fmla="*/ 380319 h 383996"/>
                      <a:gd name="connsiteX0" fmla="*/ 1150143 w 1150143"/>
                      <a:gd name="connsiteY0" fmla="*/ 73659 h 391604"/>
                      <a:gd name="connsiteX1" fmla="*/ 788193 w 1150143"/>
                      <a:gd name="connsiteY1" fmla="*/ 21272 h 391604"/>
                      <a:gd name="connsiteX2" fmla="*/ 0 w 1150143"/>
                      <a:gd name="connsiteY2" fmla="*/ 387983 h 391604"/>
                      <a:gd name="connsiteX0" fmla="*/ 1164431 w 1164431"/>
                      <a:gd name="connsiteY0" fmla="*/ 73659 h 391604"/>
                      <a:gd name="connsiteX1" fmla="*/ 802481 w 1164431"/>
                      <a:gd name="connsiteY1" fmla="*/ 21272 h 391604"/>
                      <a:gd name="connsiteX2" fmla="*/ 0 w 1164431"/>
                      <a:gd name="connsiteY2" fmla="*/ 387983 h 391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64431" h="391604">
                        <a:moveTo>
                          <a:pt x="1164431" y="73659"/>
                        </a:moveTo>
                        <a:cubicBezTo>
                          <a:pt x="1150143" y="23652"/>
                          <a:pt x="996553" y="-31115"/>
                          <a:pt x="802481" y="21272"/>
                        </a:cubicBezTo>
                        <a:cubicBezTo>
                          <a:pt x="608409" y="73659"/>
                          <a:pt x="878284" y="431243"/>
                          <a:pt x="0" y="387983"/>
                        </a:cubicBez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698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  <p:sp>
                <p:nvSpPr>
                  <p:cNvPr id="340" name="Freeform 16">
                    <a:extLst>
                      <a:ext uri="{FF2B5EF4-FFF2-40B4-BE49-F238E27FC236}">
                        <a16:creationId xmlns:a16="http://schemas.microsoft.com/office/drawing/2014/main" id="{CD350C8C-3815-1855-C793-5EFEF5401124}"/>
                      </a:ext>
                    </a:extLst>
                  </p:cNvPr>
                  <p:cNvSpPr/>
                  <p:nvPr/>
                </p:nvSpPr>
                <p:spPr>
                  <a:xfrm flipH="1" flipV="1">
                    <a:off x="5010144" y="3121435"/>
                    <a:ext cx="1164431" cy="391604"/>
                  </a:xfrm>
                  <a:custGeom>
                    <a:avLst/>
                    <a:gdLst>
                      <a:gd name="connsiteX0" fmla="*/ 561975 w 561975"/>
                      <a:gd name="connsiteY0" fmla="*/ 88202 h 431102"/>
                      <a:gd name="connsiteX1" fmla="*/ 457200 w 561975"/>
                      <a:gd name="connsiteY1" fmla="*/ 2477 h 431102"/>
                      <a:gd name="connsiteX2" fmla="*/ 104775 w 561975"/>
                      <a:gd name="connsiteY2" fmla="*/ 173927 h 431102"/>
                      <a:gd name="connsiteX3" fmla="*/ 0 w 561975"/>
                      <a:gd name="connsiteY3" fmla="*/ 431102 h 431102"/>
                      <a:gd name="connsiteX0" fmla="*/ 742950 w 742950"/>
                      <a:gd name="connsiteY0" fmla="*/ 88202 h 469202"/>
                      <a:gd name="connsiteX1" fmla="*/ 638175 w 742950"/>
                      <a:gd name="connsiteY1" fmla="*/ 2477 h 469202"/>
                      <a:gd name="connsiteX2" fmla="*/ 285750 w 742950"/>
                      <a:gd name="connsiteY2" fmla="*/ 173927 h 469202"/>
                      <a:gd name="connsiteX3" fmla="*/ 0 w 742950"/>
                      <a:gd name="connsiteY3" fmla="*/ 469202 h 469202"/>
                      <a:gd name="connsiteX0" fmla="*/ 742950 w 742950"/>
                      <a:gd name="connsiteY0" fmla="*/ 106295 h 487295"/>
                      <a:gd name="connsiteX1" fmla="*/ 638175 w 742950"/>
                      <a:gd name="connsiteY1" fmla="*/ 20570 h 487295"/>
                      <a:gd name="connsiteX2" fmla="*/ 0 w 742950"/>
                      <a:gd name="connsiteY2" fmla="*/ 487295 h 487295"/>
                      <a:gd name="connsiteX0" fmla="*/ 742950 w 742950"/>
                      <a:gd name="connsiteY0" fmla="*/ 69338 h 450338"/>
                      <a:gd name="connsiteX1" fmla="*/ 397669 w 742950"/>
                      <a:gd name="connsiteY1" fmla="*/ 28857 h 450338"/>
                      <a:gd name="connsiteX2" fmla="*/ 0 w 742950"/>
                      <a:gd name="connsiteY2" fmla="*/ 450338 h 450338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9619 w 759619"/>
                      <a:gd name="connsiteY0" fmla="*/ 77665 h 446759"/>
                      <a:gd name="connsiteX1" fmla="*/ 397669 w 759619"/>
                      <a:gd name="connsiteY1" fmla="*/ 25278 h 446759"/>
                      <a:gd name="connsiteX2" fmla="*/ 0 w 759619"/>
                      <a:gd name="connsiteY2" fmla="*/ 446759 h 446759"/>
                      <a:gd name="connsiteX0" fmla="*/ 752475 w 752475"/>
                      <a:gd name="connsiteY0" fmla="*/ 74530 h 400761"/>
                      <a:gd name="connsiteX1" fmla="*/ 390525 w 752475"/>
                      <a:gd name="connsiteY1" fmla="*/ 22143 h 400761"/>
                      <a:gd name="connsiteX2" fmla="*/ 0 w 752475"/>
                      <a:gd name="connsiteY2" fmla="*/ 400761 h 400761"/>
                      <a:gd name="connsiteX0" fmla="*/ 754856 w 754856"/>
                      <a:gd name="connsiteY0" fmla="*/ 71230 h 352217"/>
                      <a:gd name="connsiteX1" fmla="*/ 392906 w 754856"/>
                      <a:gd name="connsiteY1" fmla="*/ 18843 h 352217"/>
                      <a:gd name="connsiteX2" fmla="*/ 0 w 754856"/>
                      <a:gd name="connsiteY2" fmla="*/ 352217 h 352217"/>
                      <a:gd name="connsiteX0" fmla="*/ 1050131 w 1050131"/>
                      <a:gd name="connsiteY0" fmla="*/ 73138 h 380319"/>
                      <a:gd name="connsiteX1" fmla="*/ 688181 w 1050131"/>
                      <a:gd name="connsiteY1" fmla="*/ 20751 h 380319"/>
                      <a:gd name="connsiteX2" fmla="*/ 0 w 1050131"/>
                      <a:gd name="connsiteY2" fmla="*/ 380319 h 380319"/>
                      <a:gd name="connsiteX0" fmla="*/ 1050131 w 1050131"/>
                      <a:gd name="connsiteY0" fmla="*/ 73138 h 383996"/>
                      <a:gd name="connsiteX1" fmla="*/ 688181 w 1050131"/>
                      <a:gd name="connsiteY1" fmla="*/ 20751 h 383996"/>
                      <a:gd name="connsiteX2" fmla="*/ 0 w 1050131"/>
                      <a:gd name="connsiteY2" fmla="*/ 380319 h 383996"/>
                      <a:gd name="connsiteX0" fmla="*/ 1150143 w 1150143"/>
                      <a:gd name="connsiteY0" fmla="*/ 73659 h 391604"/>
                      <a:gd name="connsiteX1" fmla="*/ 788193 w 1150143"/>
                      <a:gd name="connsiteY1" fmla="*/ 21272 h 391604"/>
                      <a:gd name="connsiteX2" fmla="*/ 0 w 1150143"/>
                      <a:gd name="connsiteY2" fmla="*/ 387983 h 391604"/>
                      <a:gd name="connsiteX0" fmla="*/ 1164431 w 1164431"/>
                      <a:gd name="connsiteY0" fmla="*/ 73659 h 391604"/>
                      <a:gd name="connsiteX1" fmla="*/ 802481 w 1164431"/>
                      <a:gd name="connsiteY1" fmla="*/ 21272 h 391604"/>
                      <a:gd name="connsiteX2" fmla="*/ 0 w 1164431"/>
                      <a:gd name="connsiteY2" fmla="*/ 387983 h 3916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164431" h="391604">
                        <a:moveTo>
                          <a:pt x="1164431" y="73659"/>
                        </a:moveTo>
                        <a:cubicBezTo>
                          <a:pt x="1150143" y="23652"/>
                          <a:pt x="996553" y="-31115"/>
                          <a:pt x="802481" y="21272"/>
                        </a:cubicBezTo>
                        <a:cubicBezTo>
                          <a:pt x="608409" y="73659"/>
                          <a:pt x="878284" y="431243"/>
                          <a:pt x="0" y="387983"/>
                        </a:cubicBezTo>
                      </a:path>
                    </a:pathLst>
                  </a:custGeom>
                  <a:ln w="57150">
                    <a:solidFill>
                      <a:schemeClr val="accent6">
                        <a:lumMod val="50000"/>
                      </a:schemeClr>
                    </a:solidFill>
                  </a:ln>
                  <a:scene3d>
                    <a:camera prst="orthographicFront"/>
                    <a:lightRig rig="threePt" dir="t"/>
                  </a:scene3d>
                  <a:sp3d extrusionH="69850">
                    <a:bevelT w="88900" h="114300"/>
                    <a:bevelB/>
                  </a:sp3d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>
                      <a:latin typeface="Candara" panose="020E0502030303020204" pitchFamily="34" charset="0"/>
                    </a:endParaRPr>
                  </a:p>
                </p:txBody>
              </p:sp>
            </p:grpSp>
            <p:sp>
              <p:nvSpPr>
                <p:cNvPr id="331" name="TextBox 330">
                  <a:extLst>
                    <a:ext uri="{FF2B5EF4-FFF2-40B4-BE49-F238E27FC236}">
                      <a16:creationId xmlns:a16="http://schemas.microsoft.com/office/drawing/2014/main" id="{35C68769-344B-DB0D-860B-5C1319757384}"/>
                    </a:ext>
                  </a:extLst>
                </p:cNvPr>
                <p:cNvSpPr txBox="1"/>
                <p:nvPr/>
              </p:nvSpPr>
              <p:spPr>
                <a:xfrm>
                  <a:off x="3655368" y="2093766"/>
                  <a:ext cx="1909489" cy="5270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b="1" dirty="0">
                      <a:solidFill>
                        <a:schemeClr val="accent6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Spinal Cord</a:t>
                  </a:r>
                </a:p>
              </p:txBody>
            </p:sp>
          </p:grpSp>
          <p:grpSp>
            <p:nvGrpSpPr>
              <p:cNvPr id="327" name="Group 326">
                <a:extLst>
                  <a:ext uri="{FF2B5EF4-FFF2-40B4-BE49-F238E27FC236}">
                    <a16:creationId xmlns:a16="http://schemas.microsoft.com/office/drawing/2014/main" id="{FDE6A2ED-F823-49F9-9B55-A1986ECD5926}"/>
                  </a:ext>
                </a:extLst>
              </p:cNvPr>
              <p:cNvGrpSpPr/>
              <p:nvPr/>
            </p:nvGrpSpPr>
            <p:grpSpPr>
              <a:xfrm>
                <a:off x="6400800" y="5742801"/>
                <a:ext cx="2686760" cy="400110"/>
                <a:chOff x="6629400" y="5900915"/>
                <a:chExt cx="2686760" cy="400110"/>
              </a:xfrm>
            </p:grpSpPr>
            <p:cxnSp>
              <p:nvCxnSpPr>
                <p:cNvPr id="328" name="Straight Arrow Connector 327">
                  <a:extLst>
                    <a:ext uri="{FF2B5EF4-FFF2-40B4-BE49-F238E27FC236}">
                      <a16:creationId xmlns:a16="http://schemas.microsoft.com/office/drawing/2014/main" id="{8596E120-89B1-76D1-8372-03277DFB8E83}"/>
                    </a:ext>
                  </a:extLst>
                </p:cNvPr>
                <p:cNvCxnSpPr/>
                <p:nvPr/>
              </p:nvCxnSpPr>
              <p:spPr>
                <a:xfrm>
                  <a:off x="6629400" y="5945873"/>
                  <a:ext cx="0" cy="226327"/>
                </a:xfrm>
                <a:prstGeom prst="straightConnector1">
                  <a:avLst/>
                </a:prstGeom>
                <a:ln w="38100">
                  <a:solidFill>
                    <a:schemeClr val="accent6">
                      <a:lumMod val="50000"/>
                    </a:schemeClr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9" name="TextBox 328">
                  <a:extLst>
                    <a:ext uri="{FF2B5EF4-FFF2-40B4-BE49-F238E27FC236}">
                      <a16:creationId xmlns:a16="http://schemas.microsoft.com/office/drawing/2014/main" id="{72181072-B906-7BA4-3A13-FA94F9238FC1}"/>
                    </a:ext>
                  </a:extLst>
                </p:cNvPr>
                <p:cNvSpPr txBox="1"/>
                <p:nvPr/>
              </p:nvSpPr>
              <p:spPr>
                <a:xfrm>
                  <a:off x="6662870" y="5900915"/>
                  <a:ext cx="2653290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000" dirty="0">
                      <a:solidFill>
                        <a:schemeClr val="accent6">
                          <a:lumMod val="50000"/>
                        </a:schemeClr>
                      </a:solidFill>
                      <a:latin typeface="Candara" panose="020E0502030303020204" pitchFamily="34" charset="0"/>
                    </a:rPr>
                    <a:t>dorsal horn excitability</a:t>
                  </a:r>
                </a:p>
              </p:txBody>
            </p:sp>
          </p:grpSp>
        </p:grpSp>
        <p:grpSp>
          <p:nvGrpSpPr>
            <p:cNvPr id="341" name="Group 340">
              <a:extLst>
                <a:ext uri="{FF2B5EF4-FFF2-40B4-BE49-F238E27FC236}">
                  <a16:creationId xmlns:a16="http://schemas.microsoft.com/office/drawing/2014/main" id="{CAD67510-F4D8-3249-73A0-81200D6D43E5}"/>
                </a:ext>
              </a:extLst>
            </p:cNvPr>
            <p:cNvGrpSpPr/>
            <p:nvPr/>
          </p:nvGrpSpPr>
          <p:grpSpPr>
            <a:xfrm>
              <a:off x="3373047" y="2352708"/>
              <a:ext cx="1445881" cy="1507113"/>
              <a:chOff x="1905000" y="2352708"/>
              <a:chExt cx="1445881" cy="1507113"/>
            </a:xfrm>
          </p:grpSpPr>
          <p:sp>
            <p:nvSpPr>
              <p:cNvPr id="342" name="Freeform 42">
                <a:extLst>
                  <a:ext uri="{FF2B5EF4-FFF2-40B4-BE49-F238E27FC236}">
                    <a16:creationId xmlns:a16="http://schemas.microsoft.com/office/drawing/2014/main" id="{69D38E40-A553-3EBB-A5FC-C051939E5A86}"/>
                  </a:ext>
                </a:extLst>
              </p:cNvPr>
              <p:cNvSpPr/>
              <p:nvPr/>
            </p:nvSpPr>
            <p:spPr>
              <a:xfrm>
                <a:off x="2111211" y="2352708"/>
                <a:ext cx="1239670" cy="1507113"/>
              </a:xfrm>
              <a:custGeom>
                <a:avLst/>
                <a:gdLst>
                  <a:gd name="connsiteX0" fmla="*/ 103952 w 1408877"/>
                  <a:gd name="connsiteY0" fmla="*/ 0 h 1219200"/>
                  <a:gd name="connsiteX1" fmla="*/ 132527 w 1408877"/>
                  <a:gd name="connsiteY1" fmla="*/ 895350 h 1219200"/>
                  <a:gd name="connsiteX2" fmla="*/ 1408877 w 1408877"/>
                  <a:gd name="connsiteY2" fmla="*/ 1219200 h 1219200"/>
                  <a:gd name="connsiteX0" fmla="*/ 119189 w 1395539"/>
                  <a:gd name="connsiteY0" fmla="*/ 0 h 1466850"/>
                  <a:gd name="connsiteX1" fmla="*/ 119189 w 1395539"/>
                  <a:gd name="connsiteY1" fmla="*/ 1143000 h 1466850"/>
                  <a:gd name="connsiteX2" fmla="*/ 1395539 w 1395539"/>
                  <a:gd name="connsiteY2" fmla="*/ 1466850 h 1466850"/>
                  <a:gd name="connsiteX0" fmla="*/ 120545 w 1415945"/>
                  <a:gd name="connsiteY0" fmla="*/ 0 h 1743075"/>
                  <a:gd name="connsiteX1" fmla="*/ 120545 w 1415945"/>
                  <a:gd name="connsiteY1" fmla="*/ 1143000 h 1743075"/>
                  <a:gd name="connsiteX2" fmla="*/ 1415945 w 1415945"/>
                  <a:gd name="connsiteY2" fmla="*/ 1743075 h 1743075"/>
                  <a:gd name="connsiteX0" fmla="*/ 120545 w 1415945"/>
                  <a:gd name="connsiteY0" fmla="*/ 0 h 1748448"/>
                  <a:gd name="connsiteX1" fmla="*/ 120545 w 1415945"/>
                  <a:gd name="connsiteY1" fmla="*/ 1143000 h 1748448"/>
                  <a:gd name="connsiteX2" fmla="*/ 1415945 w 1415945"/>
                  <a:gd name="connsiteY2" fmla="*/ 1743075 h 1748448"/>
                  <a:gd name="connsiteX0" fmla="*/ 95885 w 1438910"/>
                  <a:gd name="connsiteY0" fmla="*/ 0 h 1767539"/>
                  <a:gd name="connsiteX1" fmla="*/ 143510 w 1438910"/>
                  <a:gd name="connsiteY1" fmla="*/ 1162050 h 1767539"/>
                  <a:gd name="connsiteX2" fmla="*/ 1438910 w 1438910"/>
                  <a:gd name="connsiteY2" fmla="*/ 1762125 h 1767539"/>
                  <a:gd name="connsiteX0" fmla="*/ 0 w 1343025"/>
                  <a:gd name="connsiteY0" fmla="*/ 0 h 1762125"/>
                  <a:gd name="connsiteX1" fmla="*/ 1343025 w 1343025"/>
                  <a:gd name="connsiteY1" fmla="*/ 1762125 h 1762125"/>
                  <a:gd name="connsiteX0" fmla="*/ 0 w 1343025"/>
                  <a:gd name="connsiteY0" fmla="*/ 0 h 1762125"/>
                  <a:gd name="connsiteX1" fmla="*/ 1343025 w 1343025"/>
                  <a:gd name="connsiteY1" fmla="*/ 1762125 h 1762125"/>
                  <a:gd name="connsiteX0" fmla="*/ 0 w 1343025"/>
                  <a:gd name="connsiteY0" fmla="*/ 0 h 1781822"/>
                  <a:gd name="connsiteX1" fmla="*/ 1343025 w 1343025"/>
                  <a:gd name="connsiteY1" fmla="*/ 1762125 h 1781822"/>
                  <a:gd name="connsiteX0" fmla="*/ 0 w 1343025"/>
                  <a:gd name="connsiteY0" fmla="*/ 0 h 1762652"/>
                  <a:gd name="connsiteX1" fmla="*/ 1343025 w 1343025"/>
                  <a:gd name="connsiteY1" fmla="*/ 1762125 h 1762652"/>
                  <a:gd name="connsiteX0" fmla="*/ 0 w 1352550"/>
                  <a:gd name="connsiteY0" fmla="*/ 0 h 1667721"/>
                  <a:gd name="connsiteX1" fmla="*/ 1352550 w 1352550"/>
                  <a:gd name="connsiteY1" fmla="*/ 1666875 h 1667721"/>
                  <a:gd name="connsiteX0" fmla="*/ 0 w 1779270"/>
                  <a:gd name="connsiteY0" fmla="*/ 0 h 1098794"/>
                  <a:gd name="connsiteX1" fmla="*/ 1779270 w 1779270"/>
                  <a:gd name="connsiteY1" fmla="*/ 988695 h 1098794"/>
                  <a:gd name="connsiteX0" fmla="*/ 0 w 1779270"/>
                  <a:gd name="connsiteY0" fmla="*/ 419 h 989230"/>
                  <a:gd name="connsiteX1" fmla="*/ 1779270 w 1779270"/>
                  <a:gd name="connsiteY1" fmla="*/ 989114 h 989230"/>
                  <a:gd name="connsiteX0" fmla="*/ 0 w 2030730"/>
                  <a:gd name="connsiteY0" fmla="*/ 393 h 1057777"/>
                  <a:gd name="connsiteX1" fmla="*/ 2030730 w 2030730"/>
                  <a:gd name="connsiteY1" fmla="*/ 1057668 h 1057777"/>
                  <a:gd name="connsiteX0" fmla="*/ 0 w 2030730"/>
                  <a:gd name="connsiteY0" fmla="*/ 333 h 1082360"/>
                  <a:gd name="connsiteX1" fmla="*/ 2030730 w 2030730"/>
                  <a:gd name="connsiteY1" fmla="*/ 1057608 h 1082360"/>
                  <a:gd name="connsiteX0" fmla="*/ 0 w 1908810"/>
                  <a:gd name="connsiteY0" fmla="*/ 275 h 1352675"/>
                  <a:gd name="connsiteX1" fmla="*/ 1908810 w 1908810"/>
                  <a:gd name="connsiteY1" fmla="*/ 1331870 h 1352675"/>
                  <a:gd name="connsiteX0" fmla="*/ 0 w 1908810"/>
                  <a:gd name="connsiteY0" fmla="*/ 297 h 1336499"/>
                  <a:gd name="connsiteX1" fmla="*/ 1908810 w 1908810"/>
                  <a:gd name="connsiteY1" fmla="*/ 1331892 h 1336499"/>
                  <a:gd name="connsiteX0" fmla="*/ 0 w 1527810"/>
                  <a:gd name="connsiteY0" fmla="*/ 226 h 1800167"/>
                  <a:gd name="connsiteX1" fmla="*/ 1527810 w 1527810"/>
                  <a:gd name="connsiteY1" fmla="*/ 1796641 h 1800167"/>
                  <a:gd name="connsiteX0" fmla="*/ 0 w 1192530"/>
                  <a:gd name="connsiteY0" fmla="*/ 233 h 1746932"/>
                  <a:gd name="connsiteX1" fmla="*/ 1192530 w 1192530"/>
                  <a:gd name="connsiteY1" fmla="*/ 1743308 h 1746932"/>
                  <a:gd name="connsiteX0" fmla="*/ 0 w 1344930"/>
                  <a:gd name="connsiteY0" fmla="*/ 230 h 1762140"/>
                  <a:gd name="connsiteX1" fmla="*/ 1344930 w 1344930"/>
                  <a:gd name="connsiteY1" fmla="*/ 1758545 h 1762140"/>
                  <a:gd name="connsiteX0" fmla="*/ 0 w 1002030"/>
                  <a:gd name="connsiteY0" fmla="*/ 211 h 1944692"/>
                  <a:gd name="connsiteX1" fmla="*/ 1002030 w 1002030"/>
                  <a:gd name="connsiteY1" fmla="*/ 1941406 h 1944692"/>
                  <a:gd name="connsiteX0" fmla="*/ 0 w 1002030"/>
                  <a:gd name="connsiteY0" fmla="*/ 205 h 1949003"/>
                  <a:gd name="connsiteX1" fmla="*/ 1002030 w 1002030"/>
                  <a:gd name="connsiteY1" fmla="*/ 1941400 h 1949003"/>
                  <a:gd name="connsiteX0" fmla="*/ 0 w 993484"/>
                  <a:gd name="connsiteY0" fmla="*/ 255 h 1532082"/>
                  <a:gd name="connsiteX1" fmla="*/ 993484 w 993484"/>
                  <a:gd name="connsiteY1" fmla="*/ 1522706 h 1532082"/>
                  <a:gd name="connsiteX0" fmla="*/ 0 w 1002030"/>
                  <a:gd name="connsiteY0" fmla="*/ 265 h 1464097"/>
                  <a:gd name="connsiteX1" fmla="*/ 1002030 w 1002030"/>
                  <a:gd name="connsiteY1" fmla="*/ 1454350 h 1464097"/>
                  <a:gd name="connsiteX0" fmla="*/ 0 w 1002030"/>
                  <a:gd name="connsiteY0" fmla="*/ 274 h 1458797"/>
                  <a:gd name="connsiteX1" fmla="*/ 1002030 w 1002030"/>
                  <a:gd name="connsiteY1" fmla="*/ 1454359 h 1458797"/>
                  <a:gd name="connsiteX0" fmla="*/ 146259 w 1148289"/>
                  <a:gd name="connsiteY0" fmla="*/ 240 h 1494434"/>
                  <a:gd name="connsiteX1" fmla="*/ 1148289 w 1148289"/>
                  <a:gd name="connsiteY1" fmla="*/ 1454325 h 1494434"/>
                  <a:gd name="connsiteX0" fmla="*/ 124781 w 1157768"/>
                  <a:gd name="connsiteY0" fmla="*/ 235 h 1529454"/>
                  <a:gd name="connsiteX1" fmla="*/ 1157768 w 1157768"/>
                  <a:gd name="connsiteY1" fmla="*/ 1490039 h 1529454"/>
                  <a:gd name="connsiteX0" fmla="*/ 206683 w 1239670"/>
                  <a:gd name="connsiteY0" fmla="*/ 251 h 1507113"/>
                  <a:gd name="connsiteX1" fmla="*/ 1239670 w 1239670"/>
                  <a:gd name="connsiteY1" fmla="*/ 1490055 h 1507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239670" h="1507113">
                    <a:moveTo>
                      <a:pt x="206683" y="251"/>
                    </a:moveTo>
                    <a:cubicBezTo>
                      <a:pt x="1155373" y="-23879"/>
                      <a:pt x="-1405742" y="1695551"/>
                      <a:pt x="1239670" y="1490055"/>
                    </a:cubicBezTo>
                  </a:path>
                </a:pathLst>
              </a:custGeom>
              <a:ln w="28575">
                <a:solidFill>
                  <a:srgbClr val="009900"/>
                </a:solidFill>
                <a:tailEnd type="stealth" w="lg" len="lg"/>
              </a:ln>
              <a:scene3d>
                <a:camera prst="orthographicFront"/>
                <a:lightRig rig="threePt" dir="t"/>
              </a:scene3d>
              <a:sp3d>
                <a:bevelT w="0" h="0" prst="coolSlant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cxnSp>
            <p:nvCxnSpPr>
              <p:cNvPr id="343" name="Straight Connector 342">
                <a:extLst>
                  <a:ext uri="{FF2B5EF4-FFF2-40B4-BE49-F238E27FC236}">
                    <a16:creationId xmlns:a16="http://schemas.microsoft.com/office/drawing/2014/main" id="{8E6AE030-9EE6-A7C7-E772-76572E61811C}"/>
                  </a:ext>
                </a:extLst>
              </p:cNvPr>
              <p:cNvCxnSpPr/>
              <p:nvPr/>
            </p:nvCxnSpPr>
            <p:spPr>
              <a:xfrm flipV="1">
                <a:off x="1905000" y="2355340"/>
                <a:ext cx="427180" cy="4706"/>
              </a:xfrm>
              <a:prstGeom prst="line">
                <a:avLst/>
              </a:prstGeom>
              <a:ln w="28575">
                <a:solidFill>
                  <a:srgbClr val="0099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4" name="Picture 343">
              <a:extLst>
                <a:ext uri="{FF2B5EF4-FFF2-40B4-BE49-F238E27FC236}">
                  <a16:creationId xmlns:a16="http://schemas.microsoft.com/office/drawing/2014/main" id="{EBDF551E-7AB7-04AD-AE7F-A0AA2EF8B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951" y="2181065"/>
              <a:ext cx="481449" cy="357963"/>
            </a:xfrm>
            <a:prstGeom prst="rect">
              <a:avLst/>
            </a:prstGeom>
          </p:spPr>
        </p:pic>
        <p:pic>
          <p:nvPicPr>
            <p:cNvPr id="345" name="Picture 344">
              <a:extLst>
                <a:ext uri="{FF2B5EF4-FFF2-40B4-BE49-F238E27FC236}">
                  <a16:creationId xmlns:a16="http://schemas.microsoft.com/office/drawing/2014/main" id="{3412CEDB-F661-3685-0E90-DE19203E8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140" y="2181065"/>
              <a:ext cx="481449" cy="357963"/>
            </a:xfrm>
            <a:prstGeom prst="rect">
              <a:avLst/>
            </a:prstGeom>
          </p:spPr>
        </p:pic>
        <p:grpSp>
          <p:nvGrpSpPr>
            <p:cNvPr id="346" name="Group 345">
              <a:extLst>
                <a:ext uri="{FF2B5EF4-FFF2-40B4-BE49-F238E27FC236}">
                  <a16:creationId xmlns:a16="http://schemas.microsoft.com/office/drawing/2014/main" id="{3EB453AB-A1F9-CDA3-1953-B5125A02F3A5}"/>
                </a:ext>
              </a:extLst>
            </p:cNvPr>
            <p:cNvGrpSpPr/>
            <p:nvPr/>
          </p:nvGrpSpPr>
          <p:grpSpPr>
            <a:xfrm>
              <a:off x="2966647" y="2039646"/>
              <a:ext cx="396876" cy="250158"/>
              <a:chOff x="1498600" y="2039646"/>
              <a:chExt cx="396876" cy="250158"/>
            </a:xfrm>
          </p:grpSpPr>
          <p:sp>
            <p:nvSpPr>
              <p:cNvPr id="347" name="Freeform 50">
                <a:extLst>
                  <a:ext uri="{FF2B5EF4-FFF2-40B4-BE49-F238E27FC236}">
                    <a16:creationId xmlns:a16="http://schemas.microsoft.com/office/drawing/2014/main" id="{0DEC53BE-09F0-F630-7E72-3FB5DA028D78}"/>
                  </a:ext>
                </a:extLst>
              </p:cNvPr>
              <p:cNvSpPr/>
              <p:nvPr/>
            </p:nvSpPr>
            <p:spPr>
              <a:xfrm>
                <a:off x="1498600" y="2039646"/>
                <a:ext cx="319880" cy="250158"/>
              </a:xfrm>
              <a:custGeom>
                <a:avLst/>
                <a:gdLst>
                  <a:gd name="connsiteX0" fmla="*/ 0 w 336550"/>
                  <a:gd name="connsiteY0" fmla="*/ 130548 h 130548"/>
                  <a:gd name="connsiteX1" fmla="*/ 57150 w 336550"/>
                  <a:gd name="connsiteY1" fmla="*/ 373 h 130548"/>
                  <a:gd name="connsiteX2" fmla="*/ 336550 w 336550"/>
                  <a:gd name="connsiteY2" fmla="*/ 98798 h 130548"/>
                  <a:gd name="connsiteX0" fmla="*/ 0 w 349872"/>
                  <a:gd name="connsiteY0" fmla="*/ 189888 h 189888"/>
                  <a:gd name="connsiteX1" fmla="*/ 338138 w 349872"/>
                  <a:gd name="connsiteY1" fmla="*/ 182 h 189888"/>
                  <a:gd name="connsiteX2" fmla="*/ 336550 w 349872"/>
                  <a:gd name="connsiteY2" fmla="*/ 158138 h 189888"/>
                  <a:gd name="connsiteX0" fmla="*/ 0 w 336550"/>
                  <a:gd name="connsiteY0" fmla="*/ 31750 h 31750"/>
                  <a:gd name="connsiteX1" fmla="*/ 336550 w 336550"/>
                  <a:gd name="connsiteY1" fmla="*/ 0 h 31750"/>
                  <a:gd name="connsiteX0" fmla="*/ 0 w 338116"/>
                  <a:gd name="connsiteY0" fmla="*/ 105209 h 105209"/>
                  <a:gd name="connsiteX1" fmla="*/ 336550 w 338116"/>
                  <a:gd name="connsiteY1" fmla="*/ 73459 h 105209"/>
                  <a:gd name="connsiteX0" fmla="*/ 0 w 435328"/>
                  <a:gd name="connsiteY0" fmla="*/ 135647 h 135647"/>
                  <a:gd name="connsiteX1" fmla="*/ 434181 w 435328"/>
                  <a:gd name="connsiteY1" fmla="*/ 65797 h 135647"/>
                  <a:gd name="connsiteX0" fmla="*/ 2312 w 437303"/>
                  <a:gd name="connsiteY0" fmla="*/ 149947 h 149947"/>
                  <a:gd name="connsiteX1" fmla="*/ 436493 w 437303"/>
                  <a:gd name="connsiteY1" fmla="*/ 80097 h 149947"/>
                  <a:gd name="connsiteX0" fmla="*/ 3160 w 297962"/>
                  <a:gd name="connsiteY0" fmla="*/ 269574 h 269574"/>
                  <a:gd name="connsiteX1" fmla="*/ 296847 w 297962"/>
                  <a:gd name="connsiteY1" fmla="*/ 54468 h 269574"/>
                  <a:gd name="connsiteX0" fmla="*/ 0 w 295676"/>
                  <a:gd name="connsiteY0" fmla="*/ 259552 h 260284"/>
                  <a:gd name="connsiteX1" fmla="*/ 293687 w 295676"/>
                  <a:gd name="connsiteY1" fmla="*/ 44446 h 260284"/>
                  <a:gd name="connsiteX0" fmla="*/ 0 w 293687"/>
                  <a:gd name="connsiteY0" fmla="*/ 287352 h 287976"/>
                  <a:gd name="connsiteX1" fmla="*/ 293687 w 293687"/>
                  <a:gd name="connsiteY1" fmla="*/ 72246 h 287976"/>
                  <a:gd name="connsiteX0" fmla="*/ 0 w 310355"/>
                  <a:gd name="connsiteY0" fmla="*/ 208391 h 209154"/>
                  <a:gd name="connsiteX1" fmla="*/ 310355 w 310355"/>
                  <a:gd name="connsiteY1" fmla="*/ 83773 h 209154"/>
                  <a:gd name="connsiteX0" fmla="*/ 0 w 319880"/>
                  <a:gd name="connsiteY0" fmla="*/ 218577 h 219318"/>
                  <a:gd name="connsiteX1" fmla="*/ 319880 w 319880"/>
                  <a:gd name="connsiteY1" fmla="*/ 82052 h 219318"/>
                  <a:gd name="connsiteX0" fmla="*/ 0 w 319880"/>
                  <a:gd name="connsiteY0" fmla="*/ 249528 h 250158"/>
                  <a:gd name="connsiteX1" fmla="*/ 319880 w 319880"/>
                  <a:gd name="connsiteY1" fmla="*/ 113003 h 250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19880" h="250158">
                    <a:moveTo>
                      <a:pt x="0" y="249528"/>
                    </a:moveTo>
                    <a:cubicBezTo>
                      <a:pt x="126471" y="269902"/>
                      <a:pt x="293421" y="-212171"/>
                      <a:pt x="319880" y="113003"/>
                    </a:cubicBezTo>
                  </a:path>
                </a:pathLst>
              </a:cu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000">
                  <a:latin typeface="Candara" panose="020E0502030303020204" pitchFamily="34" charset="0"/>
                </a:endParaRPr>
              </a:p>
            </p:txBody>
          </p:sp>
          <p:pic>
            <p:nvPicPr>
              <p:cNvPr id="348" name="Picture 347">
                <a:extLst>
                  <a:ext uri="{FF2B5EF4-FFF2-40B4-BE49-F238E27FC236}">
                    <a16:creationId xmlns:a16="http://schemas.microsoft.com/office/drawing/2014/main" id="{B994ACCD-B6B1-DDD2-B06A-309EF3CA86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9898" y="2108822"/>
                <a:ext cx="155578" cy="72244"/>
              </a:xfrm>
              <a:prstGeom prst="rect">
                <a:avLst/>
              </a:prstGeom>
            </p:spPr>
          </p:pic>
        </p:grpSp>
        <p:pic>
          <p:nvPicPr>
            <p:cNvPr id="349" name="Picture 348">
              <a:extLst>
                <a:ext uri="{FF2B5EF4-FFF2-40B4-BE49-F238E27FC236}">
                  <a16:creationId xmlns:a16="http://schemas.microsoft.com/office/drawing/2014/main" id="{D9B76F6E-FD61-9C66-85F4-8A082DCC2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1216" y="1447800"/>
              <a:ext cx="481449" cy="357963"/>
            </a:xfrm>
            <a:prstGeom prst="rect">
              <a:avLst/>
            </a:prstGeom>
          </p:spPr>
        </p:pic>
        <p:pic>
          <p:nvPicPr>
            <p:cNvPr id="350" name="Picture 349">
              <a:extLst>
                <a:ext uri="{FF2B5EF4-FFF2-40B4-BE49-F238E27FC236}">
                  <a16:creationId xmlns:a16="http://schemas.microsoft.com/office/drawing/2014/main" id="{EE997ED2-F026-F9F0-83CF-CBCCFC597D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454" y="1805763"/>
              <a:ext cx="481449" cy="357963"/>
            </a:xfrm>
            <a:prstGeom prst="rect">
              <a:avLst/>
            </a:prstGeom>
          </p:spPr>
        </p:pic>
        <p:sp>
          <p:nvSpPr>
            <p:cNvPr id="351" name="TextBox 350">
              <a:extLst>
                <a:ext uri="{FF2B5EF4-FFF2-40B4-BE49-F238E27FC236}">
                  <a16:creationId xmlns:a16="http://schemas.microsoft.com/office/drawing/2014/main" id="{F52A7D3A-2BD3-F915-D6C3-CBEDEE7C71CF}"/>
                </a:ext>
              </a:extLst>
            </p:cNvPr>
            <p:cNvSpPr txBox="1"/>
            <p:nvPr/>
          </p:nvSpPr>
          <p:spPr>
            <a:xfrm>
              <a:off x="4469000" y="1455926"/>
              <a:ext cx="3283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009900"/>
                  </a:solidFill>
                  <a:latin typeface="Candara" panose="020E0502030303020204" pitchFamily="34" charset="0"/>
                </a:rPr>
                <a:t>excitatory projection neuron</a:t>
              </a:r>
            </a:p>
          </p:txBody>
        </p:sp>
        <p:sp>
          <p:nvSpPr>
            <p:cNvPr id="352" name="TextBox 351">
              <a:extLst>
                <a:ext uri="{FF2B5EF4-FFF2-40B4-BE49-F238E27FC236}">
                  <a16:creationId xmlns:a16="http://schemas.microsoft.com/office/drawing/2014/main" id="{51D29D20-739D-275C-31F0-B52E2E1F4DBC}"/>
                </a:ext>
              </a:extLst>
            </p:cNvPr>
            <p:cNvSpPr txBox="1"/>
            <p:nvPr/>
          </p:nvSpPr>
          <p:spPr>
            <a:xfrm>
              <a:off x="4477947" y="1821686"/>
              <a:ext cx="205697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  <a:latin typeface="Candara" panose="020E0502030303020204" pitchFamily="34" charset="0"/>
                </a:rPr>
                <a:t>inhibitory neuron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B4A72EC0-53E7-A87D-0E9E-34B6DDF5DD2C}"/>
                </a:ext>
              </a:extLst>
            </p:cNvPr>
            <p:cNvSpPr/>
            <p:nvPr/>
          </p:nvSpPr>
          <p:spPr>
            <a:xfrm>
              <a:off x="3203183" y="2089774"/>
              <a:ext cx="165102" cy="18098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latin typeface="Candara" panose="020E0502030303020204" pitchFamily="34" charset="0"/>
              </a:endParaRPr>
            </a:p>
          </p:txBody>
        </p:sp>
      </p:grpSp>
      <p:sp>
        <p:nvSpPr>
          <p:cNvPr id="435" name="Freeform 88">
            <a:extLst>
              <a:ext uri="{FF2B5EF4-FFF2-40B4-BE49-F238E27FC236}">
                <a16:creationId xmlns:a16="http://schemas.microsoft.com/office/drawing/2014/main" id="{97ABCC3C-DDB7-A096-6E82-4DAED23628AF}"/>
              </a:ext>
            </a:extLst>
          </p:cNvPr>
          <p:cNvSpPr/>
          <p:nvPr/>
        </p:nvSpPr>
        <p:spPr>
          <a:xfrm>
            <a:off x="4838744" y="3392493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0099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1B7CB62F-27E5-2FAB-A78D-C8D39312D9C1}"/>
              </a:ext>
            </a:extLst>
          </p:cNvPr>
          <p:cNvGrpSpPr/>
          <p:nvPr/>
        </p:nvGrpSpPr>
        <p:grpSpPr>
          <a:xfrm>
            <a:off x="6815943" y="4572002"/>
            <a:ext cx="1968486" cy="2023755"/>
            <a:chOff x="5291943" y="4572001"/>
            <a:chExt cx="1968486" cy="2023755"/>
          </a:xfrm>
        </p:grpSpPr>
        <p:grpSp>
          <p:nvGrpSpPr>
            <p:cNvPr id="437" name="Group 436">
              <a:extLst>
                <a:ext uri="{FF2B5EF4-FFF2-40B4-BE49-F238E27FC236}">
                  <a16:creationId xmlns:a16="http://schemas.microsoft.com/office/drawing/2014/main" id="{C5989F90-4F95-48F6-0689-A6B697E17BF8}"/>
                </a:ext>
              </a:extLst>
            </p:cNvPr>
            <p:cNvGrpSpPr/>
            <p:nvPr/>
          </p:nvGrpSpPr>
          <p:grpSpPr>
            <a:xfrm>
              <a:off x="5562601" y="4572001"/>
              <a:ext cx="670983" cy="577637"/>
              <a:chOff x="2201367" y="2149596"/>
              <a:chExt cx="922834" cy="769261"/>
            </a:xfrm>
          </p:grpSpPr>
          <p:sp>
            <p:nvSpPr>
              <p:cNvPr id="445" name="TextBox 444">
                <a:extLst>
                  <a:ext uri="{FF2B5EF4-FFF2-40B4-BE49-F238E27FC236}">
                    <a16:creationId xmlns:a16="http://schemas.microsoft.com/office/drawing/2014/main" id="{8DE9DF94-0E66-43FE-DBC7-C57E7CC4AD87}"/>
                  </a:ext>
                </a:extLst>
              </p:cNvPr>
              <p:cNvSpPr txBox="1"/>
              <p:nvPr/>
            </p:nvSpPr>
            <p:spPr>
              <a:xfrm>
                <a:off x="2201367" y="2149596"/>
                <a:ext cx="913181" cy="5328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accent2">
                        <a:lumMod val="75000"/>
                      </a:schemeClr>
                    </a:solidFill>
                    <a:latin typeface="Candara" panose="020E0502030303020204" pitchFamily="34" charset="0"/>
                  </a:rPr>
                  <a:t>DRG</a:t>
                </a:r>
              </a:p>
            </p:txBody>
          </p:sp>
          <p:sp>
            <p:nvSpPr>
              <p:cNvPr id="446" name="Freeform 101">
                <a:extLst>
                  <a:ext uri="{FF2B5EF4-FFF2-40B4-BE49-F238E27FC236}">
                    <a16:creationId xmlns:a16="http://schemas.microsoft.com/office/drawing/2014/main" id="{FCBAE5DC-4FEC-1B68-C04B-FA927DB45C96}"/>
                  </a:ext>
                </a:extLst>
              </p:cNvPr>
              <p:cNvSpPr/>
              <p:nvPr/>
            </p:nvSpPr>
            <p:spPr>
              <a:xfrm>
                <a:off x="2729167" y="2598193"/>
                <a:ext cx="395034" cy="320664"/>
              </a:xfrm>
              <a:custGeom>
                <a:avLst/>
                <a:gdLst>
                  <a:gd name="connsiteX0" fmla="*/ 274006 w 274006"/>
                  <a:gd name="connsiteY0" fmla="*/ 0 h 222250"/>
                  <a:gd name="connsiteX1" fmla="*/ 956 w 274006"/>
                  <a:gd name="connsiteY1" fmla="*/ 101600 h 222250"/>
                  <a:gd name="connsiteX2" fmla="*/ 200981 w 274006"/>
                  <a:gd name="connsiteY2" fmla="*/ 222250 h 222250"/>
                  <a:gd name="connsiteX0" fmla="*/ 274006 w 274642"/>
                  <a:gd name="connsiteY0" fmla="*/ 0 h 222250"/>
                  <a:gd name="connsiteX1" fmla="*/ 956 w 274642"/>
                  <a:gd name="connsiteY1" fmla="*/ 101600 h 222250"/>
                  <a:gd name="connsiteX2" fmla="*/ 200981 w 274642"/>
                  <a:gd name="connsiteY2" fmla="*/ 222250 h 222250"/>
                  <a:gd name="connsiteX0" fmla="*/ 346002 w 346531"/>
                  <a:gd name="connsiteY0" fmla="*/ 0 h 241300"/>
                  <a:gd name="connsiteX1" fmla="*/ 3102 w 346531"/>
                  <a:gd name="connsiteY1" fmla="*/ 120650 h 241300"/>
                  <a:gd name="connsiteX2" fmla="*/ 203127 w 346531"/>
                  <a:gd name="connsiteY2" fmla="*/ 241300 h 241300"/>
                  <a:gd name="connsiteX0" fmla="*/ 347812 w 348347"/>
                  <a:gd name="connsiteY0" fmla="*/ 0 h 311150"/>
                  <a:gd name="connsiteX1" fmla="*/ 4912 w 348347"/>
                  <a:gd name="connsiteY1" fmla="*/ 120650 h 311150"/>
                  <a:gd name="connsiteX2" fmla="*/ 179537 w 348347"/>
                  <a:gd name="connsiteY2" fmla="*/ 311150 h 311150"/>
                  <a:gd name="connsiteX0" fmla="*/ 0 w 395033"/>
                  <a:gd name="connsiteY0" fmla="*/ 0 h 320664"/>
                  <a:gd name="connsiteX1" fmla="*/ 220409 w 395033"/>
                  <a:gd name="connsiteY1" fmla="*/ 130164 h 320664"/>
                  <a:gd name="connsiteX2" fmla="*/ 395034 w 395033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217134 w 395034"/>
                  <a:gd name="connsiteY1" fmla="*/ 82596 h 320664"/>
                  <a:gd name="connsiteX2" fmla="*/ 395034 w 395034"/>
                  <a:gd name="connsiteY2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  <a:gd name="connsiteX0" fmla="*/ 0 w 395034"/>
                  <a:gd name="connsiteY0" fmla="*/ 0 h 320664"/>
                  <a:gd name="connsiteX1" fmla="*/ 395034 w 395034"/>
                  <a:gd name="connsiteY1" fmla="*/ 320664 h 320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95034" h="320664">
                    <a:moveTo>
                      <a:pt x="0" y="0"/>
                    </a:moveTo>
                    <a:cubicBezTo>
                      <a:pt x="92378" y="189339"/>
                      <a:pt x="263356" y="213776"/>
                      <a:pt x="395034" y="320664"/>
                    </a:cubicBezTo>
                  </a:path>
                </a:pathLst>
              </a:custGeom>
              <a:ln w="28575">
                <a:solidFill>
                  <a:schemeClr val="accent2">
                    <a:lumMod val="75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438" name="Picture 437">
              <a:extLst>
                <a:ext uri="{FF2B5EF4-FFF2-40B4-BE49-F238E27FC236}">
                  <a16:creationId xmlns:a16="http://schemas.microsoft.com/office/drawing/2014/main" id="{66BAF2FD-7B7A-D3FD-D1DA-4FD1D69C3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64648" y="5056171"/>
              <a:ext cx="195781" cy="151644"/>
            </a:xfrm>
            <a:prstGeom prst="rect">
              <a:avLst/>
            </a:prstGeom>
          </p:spPr>
        </p:pic>
        <p:sp>
          <p:nvSpPr>
            <p:cNvPr id="439" name="Freeform 95">
              <a:extLst>
                <a:ext uri="{FF2B5EF4-FFF2-40B4-BE49-F238E27FC236}">
                  <a16:creationId xmlns:a16="http://schemas.microsoft.com/office/drawing/2014/main" id="{842DF1DE-C7E8-FD4A-E34E-378DCD3F712A}"/>
                </a:ext>
              </a:extLst>
            </p:cNvPr>
            <p:cNvSpPr/>
            <p:nvPr/>
          </p:nvSpPr>
          <p:spPr>
            <a:xfrm>
              <a:off x="6049375" y="5225525"/>
              <a:ext cx="315797" cy="541444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 w 1145382"/>
                <a:gd name="connsiteY0" fmla="*/ 1217993 h 1217993"/>
                <a:gd name="connsiteX1" fmla="*/ 1145382 w 1145382"/>
                <a:gd name="connsiteY1" fmla="*/ 5936 h 1217993"/>
                <a:gd name="connsiteX0" fmla="*/ 178307 w 524577"/>
                <a:gd name="connsiteY0" fmla="*/ 723454 h 723454"/>
                <a:gd name="connsiteX1" fmla="*/ 524577 w 524577"/>
                <a:gd name="connsiteY1" fmla="*/ 9276 h 723454"/>
                <a:gd name="connsiteX0" fmla="*/ 88061 w 434331"/>
                <a:gd name="connsiteY0" fmla="*/ 721062 h 721062"/>
                <a:gd name="connsiteX1" fmla="*/ 434331 w 434331"/>
                <a:gd name="connsiteY1" fmla="*/ 6884 h 721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4331" h="721062">
                  <a:moveTo>
                    <a:pt x="88061" y="721062"/>
                  </a:moveTo>
                  <a:cubicBezTo>
                    <a:pt x="556374" y="716300"/>
                    <a:pt x="-575070" y="-81837"/>
                    <a:pt x="434331" y="6884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440" name="Freeform 96">
              <a:extLst>
                <a:ext uri="{FF2B5EF4-FFF2-40B4-BE49-F238E27FC236}">
                  <a16:creationId xmlns:a16="http://schemas.microsoft.com/office/drawing/2014/main" id="{5785B089-9502-D8AD-46AC-4D9CEDBCB87D}"/>
                </a:ext>
              </a:extLst>
            </p:cNvPr>
            <p:cNvSpPr/>
            <p:nvPr/>
          </p:nvSpPr>
          <p:spPr>
            <a:xfrm>
              <a:off x="6365164" y="4958889"/>
              <a:ext cx="727181" cy="277169"/>
            </a:xfrm>
            <a:custGeom>
              <a:avLst/>
              <a:gdLst>
                <a:gd name="connsiteX0" fmla="*/ 431035 w 2183635"/>
                <a:gd name="connsiteY0" fmla="*/ 0 h 1907065"/>
                <a:gd name="connsiteX1" fmla="*/ 69085 w 2183635"/>
                <a:gd name="connsiteY1" fmla="*/ 561975 h 1907065"/>
                <a:gd name="connsiteX2" fmla="*/ 1650235 w 2183635"/>
                <a:gd name="connsiteY2" fmla="*/ 1905000 h 1907065"/>
                <a:gd name="connsiteX3" fmla="*/ 1545460 w 2183635"/>
                <a:gd name="connsiteY3" fmla="*/ 228600 h 1907065"/>
                <a:gd name="connsiteX4" fmla="*/ 2183635 w 2183635"/>
                <a:gd name="connsiteY4" fmla="*/ 114300 h 1907065"/>
                <a:gd name="connsiteX0" fmla="*/ 246561 w 1999161"/>
                <a:gd name="connsiteY0" fmla="*/ 0 h 1937835"/>
                <a:gd name="connsiteX1" fmla="*/ 127498 w 1999161"/>
                <a:gd name="connsiteY1" fmla="*/ 1238250 h 1937835"/>
                <a:gd name="connsiteX2" fmla="*/ 1465761 w 1999161"/>
                <a:gd name="connsiteY2" fmla="*/ 1905000 h 1937835"/>
                <a:gd name="connsiteX3" fmla="*/ 1360986 w 1999161"/>
                <a:gd name="connsiteY3" fmla="*/ 228600 h 1937835"/>
                <a:gd name="connsiteX4" fmla="*/ 1999161 w 1999161"/>
                <a:gd name="connsiteY4" fmla="*/ 114300 h 1937835"/>
                <a:gd name="connsiteX0" fmla="*/ 243195 w 1995795"/>
                <a:gd name="connsiteY0" fmla="*/ 0 h 1351664"/>
                <a:gd name="connsiteX1" fmla="*/ 124132 w 1995795"/>
                <a:gd name="connsiteY1" fmla="*/ 1238250 h 1351664"/>
                <a:gd name="connsiteX2" fmla="*/ 1414770 w 1995795"/>
                <a:gd name="connsiteY2" fmla="*/ 1181100 h 1351664"/>
                <a:gd name="connsiteX3" fmla="*/ 1357620 w 1995795"/>
                <a:gd name="connsiteY3" fmla="*/ 228600 h 1351664"/>
                <a:gd name="connsiteX4" fmla="*/ 1995795 w 1995795"/>
                <a:gd name="connsiteY4" fmla="*/ 114300 h 1351664"/>
                <a:gd name="connsiteX0" fmla="*/ 239168 w 1991768"/>
                <a:gd name="connsiteY0" fmla="*/ 0 h 1239477"/>
                <a:gd name="connsiteX1" fmla="*/ 120105 w 1991768"/>
                <a:gd name="connsiteY1" fmla="*/ 1238250 h 1239477"/>
                <a:gd name="connsiteX2" fmla="*/ 1353593 w 1991768"/>
                <a:gd name="connsiteY2" fmla="*/ 228600 h 1239477"/>
                <a:gd name="connsiteX3" fmla="*/ 1991768 w 1991768"/>
                <a:gd name="connsiteY3" fmla="*/ 114300 h 1239477"/>
                <a:gd name="connsiteX0" fmla="*/ 79783 w 1832383"/>
                <a:gd name="connsiteY0" fmla="*/ 0 h 1339384"/>
                <a:gd name="connsiteX1" fmla="*/ 527458 w 1832383"/>
                <a:gd name="connsiteY1" fmla="*/ 1338263 h 1339384"/>
                <a:gd name="connsiteX2" fmla="*/ 1194208 w 1832383"/>
                <a:gd name="connsiteY2" fmla="*/ 228600 h 1339384"/>
                <a:gd name="connsiteX3" fmla="*/ 1832383 w 1832383"/>
                <a:gd name="connsiteY3" fmla="*/ 114300 h 1339384"/>
                <a:gd name="connsiteX0" fmla="*/ 222926 w 1975526"/>
                <a:gd name="connsiteY0" fmla="*/ 0 h 1338386"/>
                <a:gd name="connsiteX1" fmla="*/ 670601 w 1975526"/>
                <a:gd name="connsiteY1" fmla="*/ 1338263 h 1338386"/>
                <a:gd name="connsiteX2" fmla="*/ 1337351 w 1975526"/>
                <a:gd name="connsiteY2" fmla="*/ 228600 h 1338386"/>
                <a:gd name="connsiteX3" fmla="*/ 1975526 w 1975526"/>
                <a:gd name="connsiteY3" fmla="*/ 114300 h 1338386"/>
                <a:gd name="connsiteX0" fmla="*/ 79859 w 1832459"/>
                <a:gd name="connsiteY0" fmla="*/ 0 h 1338942"/>
                <a:gd name="connsiteX1" fmla="*/ 527534 w 1832459"/>
                <a:gd name="connsiteY1" fmla="*/ 1338263 h 1338942"/>
                <a:gd name="connsiteX2" fmla="*/ 1199047 w 1832459"/>
                <a:gd name="connsiteY2" fmla="*/ 180975 h 1338942"/>
                <a:gd name="connsiteX3" fmla="*/ 1832459 w 1832459"/>
                <a:gd name="connsiteY3" fmla="*/ 114300 h 1338942"/>
                <a:gd name="connsiteX0" fmla="*/ 79859 w 1832459"/>
                <a:gd name="connsiteY0" fmla="*/ 0 h 1338843"/>
                <a:gd name="connsiteX1" fmla="*/ 527534 w 1832459"/>
                <a:gd name="connsiteY1" fmla="*/ 1338263 h 1338843"/>
                <a:gd name="connsiteX2" fmla="*/ 1199047 w 1832459"/>
                <a:gd name="connsiteY2" fmla="*/ 180975 h 1338843"/>
                <a:gd name="connsiteX3" fmla="*/ 1832459 w 1832459"/>
                <a:gd name="connsiteY3" fmla="*/ 114300 h 1338843"/>
                <a:gd name="connsiteX0" fmla="*/ 79859 w 1832459"/>
                <a:gd name="connsiteY0" fmla="*/ 0 h 1338910"/>
                <a:gd name="connsiteX1" fmla="*/ 527534 w 1832459"/>
                <a:gd name="connsiteY1" fmla="*/ 1338263 h 1338910"/>
                <a:gd name="connsiteX2" fmla="*/ 1199047 w 1832459"/>
                <a:gd name="connsiteY2" fmla="*/ 180975 h 1338910"/>
                <a:gd name="connsiteX3" fmla="*/ 1832459 w 1832459"/>
                <a:gd name="connsiteY3" fmla="*/ 114300 h 1338910"/>
                <a:gd name="connsiteX0" fmla="*/ 79406 w 1832006"/>
                <a:gd name="connsiteY0" fmla="*/ 0 h 1340000"/>
                <a:gd name="connsiteX1" fmla="*/ 527081 w 1832006"/>
                <a:gd name="connsiteY1" fmla="*/ 1338263 h 1340000"/>
                <a:gd name="connsiteX2" fmla="*/ 1170019 w 1832006"/>
                <a:gd name="connsiteY2" fmla="*/ 285750 h 1340000"/>
                <a:gd name="connsiteX3" fmla="*/ 1832006 w 1832006"/>
                <a:gd name="connsiteY3" fmla="*/ 114300 h 134000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139378 w 1891978"/>
                <a:gd name="connsiteY0" fmla="*/ 0 h 1339220"/>
                <a:gd name="connsiteX1" fmla="*/ 587053 w 1891978"/>
                <a:gd name="connsiteY1" fmla="*/ 1338263 h 1339220"/>
                <a:gd name="connsiteX2" fmla="*/ 1229991 w 1891978"/>
                <a:gd name="connsiteY2" fmla="*/ 285750 h 1339220"/>
                <a:gd name="connsiteX3" fmla="*/ 1891978 w 1891978"/>
                <a:gd name="connsiteY3" fmla="*/ 114300 h 1339220"/>
                <a:gd name="connsiteX0" fmla="*/ 91158 w 1843758"/>
                <a:gd name="connsiteY0" fmla="*/ 0 h 1338534"/>
                <a:gd name="connsiteX1" fmla="*/ 538833 w 1843758"/>
                <a:gd name="connsiteY1" fmla="*/ 1338263 h 1338534"/>
                <a:gd name="connsiteX2" fmla="*/ 1843758 w 1843758"/>
                <a:gd name="connsiteY2" fmla="*/ 114300 h 1338534"/>
                <a:gd name="connsiteX0" fmla="*/ 91158 w 1843758"/>
                <a:gd name="connsiteY0" fmla="*/ 0 h 1338463"/>
                <a:gd name="connsiteX1" fmla="*/ 538833 w 1843758"/>
                <a:gd name="connsiteY1" fmla="*/ 1338263 h 1338463"/>
                <a:gd name="connsiteX2" fmla="*/ 1843758 w 1843758"/>
                <a:gd name="connsiteY2" fmla="*/ 114300 h 1338463"/>
                <a:gd name="connsiteX0" fmla="*/ 116745 w 1869345"/>
                <a:gd name="connsiteY0" fmla="*/ 0 h 1338276"/>
                <a:gd name="connsiteX1" fmla="*/ 564420 w 1869345"/>
                <a:gd name="connsiteY1" fmla="*/ 1338263 h 1338276"/>
                <a:gd name="connsiteX2" fmla="*/ 1869345 w 1869345"/>
                <a:gd name="connsiteY2" fmla="*/ 114300 h 1338276"/>
                <a:gd name="connsiteX0" fmla="*/ 91298 w 1843898"/>
                <a:gd name="connsiteY0" fmla="*/ 0 h 1326371"/>
                <a:gd name="connsiteX1" fmla="*/ 698517 w 1843898"/>
                <a:gd name="connsiteY1" fmla="*/ 1326357 h 1326371"/>
                <a:gd name="connsiteX2" fmla="*/ 1843898 w 1843898"/>
                <a:gd name="connsiteY2" fmla="*/ 114300 h 1326371"/>
                <a:gd name="connsiteX0" fmla="*/ 111772 w 1864372"/>
                <a:gd name="connsiteY0" fmla="*/ 116807 h 231107"/>
                <a:gd name="connsiteX1" fmla="*/ 585641 w 1864372"/>
                <a:gd name="connsiteY1" fmla="*/ 126 h 231107"/>
                <a:gd name="connsiteX2" fmla="*/ 1864372 w 1864372"/>
                <a:gd name="connsiteY2" fmla="*/ 231107 h 231107"/>
                <a:gd name="connsiteX0" fmla="*/ 93060 w 1798035"/>
                <a:gd name="connsiteY0" fmla="*/ 359211 h 379902"/>
                <a:gd name="connsiteX1" fmla="*/ 519304 w 1798035"/>
                <a:gd name="connsiteY1" fmla="*/ 2024 h 379902"/>
                <a:gd name="connsiteX2" fmla="*/ 1798035 w 1798035"/>
                <a:gd name="connsiteY2" fmla="*/ 233005 h 379902"/>
                <a:gd name="connsiteX0" fmla="*/ 0 w 1704975"/>
                <a:gd name="connsiteY0" fmla="*/ 359211 h 359836"/>
                <a:gd name="connsiteX1" fmla="*/ 426244 w 1704975"/>
                <a:gd name="connsiteY1" fmla="*/ 2024 h 359836"/>
                <a:gd name="connsiteX2" fmla="*/ 1704975 w 1704975"/>
                <a:gd name="connsiteY2" fmla="*/ 233005 h 359836"/>
                <a:gd name="connsiteX0" fmla="*/ 0 w 1704975"/>
                <a:gd name="connsiteY0" fmla="*/ 333394 h 334068"/>
                <a:gd name="connsiteX1" fmla="*/ 614363 w 1704975"/>
                <a:gd name="connsiteY1" fmla="*/ 2401 h 334068"/>
                <a:gd name="connsiteX2" fmla="*/ 1704975 w 1704975"/>
                <a:gd name="connsiteY2" fmla="*/ 207188 h 334068"/>
                <a:gd name="connsiteX0" fmla="*/ 0 w 1238250"/>
                <a:gd name="connsiteY0" fmla="*/ 334046 h 334723"/>
                <a:gd name="connsiteX1" fmla="*/ 614363 w 1238250"/>
                <a:gd name="connsiteY1" fmla="*/ 3053 h 334723"/>
                <a:gd name="connsiteX2" fmla="*/ 1238250 w 1238250"/>
                <a:gd name="connsiteY2" fmla="*/ 195934 h 334723"/>
                <a:gd name="connsiteX0" fmla="*/ 0 w 1238250"/>
                <a:gd name="connsiteY0" fmla="*/ 332881 h 333558"/>
                <a:gd name="connsiteX1" fmla="*/ 614363 w 1238250"/>
                <a:gd name="connsiteY1" fmla="*/ 1888 h 333558"/>
                <a:gd name="connsiteX2" fmla="*/ 1238250 w 1238250"/>
                <a:gd name="connsiteY2" fmla="*/ 194769 h 333558"/>
                <a:gd name="connsiteX0" fmla="*/ 0 w 1238250"/>
                <a:gd name="connsiteY0" fmla="*/ 334960 h 335662"/>
                <a:gd name="connsiteX1" fmla="*/ 614363 w 1238250"/>
                <a:gd name="connsiteY1" fmla="*/ 3967 h 335662"/>
                <a:gd name="connsiteX2" fmla="*/ 1238250 w 1238250"/>
                <a:gd name="connsiteY2" fmla="*/ 196848 h 335662"/>
                <a:gd name="connsiteX0" fmla="*/ 0 w 1238250"/>
                <a:gd name="connsiteY0" fmla="*/ 334960 h 365194"/>
                <a:gd name="connsiteX1" fmla="*/ 614363 w 1238250"/>
                <a:gd name="connsiteY1" fmla="*/ 3967 h 365194"/>
                <a:gd name="connsiteX2" fmla="*/ 1238250 w 1238250"/>
                <a:gd name="connsiteY2" fmla="*/ 196848 h 365194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166813"/>
                <a:gd name="connsiteY0" fmla="*/ 332651 h 362217"/>
                <a:gd name="connsiteX1" fmla="*/ 614363 w 1166813"/>
                <a:gd name="connsiteY1" fmla="*/ 1658 h 362217"/>
                <a:gd name="connsiteX2" fmla="*/ 1166813 w 1166813"/>
                <a:gd name="connsiteY2" fmla="*/ 201682 h 362217"/>
                <a:gd name="connsiteX0" fmla="*/ 0 w 1040606"/>
                <a:gd name="connsiteY0" fmla="*/ 336005 h 366157"/>
                <a:gd name="connsiteX1" fmla="*/ 614363 w 1040606"/>
                <a:gd name="connsiteY1" fmla="*/ 5012 h 366157"/>
                <a:gd name="connsiteX2" fmla="*/ 1040606 w 1040606"/>
                <a:gd name="connsiteY2" fmla="*/ 135980 h 366157"/>
                <a:gd name="connsiteX0" fmla="*/ 0 w 1040606"/>
                <a:gd name="connsiteY0" fmla="*/ 333697 h 363979"/>
                <a:gd name="connsiteX1" fmla="*/ 545307 w 1040606"/>
                <a:gd name="connsiteY1" fmla="*/ 5085 h 363979"/>
                <a:gd name="connsiteX2" fmla="*/ 1040606 w 1040606"/>
                <a:gd name="connsiteY2" fmla="*/ 133672 h 363979"/>
                <a:gd name="connsiteX0" fmla="*/ 0 w 1026319"/>
                <a:gd name="connsiteY0" fmla="*/ 331471 h 361425"/>
                <a:gd name="connsiteX1" fmla="*/ 545307 w 1026319"/>
                <a:gd name="connsiteY1" fmla="*/ 2859 h 361425"/>
                <a:gd name="connsiteX2" fmla="*/ 1026319 w 1026319"/>
                <a:gd name="connsiteY2" fmla="*/ 169546 h 361425"/>
                <a:gd name="connsiteX0" fmla="*/ 0 w 1026319"/>
                <a:gd name="connsiteY0" fmla="*/ 335215 h 365169"/>
                <a:gd name="connsiteX1" fmla="*/ 545307 w 1026319"/>
                <a:gd name="connsiteY1" fmla="*/ 6603 h 365169"/>
                <a:gd name="connsiteX2" fmla="*/ 1026319 w 1026319"/>
                <a:gd name="connsiteY2" fmla="*/ 173290 h 365169"/>
                <a:gd name="connsiteX0" fmla="*/ 0 w 1000125"/>
                <a:gd name="connsiteY0" fmla="*/ 338959 h 369117"/>
                <a:gd name="connsiteX1" fmla="*/ 545307 w 1000125"/>
                <a:gd name="connsiteY1" fmla="*/ 10347 h 369117"/>
                <a:gd name="connsiteX2" fmla="*/ 1000125 w 1000125"/>
                <a:gd name="connsiteY2" fmla="*/ 153221 h 3691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125" h="369117">
                  <a:moveTo>
                    <a:pt x="0" y="338959"/>
                  </a:moveTo>
                  <a:cubicBezTo>
                    <a:pt x="455613" y="487390"/>
                    <a:pt x="378620" y="41303"/>
                    <a:pt x="545307" y="10347"/>
                  </a:cubicBezTo>
                  <a:cubicBezTo>
                    <a:pt x="711994" y="-20609"/>
                    <a:pt x="861616" y="15306"/>
                    <a:pt x="1000125" y="153221"/>
                  </a:cubicBezTo>
                </a:path>
              </a:pathLst>
            </a:custGeom>
            <a:ln w="19050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41" name="Picture 440">
              <a:extLst>
                <a:ext uri="{FF2B5EF4-FFF2-40B4-BE49-F238E27FC236}">
                  <a16:creationId xmlns:a16="http://schemas.microsoft.com/office/drawing/2014/main" id="{E9EFD291-E88E-94D8-8AEB-9D5A44976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823" y="5131462"/>
              <a:ext cx="293139" cy="170290"/>
            </a:xfrm>
            <a:prstGeom prst="rect">
              <a:avLst/>
            </a:prstGeom>
          </p:spPr>
        </p:pic>
        <p:sp>
          <p:nvSpPr>
            <p:cNvPr id="442" name="TextBox 441">
              <a:extLst>
                <a:ext uri="{FF2B5EF4-FFF2-40B4-BE49-F238E27FC236}">
                  <a16:creationId xmlns:a16="http://schemas.microsoft.com/office/drawing/2014/main" id="{3EF74C99-FEC5-1DD0-E46C-21311059FB97}"/>
                </a:ext>
              </a:extLst>
            </p:cNvPr>
            <p:cNvSpPr txBox="1"/>
            <p:nvPr/>
          </p:nvSpPr>
          <p:spPr>
            <a:xfrm>
              <a:off x="5291943" y="6195646"/>
              <a:ext cx="8899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rgbClr val="CC00CC"/>
                  </a:solidFill>
                  <a:latin typeface="Candara" panose="020E0502030303020204" pitchFamily="34" charset="0"/>
                </a:rPr>
                <a:t>C fiber</a:t>
              </a:r>
            </a:p>
          </p:txBody>
        </p:sp>
        <p:sp>
          <p:nvSpPr>
            <p:cNvPr id="443" name="Freeform 99">
              <a:extLst>
                <a:ext uri="{FF2B5EF4-FFF2-40B4-BE49-F238E27FC236}">
                  <a16:creationId xmlns:a16="http://schemas.microsoft.com/office/drawing/2014/main" id="{18F5C72A-30A9-F3FB-C804-3DCEE79C4B2F}"/>
                </a:ext>
              </a:extLst>
            </p:cNvPr>
            <p:cNvSpPr/>
            <p:nvPr/>
          </p:nvSpPr>
          <p:spPr>
            <a:xfrm>
              <a:off x="5759915" y="5784845"/>
              <a:ext cx="332893" cy="470986"/>
            </a:xfrm>
            <a:custGeom>
              <a:avLst/>
              <a:gdLst>
                <a:gd name="connsiteX0" fmla="*/ 274006 w 274006"/>
                <a:gd name="connsiteY0" fmla="*/ 0 h 222250"/>
                <a:gd name="connsiteX1" fmla="*/ 956 w 274006"/>
                <a:gd name="connsiteY1" fmla="*/ 101600 h 222250"/>
                <a:gd name="connsiteX2" fmla="*/ 200981 w 274006"/>
                <a:gd name="connsiteY2" fmla="*/ 222250 h 222250"/>
                <a:gd name="connsiteX0" fmla="*/ 274006 w 274642"/>
                <a:gd name="connsiteY0" fmla="*/ 0 h 222250"/>
                <a:gd name="connsiteX1" fmla="*/ 956 w 274642"/>
                <a:gd name="connsiteY1" fmla="*/ 101600 h 222250"/>
                <a:gd name="connsiteX2" fmla="*/ 200981 w 274642"/>
                <a:gd name="connsiteY2" fmla="*/ 222250 h 222250"/>
                <a:gd name="connsiteX0" fmla="*/ 346002 w 346531"/>
                <a:gd name="connsiteY0" fmla="*/ 0 h 241300"/>
                <a:gd name="connsiteX1" fmla="*/ 3102 w 346531"/>
                <a:gd name="connsiteY1" fmla="*/ 120650 h 241300"/>
                <a:gd name="connsiteX2" fmla="*/ 203127 w 346531"/>
                <a:gd name="connsiteY2" fmla="*/ 241300 h 241300"/>
                <a:gd name="connsiteX0" fmla="*/ 347812 w 348347"/>
                <a:gd name="connsiteY0" fmla="*/ 0 h 311150"/>
                <a:gd name="connsiteX1" fmla="*/ 4912 w 348347"/>
                <a:gd name="connsiteY1" fmla="*/ 120650 h 311150"/>
                <a:gd name="connsiteX2" fmla="*/ 179537 w 348347"/>
                <a:gd name="connsiteY2" fmla="*/ 311150 h 311150"/>
                <a:gd name="connsiteX0" fmla="*/ 346003 w 346532"/>
                <a:gd name="connsiteY0" fmla="*/ 0 h 508000"/>
                <a:gd name="connsiteX1" fmla="*/ 3103 w 346532"/>
                <a:gd name="connsiteY1" fmla="*/ 120650 h 508000"/>
                <a:gd name="connsiteX2" fmla="*/ 203128 w 346532"/>
                <a:gd name="connsiteY2" fmla="*/ 508000 h 508000"/>
                <a:gd name="connsiteX0" fmla="*/ 344863 w 345392"/>
                <a:gd name="connsiteY0" fmla="*/ 0 h 626216"/>
                <a:gd name="connsiteX1" fmla="*/ 1963 w 345392"/>
                <a:gd name="connsiteY1" fmla="*/ 120650 h 626216"/>
                <a:gd name="connsiteX2" fmla="*/ 201988 w 345392"/>
                <a:gd name="connsiteY2" fmla="*/ 508000 h 626216"/>
                <a:gd name="connsiteX0" fmla="*/ 144746 w 213046"/>
                <a:gd name="connsiteY0" fmla="*/ 0 h 872953"/>
                <a:gd name="connsiteX1" fmla="*/ 208246 w 213046"/>
                <a:gd name="connsiteY1" fmla="*/ 831850 h 872953"/>
                <a:gd name="connsiteX2" fmla="*/ 1871 w 213046"/>
                <a:gd name="connsiteY2" fmla="*/ 508000 h 872953"/>
                <a:gd name="connsiteX0" fmla="*/ 291019 w 293929"/>
                <a:gd name="connsiteY0" fmla="*/ 660400 h 669513"/>
                <a:gd name="connsiteX1" fmla="*/ 208469 w 293929"/>
                <a:gd name="connsiteY1" fmla="*/ 323850 h 669513"/>
                <a:gd name="connsiteX2" fmla="*/ 2094 w 293929"/>
                <a:gd name="connsiteY2" fmla="*/ 0 h 669513"/>
                <a:gd name="connsiteX0" fmla="*/ 85767 w 486784"/>
                <a:gd name="connsiteY0" fmla="*/ 550465 h 559578"/>
                <a:gd name="connsiteX1" fmla="*/ 3217 w 486784"/>
                <a:gd name="connsiteY1" fmla="*/ 213915 h 559578"/>
                <a:gd name="connsiteX2" fmla="*/ 486784 w 486784"/>
                <a:gd name="connsiteY2" fmla="*/ 0 h 559578"/>
                <a:gd name="connsiteX0" fmla="*/ 96057 w 497074"/>
                <a:gd name="connsiteY0" fmla="*/ 550465 h 559578"/>
                <a:gd name="connsiteX1" fmla="*/ 13507 w 497074"/>
                <a:gd name="connsiteY1" fmla="*/ 213915 h 559578"/>
                <a:gd name="connsiteX2" fmla="*/ 497074 w 497074"/>
                <a:gd name="connsiteY2" fmla="*/ 0 h 559578"/>
                <a:gd name="connsiteX0" fmla="*/ 100492 w 457842"/>
                <a:gd name="connsiteY0" fmla="*/ 618117 h 627230"/>
                <a:gd name="connsiteX1" fmla="*/ 17942 w 457842"/>
                <a:gd name="connsiteY1" fmla="*/ 281567 h 627230"/>
                <a:gd name="connsiteX2" fmla="*/ 457842 w 457842"/>
                <a:gd name="connsiteY2" fmla="*/ 0 h 627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7842" h="627230">
                  <a:moveTo>
                    <a:pt x="100492" y="618117"/>
                  </a:moveTo>
                  <a:cubicBezTo>
                    <a:pt x="116102" y="682146"/>
                    <a:pt x="66096" y="391634"/>
                    <a:pt x="17942" y="281567"/>
                  </a:cubicBezTo>
                  <a:cubicBezTo>
                    <a:pt x="-30212" y="171500"/>
                    <a:pt x="-11111" y="51733"/>
                    <a:pt x="457842" y="0"/>
                  </a:cubicBezTo>
                </a:path>
              </a:pathLst>
            </a:custGeom>
            <a:ln w="28575">
              <a:solidFill>
                <a:srgbClr val="CC00CC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444" name="Freeform 94">
              <a:extLst>
                <a:ext uri="{FF2B5EF4-FFF2-40B4-BE49-F238E27FC236}">
                  <a16:creationId xmlns:a16="http://schemas.microsoft.com/office/drawing/2014/main" id="{007CE8CA-6ED7-0AB1-3DB2-1A1C8A476482}"/>
                </a:ext>
              </a:extLst>
            </p:cNvPr>
            <p:cNvSpPr/>
            <p:nvPr/>
          </p:nvSpPr>
          <p:spPr>
            <a:xfrm>
              <a:off x="7068110" y="5050100"/>
              <a:ext cx="51942" cy="55431"/>
            </a:xfrm>
            <a:custGeom>
              <a:avLst/>
              <a:gdLst>
                <a:gd name="connsiteX0" fmla="*/ 0 w 71438"/>
                <a:gd name="connsiteY0" fmla="*/ 57150 h 57150"/>
                <a:gd name="connsiteX1" fmla="*/ 71438 w 71438"/>
                <a:gd name="connsiteY1" fmla="*/ 0 h 57150"/>
                <a:gd name="connsiteX0" fmla="*/ 0 w 54769"/>
                <a:gd name="connsiteY0" fmla="*/ 90487 h 90487"/>
                <a:gd name="connsiteX1" fmla="*/ 54769 w 54769"/>
                <a:gd name="connsiteY1" fmla="*/ 0 h 90487"/>
                <a:gd name="connsiteX0" fmla="*/ 0 w 71438"/>
                <a:gd name="connsiteY0" fmla="*/ 73819 h 73819"/>
                <a:gd name="connsiteX1" fmla="*/ 71438 w 71438"/>
                <a:gd name="connsiteY1" fmla="*/ 0 h 73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1438" h="73819">
                  <a:moveTo>
                    <a:pt x="0" y="73819"/>
                  </a:moveTo>
                  <a:lnTo>
                    <a:pt x="71438" y="0"/>
                  </a:lnTo>
                </a:path>
              </a:pathLst>
            </a:custGeom>
            <a:ln w="28575">
              <a:solidFill>
                <a:srgbClr val="CC00C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447" name="Group 446">
            <a:extLst>
              <a:ext uri="{FF2B5EF4-FFF2-40B4-BE49-F238E27FC236}">
                <a16:creationId xmlns:a16="http://schemas.microsoft.com/office/drawing/2014/main" id="{18034EAE-BD71-8A5A-A845-145FACF52B50}"/>
              </a:ext>
            </a:extLst>
          </p:cNvPr>
          <p:cNvGrpSpPr/>
          <p:nvPr/>
        </p:nvGrpSpPr>
        <p:grpSpPr>
          <a:xfrm>
            <a:off x="7436357" y="1790701"/>
            <a:ext cx="3088768" cy="1828799"/>
            <a:chOff x="5979032" y="1752600"/>
            <a:chExt cx="3088768" cy="1828799"/>
          </a:xfrm>
        </p:grpSpPr>
        <p:grpSp>
          <p:nvGrpSpPr>
            <p:cNvPr id="448" name="Group 447">
              <a:extLst>
                <a:ext uri="{FF2B5EF4-FFF2-40B4-BE49-F238E27FC236}">
                  <a16:creationId xmlns:a16="http://schemas.microsoft.com/office/drawing/2014/main" id="{FDC47F2A-AEA7-E36F-C657-75BEBD572487}"/>
                </a:ext>
              </a:extLst>
            </p:cNvPr>
            <p:cNvGrpSpPr/>
            <p:nvPr/>
          </p:nvGrpSpPr>
          <p:grpSpPr>
            <a:xfrm>
              <a:off x="6128534" y="1752600"/>
              <a:ext cx="2539297" cy="1828799"/>
              <a:chOff x="6128534" y="1752600"/>
              <a:chExt cx="2539297" cy="1828799"/>
            </a:xfrm>
          </p:grpSpPr>
          <p:grpSp>
            <p:nvGrpSpPr>
              <p:cNvPr id="450" name="Group 449">
                <a:extLst>
                  <a:ext uri="{FF2B5EF4-FFF2-40B4-BE49-F238E27FC236}">
                    <a16:creationId xmlns:a16="http://schemas.microsoft.com/office/drawing/2014/main" id="{A679982C-4EC9-69E5-53EE-418A3AD3598E}"/>
                  </a:ext>
                </a:extLst>
              </p:cNvPr>
              <p:cNvGrpSpPr/>
              <p:nvPr/>
            </p:nvGrpSpPr>
            <p:grpSpPr>
              <a:xfrm>
                <a:off x="6903349" y="2137778"/>
                <a:ext cx="1764482" cy="1443621"/>
                <a:chOff x="6903349" y="2137778"/>
                <a:chExt cx="1764482" cy="1443621"/>
              </a:xfrm>
            </p:grpSpPr>
            <p:grpSp>
              <p:nvGrpSpPr>
                <p:cNvPr id="452" name="Group 451">
                  <a:extLst>
                    <a:ext uri="{FF2B5EF4-FFF2-40B4-BE49-F238E27FC236}">
                      <a16:creationId xmlns:a16="http://schemas.microsoft.com/office/drawing/2014/main" id="{FE491C6F-C106-6133-E2C6-90B1CB7D9AE8}"/>
                    </a:ext>
                  </a:extLst>
                </p:cNvPr>
                <p:cNvGrpSpPr/>
                <p:nvPr/>
              </p:nvGrpSpPr>
              <p:grpSpPr>
                <a:xfrm>
                  <a:off x="6903349" y="2137778"/>
                  <a:ext cx="1764482" cy="1443621"/>
                  <a:chOff x="304800" y="1839477"/>
                  <a:chExt cx="2286000" cy="1897526"/>
                </a:xfrm>
              </p:grpSpPr>
              <p:pic>
                <p:nvPicPr>
                  <p:cNvPr id="454" name="Picture 4" descr="http://media.tumblr.com/tumblr_lkosjeqGDM1qcru51.jpg">
                    <a:extLst>
                      <a:ext uri="{FF2B5EF4-FFF2-40B4-BE49-F238E27FC236}">
                        <a16:creationId xmlns:a16="http://schemas.microsoft.com/office/drawing/2014/main" id="{EFCB763A-2CC5-5B75-BC80-272E826C5B0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13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0428" y="2293382"/>
                    <a:ext cx="1220372" cy="1443621"/>
                  </a:xfrm>
                  <a:prstGeom prst="rect">
                    <a:avLst/>
                  </a:prstGeom>
                  <a:solidFill>
                    <a:schemeClr val="accent2"/>
                  </a:solidFill>
                </p:spPr>
              </p:pic>
              <p:pic>
                <p:nvPicPr>
                  <p:cNvPr id="455" name="Picture 2" descr="http://www.arthursclipart.org/nature/nature/sun%207.gif">
                    <a:extLst>
                      <a:ext uri="{FF2B5EF4-FFF2-40B4-BE49-F238E27FC236}">
                        <a16:creationId xmlns:a16="http://schemas.microsoft.com/office/drawing/2014/main" id="{BECD9E74-6E9E-1AE5-5010-61129532025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04800" y="1839477"/>
                    <a:ext cx="1043037" cy="1096133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453" name="Picture 452">
                  <a:extLst>
                    <a:ext uri="{FF2B5EF4-FFF2-40B4-BE49-F238E27FC236}">
                      <a16:creationId xmlns:a16="http://schemas.microsoft.com/office/drawing/2014/main" id="{D0B9A259-54CB-14FD-E6F7-7081F72406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883587" y="2565089"/>
                  <a:ext cx="574613" cy="940111"/>
                </a:xfrm>
                <a:prstGeom prst="rect">
                  <a:avLst/>
                </a:prstGeom>
              </p:spPr>
            </p:pic>
          </p:grpSp>
          <p:sp>
            <p:nvSpPr>
              <p:cNvPr id="451" name="TextBox 450">
                <a:extLst>
                  <a:ext uri="{FF2B5EF4-FFF2-40B4-BE49-F238E27FC236}">
                    <a16:creationId xmlns:a16="http://schemas.microsoft.com/office/drawing/2014/main" id="{AAB74D62-F54E-0A31-F146-99A71BABC1DD}"/>
                  </a:ext>
                </a:extLst>
              </p:cNvPr>
              <p:cNvSpPr txBox="1"/>
              <p:nvPr/>
            </p:nvSpPr>
            <p:spPr>
              <a:xfrm>
                <a:off x="6128534" y="1752600"/>
                <a:ext cx="25154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Candara" panose="020E0502030303020204" pitchFamily="34" charset="0"/>
                  </a:rPr>
                  <a:t>and peripheral actions…</a:t>
                </a:r>
              </a:p>
            </p:txBody>
          </p:sp>
        </p:grp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B5E7A3EC-09F8-3A5B-0ACA-25B4DBEA6E65}"/>
                </a:ext>
              </a:extLst>
            </p:cNvPr>
            <p:cNvSpPr/>
            <p:nvPr/>
          </p:nvSpPr>
          <p:spPr>
            <a:xfrm>
              <a:off x="5979032" y="1752600"/>
              <a:ext cx="3088768" cy="18149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sp>
        <p:nvSpPr>
          <p:cNvPr id="456" name="TextBox 455">
            <a:extLst>
              <a:ext uri="{FF2B5EF4-FFF2-40B4-BE49-F238E27FC236}">
                <a16:creationId xmlns:a16="http://schemas.microsoft.com/office/drawing/2014/main" id="{28049BEA-784B-01C0-EE19-98D338BED056}"/>
              </a:ext>
            </a:extLst>
          </p:cNvPr>
          <p:cNvSpPr txBox="1"/>
          <p:nvPr/>
        </p:nvSpPr>
        <p:spPr>
          <a:xfrm>
            <a:off x="7022336" y="4202668"/>
            <a:ext cx="30299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latin typeface="Candara" panose="020E0502030303020204" pitchFamily="34" charset="0"/>
              </a:rPr>
              <a:t>and direct spinal actions…</a:t>
            </a:r>
          </a:p>
        </p:txBody>
      </p:sp>
      <p:grpSp>
        <p:nvGrpSpPr>
          <p:cNvPr id="457" name="Group 456">
            <a:extLst>
              <a:ext uri="{FF2B5EF4-FFF2-40B4-BE49-F238E27FC236}">
                <a16:creationId xmlns:a16="http://schemas.microsoft.com/office/drawing/2014/main" id="{47ED1F08-8140-A1EE-ED12-DBAC25C1E77D}"/>
              </a:ext>
            </a:extLst>
          </p:cNvPr>
          <p:cNvGrpSpPr/>
          <p:nvPr/>
        </p:nvGrpSpPr>
        <p:grpSpPr>
          <a:xfrm>
            <a:off x="2874442" y="1836902"/>
            <a:ext cx="6186884" cy="3598223"/>
            <a:chOff x="1350442" y="1836901"/>
            <a:chExt cx="6186884" cy="3598223"/>
          </a:xfrm>
        </p:grpSpPr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F9C85D47-A1CA-3C5D-9BB8-57CF6F2D625C}"/>
                </a:ext>
              </a:extLst>
            </p:cNvPr>
            <p:cNvSpPr txBox="1"/>
            <p:nvPr/>
          </p:nvSpPr>
          <p:spPr>
            <a:xfrm>
              <a:off x="1350442" y="1836901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1</a:t>
              </a:r>
            </a:p>
          </p:txBody>
        </p:sp>
        <p:sp>
          <p:nvSpPr>
            <p:cNvPr id="459" name="TextBox 458">
              <a:extLst>
                <a:ext uri="{FF2B5EF4-FFF2-40B4-BE49-F238E27FC236}">
                  <a16:creationId xmlns:a16="http://schemas.microsoft.com/office/drawing/2014/main" id="{079F2B47-AF62-8057-FF44-BF584089D180}"/>
                </a:ext>
              </a:extLst>
            </p:cNvPr>
            <p:cNvSpPr txBox="1"/>
            <p:nvPr/>
          </p:nvSpPr>
          <p:spPr>
            <a:xfrm>
              <a:off x="7169918" y="4973459"/>
              <a:ext cx="36740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Arial Rounded MT Bold" pitchFamily="34" charset="0"/>
                </a:rPr>
                <a:t>2</a:t>
              </a:r>
            </a:p>
          </p:txBody>
        </p:sp>
      </p:grpSp>
      <p:sp>
        <p:nvSpPr>
          <p:cNvPr id="463" name="Freeform 113">
            <a:extLst>
              <a:ext uri="{FF2B5EF4-FFF2-40B4-BE49-F238E27FC236}">
                <a16:creationId xmlns:a16="http://schemas.microsoft.com/office/drawing/2014/main" id="{F51CE1FF-8BAD-ED0B-BD9B-4252E535E7B5}"/>
              </a:ext>
            </a:extLst>
          </p:cNvPr>
          <p:cNvSpPr/>
          <p:nvPr/>
        </p:nvSpPr>
        <p:spPr>
          <a:xfrm>
            <a:off x="7192409" y="4810740"/>
            <a:ext cx="299493" cy="320723"/>
          </a:xfrm>
          <a:custGeom>
            <a:avLst/>
            <a:gdLst>
              <a:gd name="connsiteX0" fmla="*/ 0 w 1068224"/>
              <a:gd name="connsiteY0" fmla="*/ 606112 h 1121840"/>
              <a:gd name="connsiteX1" fmla="*/ 256374 w 1068224"/>
              <a:gd name="connsiteY1" fmla="*/ 614658 h 1121840"/>
              <a:gd name="connsiteX2" fmla="*/ 341832 w 1068224"/>
              <a:gd name="connsiteY2" fmla="*/ 7906 h 1121840"/>
              <a:gd name="connsiteX3" fmla="*/ 401652 w 1068224"/>
              <a:gd name="connsiteY3" fmla="*/ 1110314 h 1121840"/>
              <a:gd name="connsiteX4" fmla="*/ 487110 w 1068224"/>
              <a:gd name="connsiteY4" fmla="*/ 580475 h 1121840"/>
              <a:gd name="connsiteX5" fmla="*/ 1068224 w 1068224"/>
              <a:gd name="connsiteY5" fmla="*/ 512108 h 1121840"/>
              <a:gd name="connsiteX0" fmla="*/ 0 w 1080130"/>
              <a:gd name="connsiteY0" fmla="*/ 615656 h 1121859"/>
              <a:gd name="connsiteX1" fmla="*/ 268280 w 1080130"/>
              <a:gd name="connsiteY1" fmla="*/ 614677 h 1121859"/>
              <a:gd name="connsiteX2" fmla="*/ 353738 w 1080130"/>
              <a:gd name="connsiteY2" fmla="*/ 7925 h 1121859"/>
              <a:gd name="connsiteX3" fmla="*/ 413558 w 1080130"/>
              <a:gd name="connsiteY3" fmla="*/ 1110333 h 1121859"/>
              <a:gd name="connsiteX4" fmla="*/ 499016 w 1080130"/>
              <a:gd name="connsiteY4" fmla="*/ 580494 h 1121859"/>
              <a:gd name="connsiteX5" fmla="*/ 1080130 w 1080130"/>
              <a:gd name="connsiteY5" fmla="*/ 512127 h 1121859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80130"/>
              <a:gd name="connsiteY0" fmla="*/ 617897 h 1124100"/>
              <a:gd name="connsiteX1" fmla="*/ 280187 w 1080130"/>
              <a:gd name="connsiteY1" fmla="*/ 566912 h 1124100"/>
              <a:gd name="connsiteX2" fmla="*/ 353738 w 1080130"/>
              <a:gd name="connsiteY2" fmla="*/ 10166 h 1124100"/>
              <a:gd name="connsiteX3" fmla="*/ 413558 w 1080130"/>
              <a:gd name="connsiteY3" fmla="*/ 1112574 h 1124100"/>
              <a:gd name="connsiteX4" fmla="*/ 499016 w 1080130"/>
              <a:gd name="connsiteY4" fmla="*/ 582735 h 1124100"/>
              <a:gd name="connsiteX5" fmla="*/ 1080130 w 1080130"/>
              <a:gd name="connsiteY5" fmla="*/ 514368 h 1124100"/>
              <a:gd name="connsiteX0" fmla="*/ 0 w 1072987"/>
              <a:gd name="connsiteY0" fmla="*/ 636999 h 1124152"/>
              <a:gd name="connsiteX1" fmla="*/ 273044 w 1072987"/>
              <a:gd name="connsiteY1" fmla="*/ 566964 h 1124152"/>
              <a:gd name="connsiteX2" fmla="*/ 346595 w 1072987"/>
              <a:gd name="connsiteY2" fmla="*/ 10218 h 1124152"/>
              <a:gd name="connsiteX3" fmla="*/ 406415 w 1072987"/>
              <a:gd name="connsiteY3" fmla="*/ 1112626 h 1124152"/>
              <a:gd name="connsiteX4" fmla="*/ 491873 w 1072987"/>
              <a:gd name="connsiteY4" fmla="*/ 582787 h 1124152"/>
              <a:gd name="connsiteX5" fmla="*/ 1072987 w 1072987"/>
              <a:gd name="connsiteY5" fmla="*/ 514420 h 1124152"/>
              <a:gd name="connsiteX0" fmla="*/ 0 w 1072987"/>
              <a:gd name="connsiteY0" fmla="*/ 636625 h 1123778"/>
              <a:gd name="connsiteX1" fmla="*/ 273044 w 1072987"/>
              <a:gd name="connsiteY1" fmla="*/ 566590 h 1123778"/>
              <a:gd name="connsiteX2" fmla="*/ 346595 w 1072987"/>
              <a:gd name="connsiteY2" fmla="*/ 9844 h 1123778"/>
              <a:gd name="connsiteX3" fmla="*/ 406415 w 1072987"/>
              <a:gd name="connsiteY3" fmla="*/ 1112252 h 1123778"/>
              <a:gd name="connsiteX4" fmla="*/ 491873 w 1072987"/>
              <a:gd name="connsiteY4" fmla="*/ 582413 h 1123778"/>
              <a:gd name="connsiteX5" fmla="*/ 1072987 w 1072987"/>
              <a:gd name="connsiteY5" fmla="*/ 514046 h 1123778"/>
              <a:gd name="connsiteX0" fmla="*/ 0 w 1072987"/>
              <a:gd name="connsiteY0" fmla="*/ 636625 h 1126289"/>
              <a:gd name="connsiteX1" fmla="*/ 273044 w 1072987"/>
              <a:gd name="connsiteY1" fmla="*/ 566590 h 1126289"/>
              <a:gd name="connsiteX2" fmla="*/ 346595 w 1072987"/>
              <a:gd name="connsiteY2" fmla="*/ 9844 h 1126289"/>
              <a:gd name="connsiteX3" fmla="*/ 406415 w 1072987"/>
              <a:gd name="connsiteY3" fmla="*/ 1112252 h 1126289"/>
              <a:gd name="connsiteX4" fmla="*/ 482348 w 1072987"/>
              <a:gd name="connsiteY4" fmla="*/ 625276 h 1126289"/>
              <a:gd name="connsiteX5" fmla="*/ 1072987 w 1072987"/>
              <a:gd name="connsiteY5" fmla="*/ 514046 h 1126289"/>
              <a:gd name="connsiteX0" fmla="*/ 0 w 1072987"/>
              <a:gd name="connsiteY0" fmla="*/ 636625 h 1127539"/>
              <a:gd name="connsiteX1" fmla="*/ 273044 w 1072987"/>
              <a:gd name="connsiteY1" fmla="*/ 566590 h 1127539"/>
              <a:gd name="connsiteX2" fmla="*/ 346595 w 1072987"/>
              <a:gd name="connsiteY2" fmla="*/ 9844 h 1127539"/>
              <a:gd name="connsiteX3" fmla="*/ 406415 w 1072987"/>
              <a:gd name="connsiteY3" fmla="*/ 1112252 h 1127539"/>
              <a:gd name="connsiteX4" fmla="*/ 482348 w 1072987"/>
              <a:gd name="connsiteY4" fmla="*/ 644326 h 1127539"/>
              <a:gd name="connsiteX5" fmla="*/ 1072987 w 1072987"/>
              <a:gd name="connsiteY5" fmla="*/ 514046 h 1127539"/>
              <a:gd name="connsiteX0" fmla="*/ 0 w 1072987"/>
              <a:gd name="connsiteY0" fmla="*/ 635736 h 1098767"/>
              <a:gd name="connsiteX1" fmla="*/ 273044 w 1072987"/>
              <a:gd name="connsiteY1" fmla="*/ 565701 h 1098767"/>
              <a:gd name="connsiteX2" fmla="*/ 346595 w 1072987"/>
              <a:gd name="connsiteY2" fmla="*/ 8955 h 1098767"/>
              <a:gd name="connsiteX3" fmla="*/ 384983 w 1072987"/>
              <a:gd name="connsiteY3" fmla="*/ 1082788 h 1098767"/>
              <a:gd name="connsiteX4" fmla="*/ 482348 w 1072987"/>
              <a:gd name="connsiteY4" fmla="*/ 643437 h 1098767"/>
              <a:gd name="connsiteX5" fmla="*/ 1072987 w 1072987"/>
              <a:gd name="connsiteY5" fmla="*/ 513157 h 1098767"/>
              <a:gd name="connsiteX0" fmla="*/ 0 w 844387"/>
              <a:gd name="connsiteY0" fmla="*/ 635736 h 1098406"/>
              <a:gd name="connsiteX1" fmla="*/ 273044 w 844387"/>
              <a:gd name="connsiteY1" fmla="*/ 565701 h 1098406"/>
              <a:gd name="connsiteX2" fmla="*/ 346595 w 844387"/>
              <a:gd name="connsiteY2" fmla="*/ 8955 h 1098406"/>
              <a:gd name="connsiteX3" fmla="*/ 384983 w 844387"/>
              <a:gd name="connsiteY3" fmla="*/ 1082788 h 1098406"/>
              <a:gd name="connsiteX4" fmla="*/ 482348 w 844387"/>
              <a:gd name="connsiteY4" fmla="*/ 643437 h 1098406"/>
              <a:gd name="connsiteX5" fmla="*/ 844387 w 844387"/>
              <a:gd name="connsiteY5" fmla="*/ 589357 h 1098406"/>
              <a:gd name="connsiteX0" fmla="*/ 0 w 844387"/>
              <a:gd name="connsiteY0" fmla="*/ 635736 h 1101268"/>
              <a:gd name="connsiteX1" fmla="*/ 273044 w 844387"/>
              <a:gd name="connsiteY1" fmla="*/ 565701 h 1101268"/>
              <a:gd name="connsiteX2" fmla="*/ 346595 w 844387"/>
              <a:gd name="connsiteY2" fmla="*/ 8955 h 1101268"/>
              <a:gd name="connsiteX3" fmla="*/ 384983 w 844387"/>
              <a:gd name="connsiteY3" fmla="*/ 1082788 h 1101268"/>
              <a:gd name="connsiteX4" fmla="*/ 494254 w 844387"/>
              <a:gd name="connsiteY4" fmla="*/ 681537 h 1101268"/>
              <a:gd name="connsiteX5" fmla="*/ 844387 w 844387"/>
              <a:gd name="connsiteY5" fmla="*/ 589357 h 1101268"/>
              <a:gd name="connsiteX0" fmla="*/ 0 w 863437"/>
              <a:gd name="connsiteY0" fmla="*/ 635736 h 1101025"/>
              <a:gd name="connsiteX1" fmla="*/ 273044 w 863437"/>
              <a:gd name="connsiteY1" fmla="*/ 565701 h 1101025"/>
              <a:gd name="connsiteX2" fmla="*/ 346595 w 863437"/>
              <a:gd name="connsiteY2" fmla="*/ 8955 h 1101025"/>
              <a:gd name="connsiteX3" fmla="*/ 384983 w 863437"/>
              <a:gd name="connsiteY3" fmla="*/ 1082788 h 1101025"/>
              <a:gd name="connsiteX4" fmla="*/ 494254 w 863437"/>
              <a:gd name="connsiteY4" fmla="*/ 681537 h 1101025"/>
              <a:gd name="connsiteX5" fmla="*/ 863437 w 863437"/>
              <a:gd name="connsiteY5" fmla="*/ 632219 h 1101025"/>
              <a:gd name="connsiteX0" fmla="*/ 0 w 863437"/>
              <a:gd name="connsiteY0" fmla="*/ 631285 h 938841"/>
              <a:gd name="connsiteX1" fmla="*/ 273044 w 863437"/>
              <a:gd name="connsiteY1" fmla="*/ 561250 h 938841"/>
              <a:gd name="connsiteX2" fmla="*/ 346595 w 863437"/>
              <a:gd name="connsiteY2" fmla="*/ 4504 h 938841"/>
              <a:gd name="connsiteX3" fmla="*/ 387364 w 863437"/>
              <a:gd name="connsiteY3" fmla="*/ 914030 h 938841"/>
              <a:gd name="connsiteX4" fmla="*/ 494254 w 863437"/>
              <a:gd name="connsiteY4" fmla="*/ 677086 h 938841"/>
              <a:gd name="connsiteX5" fmla="*/ 863437 w 863437"/>
              <a:gd name="connsiteY5" fmla="*/ 627768 h 938841"/>
              <a:gd name="connsiteX0" fmla="*/ 0 w 863437"/>
              <a:gd name="connsiteY0" fmla="*/ 631744 h 939300"/>
              <a:gd name="connsiteX1" fmla="*/ 275426 w 863437"/>
              <a:gd name="connsiteY1" fmla="*/ 547421 h 939300"/>
              <a:gd name="connsiteX2" fmla="*/ 346595 w 863437"/>
              <a:gd name="connsiteY2" fmla="*/ 4963 h 939300"/>
              <a:gd name="connsiteX3" fmla="*/ 387364 w 863437"/>
              <a:gd name="connsiteY3" fmla="*/ 914489 h 939300"/>
              <a:gd name="connsiteX4" fmla="*/ 494254 w 863437"/>
              <a:gd name="connsiteY4" fmla="*/ 677545 h 939300"/>
              <a:gd name="connsiteX5" fmla="*/ 863437 w 863437"/>
              <a:gd name="connsiteY5" fmla="*/ 628227 h 93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3437" h="939300">
                <a:moveTo>
                  <a:pt x="0" y="631744"/>
                </a:moveTo>
                <a:cubicBezTo>
                  <a:pt x="125894" y="643004"/>
                  <a:pt x="234328" y="628071"/>
                  <a:pt x="275426" y="547421"/>
                </a:cubicBezTo>
                <a:cubicBezTo>
                  <a:pt x="316524" y="466771"/>
                  <a:pt x="327939" y="-56215"/>
                  <a:pt x="346595" y="4963"/>
                </a:cubicBezTo>
                <a:cubicBezTo>
                  <a:pt x="365251" y="66141"/>
                  <a:pt x="362754" y="802392"/>
                  <a:pt x="387364" y="914489"/>
                </a:cubicBezTo>
                <a:cubicBezTo>
                  <a:pt x="411974" y="1026586"/>
                  <a:pt x="414908" y="725255"/>
                  <a:pt x="494254" y="677545"/>
                </a:cubicBezTo>
                <a:cubicBezTo>
                  <a:pt x="573600" y="629835"/>
                  <a:pt x="863437" y="628227"/>
                  <a:pt x="863437" y="628227"/>
                </a:cubicBezTo>
              </a:path>
            </a:pathLst>
          </a:custGeom>
          <a:ln w="19050">
            <a:solidFill>
              <a:srgbClr val="FF6600"/>
            </a:solidFill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2" name="Group 471">
            <a:extLst>
              <a:ext uri="{FF2B5EF4-FFF2-40B4-BE49-F238E27FC236}">
                <a16:creationId xmlns:a16="http://schemas.microsoft.com/office/drawing/2014/main" id="{B61AA674-D0FC-2E18-43DA-C767A97FFC5D}"/>
              </a:ext>
            </a:extLst>
          </p:cNvPr>
          <p:cNvGrpSpPr/>
          <p:nvPr/>
        </p:nvGrpSpPr>
        <p:grpSpPr>
          <a:xfrm>
            <a:off x="7449716" y="2987268"/>
            <a:ext cx="729322" cy="629031"/>
            <a:chOff x="4457700" y="3947242"/>
            <a:chExt cx="729322" cy="629031"/>
          </a:xfrm>
        </p:grpSpPr>
        <p:pic>
          <p:nvPicPr>
            <p:cNvPr id="473" name="Picture 472">
              <a:extLst>
                <a:ext uri="{FF2B5EF4-FFF2-40B4-BE49-F238E27FC236}">
                  <a16:creationId xmlns:a16="http://schemas.microsoft.com/office/drawing/2014/main" id="{14F2D2C3-72C2-E66A-7AAE-21FFAE014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474" name="Group 473">
              <a:extLst>
                <a:ext uri="{FF2B5EF4-FFF2-40B4-BE49-F238E27FC236}">
                  <a16:creationId xmlns:a16="http://schemas.microsoft.com/office/drawing/2014/main" id="{2648858C-6506-B92A-C545-4057A3D64C99}"/>
                </a:ext>
              </a:extLst>
            </p:cNvPr>
            <p:cNvGrpSpPr/>
            <p:nvPr/>
          </p:nvGrpSpPr>
          <p:grpSpPr>
            <a:xfrm>
              <a:off x="4707733" y="3947242"/>
              <a:ext cx="479289" cy="338555"/>
              <a:chOff x="5752632" y="1448010"/>
              <a:chExt cx="650549" cy="477162"/>
            </a:xfrm>
          </p:grpSpPr>
          <p:sp>
            <p:nvSpPr>
              <p:cNvPr id="475" name="Freeform 125">
                <a:extLst>
                  <a:ext uri="{FF2B5EF4-FFF2-40B4-BE49-F238E27FC236}">
                    <a16:creationId xmlns:a16="http://schemas.microsoft.com/office/drawing/2014/main" id="{333F855D-EABA-48CD-D014-232925A8F4E8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6" name="TextBox 475">
                <a:extLst>
                  <a:ext uri="{FF2B5EF4-FFF2-40B4-BE49-F238E27FC236}">
                    <a16:creationId xmlns:a16="http://schemas.microsoft.com/office/drawing/2014/main" id="{1C27F03A-D865-D555-9307-148B5701CCD5}"/>
                  </a:ext>
                </a:extLst>
              </p:cNvPr>
              <p:cNvSpPr txBox="1"/>
              <p:nvPr/>
            </p:nvSpPr>
            <p:spPr bwMode="auto">
              <a:xfrm>
                <a:off x="5914984" y="1448010"/>
                <a:ext cx="416011" cy="477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Arial Rounded MT Bold" pitchFamily="34" charset="0"/>
                    <a:ea typeface="Arial Unicode MS" pitchFamily="34" charset="-128"/>
                    <a:cs typeface="Arial Unicode MS" pitchFamily="34" charset="-128"/>
                  </a:rPr>
                  <a:t>9</a:t>
                </a:r>
              </a:p>
            </p:txBody>
          </p:sp>
        </p:grpSp>
      </p:grpSp>
      <p:grpSp>
        <p:nvGrpSpPr>
          <p:cNvPr id="477" name="Group 476">
            <a:extLst>
              <a:ext uri="{FF2B5EF4-FFF2-40B4-BE49-F238E27FC236}">
                <a16:creationId xmlns:a16="http://schemas.microsoft.com/office/drawing/2014/main" id="{27C6F1A1-7D16-7078-D639-D4FE4B62C08D}"/>
              </a:ext>
            </a:extLst>
          </p:cNvPr>
          <p:cNvGrpSpPr/>
          <p:nvPr/>
        </p:nvGrpSpPr>
        <p:grpSpPr>
          <a:xfrm>
            <a:off x="4896854" y="4958890"/>
            <a:ext cx="1106388" cy="830581"/>
            <a:chOff x="3372854" y="4958889"/>
            <a:chExt cx="1106388" cy="830581"/>
          </a:xfrm>
        </p:grpSpPr>
        <p:grpSp>
          <p:nvGrpSpPr>
            <p:cNvPr id="478" name="Group 477">
              <a:extLst>
                <a:ext uri="{FF2B5EF4-FFF2-40B4-BE49-F238E27FC236}">
                  <a16:creationId xmlns:a16="http://schemas.microsoft.com/office/drawing/2014/main" id="{08E64729-2D96-7634-CE62-711DA6D3104E}"/>
                </a:ext>
              </a:extLst>
            </p:cNvPr>
            <p:cNvGrpSpPr/>
            <p:nvPr/>
          </p:nvGrpSpPr>
          <p:grpSpPr>
            <a:xfrm>
              <a:off x="3372854" y="4958889"/>
              <a:ext cx="1106388" cy="830581"/>
              <a:chOff x="4114800" y="4648200"/>
              <a:chExt cx="2298764" cy="1685761"/>
            </a:xfrm>
          </p:grpSpPr>
          <p:pic>
            <p:nvPicPr>
              <p:cNvPr id="480" name="Picture 4" descr="Accelerator pedal">
                <a:extLst>
                  <a:ext uri="{FF2B5EF4-FFF2-40B4-BE49-F238E27FC236}">
                    <a16:creationId xmlns:a16="http://schemas.microsoft.com/office/drawing/2014/main" id="{2AEF326C-93AC-B7AF-6459-221242BE1DF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81" name="Rectangle 480">
                <a:extLst>
                  <a:ext uri="{FF2B5EF4-FFF2-40B4-BE49-F238E27FC236}">
                    <a16:creationId xmlns:a16="http://schemas.microsoft.com/office/drawing/2014/main" id="{A136E7E1-8D63-8CE6-1FC5-C311BAD5B8AE}"/>
                  </a:ext>
                </a:extLst>
              </p:cNvPr>
              <p:cNvSpPr/>
              <p:nvPr/>
            </p:nvSpPr>
            <p:spPr>
              <a:xfrm>
                <a:off x="4114800" y="4648200"/>
                <a:ext cx="2298764" cy="1685761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9" name="Picture 478">
              <a:extLst>
                <a:ext uri="{FF2B5EF4-FFF2-40B4-BE49-F238E27FC236}">
                  <a16:creationId xmlns:a16="http://schemas.microsoft.com/office/drawing/2014/main" id="{33A83DB2-7A5D-78D8-C56C-66B1B8CE83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9422" y="5256284"/>
              <a:ext cx="486374" cy="370195"/>
            </a:xfrm>
            <a:prstGeom prst="rect">
              <a:avLst/>
            </a:prstGeom>
          </p:spPr>
        </p:pic>
      </p:grpSp>
      <p:grpSp>
        <p:nvGrpSpPr>
          <p:cNvPr id="482" name="Group 481">
            <a:extLst>
              <a:ext uri="{FF2B5EF4-FFF2-40B4-BE49-F238E27FC236}">
                <a16:creationId xmlns:a16="http://schemas.microsoft.com/office/drawing/2014/main" id="{45F79EA0-930D-0AA1-7C40-F9EAADE4E8CB}"/>
              </a:ext>
            </a:extLst>
          </p:cNvPr>
          <p:cNvGrpSpPr/>
          <p:nvPr/>
        </p:nvGrpSpPr>
        <p:grpSpPr>
          <a:xfrm>
            <a:off x="5065558" y="5105691"/>
            <a:ext cx="723504" cy="547820"/>
            <a:chOff x="4465320" y="4946152"/>
            <a:chExt cx="1503239" cy="1111864"/>
          </a:xfrm>
        </p:grpSpPr>
        <p:pic>
          <p:nvPicPr>
            <p:cNvPr id="483" name="Picture 482">
              <a:extLst>
                <a:ext uri="{FF2B5EF4-FFF2-40B4-BE49-F238E27FC236}">
                  <a16:creationId xmlns:a16="http://schemas.microsoft.com/office/drawing/2014/main" id="{912287C8-BB05-FB44-F69B-0DB52390D6B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5320" y="5308458"/>
              <a:ext cx="1008132" cy="749558"/>
            </a:xfrm>
            <a:prstGeom prst="rect">
              <a:avLst/>
            </a:prstGeom>
          </p:spPr>
        </p:pic>
        <p:pic>
          <p:nvPicPr>
            <p:cNvPr id="484" name="Picture 483">
              <a:extLst>
                <a:ext uri="{FF2B5EF4-FFF2-40B4-BE49-F238E27FC236}">
                  <a16:creationId xmlns:a16="http://schemas.microsoft.com/office/drawing/2014/main" id="{4C6D5E4F-A757-FADF-6F53-0A6183821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481" y="5196934"/>
              <a:ext cx="301078" cy="108665"/>
            </a:xfrm>
            <a:prstGeom prst="rect">
              <a:avLst/>
            </a:prstGeom>
          </p:spPr>
        </p:pic>
        <p:sp>
          <p:nvSpPr>
            <p:cNvPr id="485" name="Freeform: Shape 484">
              <a:extLst>
                <a:ext uri="{FF2B5EF4-FFF2-40B4-BE49-F238E27FC236}">
                  <a16:creationId xmlns:a16="http://schemas.microsoft.com/office/drawing/2014/main" id="{6C737895-A5E9-D5EF-3BF4-1E4A6119E82D}"/>
                </a:ext>
              </a:extLst>
            </p:cNvPr>
            <p:cNvSpPr/>
            <p:nvPr/>
          </p:nvSpPr>
          <p:spPr>
            <a:xfrm>
              <a:off x="4956160" y="4946152"/>
              <a:ext cx="861160" cy="444998"/>
            </a:xfrm>
            <a:custGeom>
              <a:avLst/>
              <a:gdLst>
                <a:gd name="connsiteX0" fmla="*/ 82801 w 1049516"/>
                <a:gd name="connsiteY0" fmla="*/ 504769 h 504769"/>
                <a:gd name="connsiteX1" fmla="*/ 85976 w 1049516"/>
                <a:gd name="connsiteY1" fmla="*/ 142819 h 504769"/>
                <a:gd name="connsiteX2" fmla="*/ 968626 w 1049516"/>
                <a:gd name="connsiteY2" fmla="*/ 6294 h 504769"/>
                <a:gd name="connsiteX3" fmla="*/ 955926 w 1049516"/>
                <a:gd name="connsiteY3" fmla="*/ 323794 h 504769"/>
                <a:gd name="connsiteX0" fmla="*/ 0 w 966715"/>
                <a:gd name="connsiteY0" fmla="*/ 498475 h 498475"/>
                <a:gd name="connsiteX1" fmla="*/ 885825 w 966715"/>
                <a:gd name="connsiteY1" fmla="*/ 0 h 498475"/>
                <a:gd name="connsiteX2" fmla="*/ 873125 w 966715"/>
                <a:gd name="connsiteY2" fmla="*/ 317500 h 498475"/>
                <a:gd name="connsiteX0" fmla="*/ 0 w 873125"/>
                <a:gd name="connsiteY0" fmla="*/ 180975 h 180975"/>
                <a:gd name="connsiteX1" fmla="*/ 873125 w 873125"/>
                <a:gd name="connsiteY1" fmla="*/ 0 h 180975"/>
                <a:gd name="connsiteX0" fmla="*/ 0 w 873264"/>
                <a:gd name="connsiteY0" fmla="*/ 350137 h 350137"/>
                <a:gd name="connsiteX1" fmla="*/ 873125 w 873264"/>
                <a:gd name="connsiteY1" fmla="*/ 169162 h 350137"/>
                <a:gd name="connsiteX0" fmla="*/ 0 w 860567"/>
                <a:gd name="connsiteY0" fmla="*/ 347565 h 347565"/>
                <a:gd name="connsiteX1" fmla="*/ 860425 w 860567"/>
                <a:gd name="connsiteY1" fmla="*/ 169765 h 347565"/>
                <a:gd name="connsiteX0" fmla="*/ 15 w 860535"/>
                <a:gd name="connsiteY0" fmla="*/ 378684 h 378684"/>
                <a:gd name="connsiteX1" fmla="*/ 860440 w 860535"/>
                <a:gd name="connsiteY1" fmla="*/ 200884 h 378684"/>
                <a:gd name="connsiteX0" fmla="*/ 15 w 861160"/>
                <a:gd name="connsiteY0" fmla="*/ 444998 h 444998"/>
                <a:gd name="connsiteX1" fmla="*/ 860440 w 861160"/>
                <a:gd name="connsiteY1" fmla="*/ 267198 h 444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61160" h="444998">
                  <a:moveTo>
                    <a:pt x="15" y="444998"/>
                  </a:moveTo>
                  <a:cubicBezTo>
                    <a:pt x="-4218" y="222748"/>
                    <a:pt x="890073" y="-326527"/>
                    <a:pt x="860440" y="267198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D7F5D226-21E8-2FB1-4DF4-0FDC2E7D0F01}"/>
              </a:ext>
            </a:extLst>
          </p:cNvPr>
          <p:cNvGrpSpPr/>
          <p:nvPr/>
        </p:nvGrpSpPr>
        <p:grpSpPr>
          <a:xfrm>
            <a:off x="1219200" y="3810000"/>
            <a:ext cx="4267200" cy="3010777"/>
            <a:chOff x="1219200" y="3810000"/>
            <a:chExt cx="4267200" cy="3010777"/>
          </a:xfrm>
        </p:grpSpPr>
        <p:pic>
          <p:nvPicPr>
            <p:cNvPr id="509" name="Picture 508">
              <a:extLst>
                <a:ext uri="{FF2B5EF4-FFF2-40B4-BE49-F238E27FC236}">
                  <a16:creationId xmlns:a16="http://schemas.microsoft.com/office/drawing/2014/main" id="{8C48FB1E-E59D-34C0-DE43-978DC6242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pic>
          <p:nvPicPr>
            <p:cNvPr id="510" name="Picture 509">
              <a:extLst>
                <a:ext uri="{FF2B5EF4-FFF2-40B4-BE49-F238E27FC236}">
                  <a16:creationId xmlns:a16="http://schemas.microsoft.com/office/drawing/2014/main" id="{647D52F4-1632-2CED-B10E-7D4C5417CF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864"/>
            <a:stretch/>
          </p:blipFill>
          <p:spPr>
            <a:xfrm>
              <a:off x="1219200" y="5878732"/>
              <a:ext cx="4267200" cy="682756"/>
            </a:xfrm>
            <a:prstGeom prst="rect">
              <a:avLst/>
            </a:prstGeom>
          </p:spPr>
        </p:pic>
        <p:pic>
          <p:nvPicPr>
            <p:cNvPr id="511" name="Picture 510">
              <a:extLst>
                <a:ext uri="{FF2B5EF4-FFF2-40B4-BE49-F238E27FC236}">
                  <a16:creationId xmlns:a16="http://schemas.microsoft.com/office/drawing/2014/main" id="{161477F3-5319-E207-60E2-F21636161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610" y="6034599"/>
              <a:ext cx="392908" cy="327112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5D9DF7D7-1269-32FB-D704-EE38EBB11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5127" y="5960594"/>
              <a:ext cx="392908" cy="327112"/>
            </a:xfrm>
            <a:prstGeom prst="rect">
              <a:avLst/>
            </a:prstGeom>
          </p:spPr>
        </p:pic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37A7203B-1012-03D8-74FE-C7E83B8F7E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2644" y="6034599"/>
              <a:ext cx="392908" cy="327112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3BBC513C-CCE7-4134-CB25-93E823F291DA}"/>
                </a:ext>
              </a:extLst>
            </p:cNvPr>
            <p:cNvSpPr txBox="1"/>
            <p:nvPr/>
          </p:nvSpPr>
          <p:spPr>
            <a:xfrm>
              <a:off x="3764800" y="4114800"/>
              <a:ext cx="86113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Calcium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4AFA706-F618-4781-C676-067CEF870B7C}"/>
                </a:ext>
              </a:extLst>
            </p:cNvPr>
            <p:cNvSpPr txBox="1"/>
            <p:nvPr/>
          </p:nvSpPr>
          <p:spPr>
            <a:xfrm>
              <a:off x="3759991" y="4288629"/>
              <a:ext cx="8819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0000FF"/>
                  </a:solidFill>
                  <a:latin typeface="Candara" panose="020E0502030303020204" pitchFamily="34" charset="0"/>
                </a:rPr>
                <a:t>Channel</a:t>
              </a:r>
            </a:p>
          </p:txBody>
        </p:sp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A93A85FF-F618-F862-D228-661A630B4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61260" y="4648200"/>
              <a:ext cx="205940" cy="154455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58A3828D-97A1-7890-F849-40EB7DE4A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213660" y="4646145"/>
              <a:ext cx="205940" cy="154455"/>
            </a:xfrm>
            <a:prstGeom prst="rect">
              <a:avLst/>
            </a:prstGeom>
          </p:spPr>
        </p:pic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F8F17E7B-430A-19E3-4B9E-B05BC3989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6060" y="4648200"/>
              <a:ext cx="205940" cy="154455"/>
            </a:xfrm>
            <a:prstGeom prst="rect">
              <a:avLst/>
            </a:prstGeom>
          </p:spPr>
        </p:pic>
        <p:sp>
          <p:nvSpPr>
            <p:cNvPr id="71" name="Freeform 75">
              <a:extLst>
                <a:ext uri="{FF2B5EF4-FFF2-40B4-BE49-F238E27FC236}">
                  <a16:creationId xmlns:a16="http://schemas.microsoft.com/office/drawing/2014/main" id="{9306572C-A9B8-393D-3DBB-0FD65182D008}"/>
                </a:ext>
              </a:extLst>
            </p:cNvPr>
            <p:cNvSpPr/>
            <p:nvPr/>
          </p:nvSpPr>
          <p:spPr>
            <a:xfrm>
              <a:off x="3768096" y="4687246"/>
              <a:ext cx="76200" cy="175260"/>
            </a:xfrm>
            <a:custGeom>
              <a:avLst/>
              <a:gdLst>
                <a:gd name="connsiteX0" fmla="*/ 0 w 76200"/>
                <a:gd name="connsiteY0" fmla="*/ 175260 h 175260"/>
                <a:gd name="connsiteX1" fmla="*/ 76200 w 76200"/>
                <a:gd name="connsiteY1" fmla="*/ 0 h 175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6200" h="175260">
                  <a:moveTo>
                    <a:pt x="0" y="175260"/>
                  </a:moveTo>
                  <a:lnTo>
                    <a:pt x="76200" y="0"/>
                  </a:lnTo>
                </a:path>
              </a:pathLst>
            </a:custGeom>
            <a:ln w="25400">
              <a:solidFill>
                <a:srgbClr val="0000FF"/>
              </a:solidFill>
              <a:headEnd type="stealth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833F6607-C007-8C89-CFB7-4E53C2AFD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769515" y="4524380"/>
              <a:ext cx="205940" cy="154455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E05BADE1-8083-1C4D-2AA5-DF1EA98D273D}"/>
                </a:ext>
              </a:extLst>
            </p:cNvPr>
            <p:cNvGrpSpPr/>
            <p:nvPr/>
          </p:nvGrpSpPr>
          <p:grpSpPr>
            <a:xfrm>
              <a:off x="3733800" y="5617152"/>
              <a:ext cx="962123" cy="574594"/>
              <a:chOff x="2209800" y="5617152"/>
              <a:chExt cx="962123" cy="574594"/>
            </a:xfrm>
          </p:grpSpPr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FB4DAA14-EF00-FFAC-FBD7-F75B2B0D0D06}"/>
                  </a:ext>
                </a:extLst>
              </p:cNvPr>
              <p:cNvSpPr txBox="1"/>
              <p:nvPr/>
            </p:nvSpPr>
            <p:spPr>
              <a:xfrm>
                <a:off x="2401744" y="5617152"/>
                <a:ext cx="62388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35A9CF2B-A9B9-D76B-8546-A0526583783D}"/>
                  </a:ext>
                </a:extLst>
              </p:cNvPr>
              <p:cNvSpPr txBox="1"/>
              <p:nvPr/>
            </p:nvSpPr>
            <p:spPr>
              <a:xfrm>
                <a:off x="2209800" y="5769552"/>
                <a:ext cx="9621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Receptors</a:t>
                </a:r>
              </a:p>
            </p:txBody>
          </p:sp>
          <p:sp>
            <p:nvSpPr>
              <p:cNvPr id="304" name="Freeform 81">
                <a:extLst>
                  <a:ext uri="{FF2B5EF4-FFF2-40B4-BE49-F238E27FC236}">
                    <a16:creationId xmlns:a16="http://schemas.microsoft.com/office/drawing/2014/main" id="{FA55A2CA-F87F-4070-A184-27067E712823}"/>
                  </a:ext>
                </a:extLst>
              </p:cNvPr>
              <p:cNvSpPr/>
              <p:nvPr/>
            </p:nvSpPr>
            <p:spPr>
              <a:xfrm>
                <a:off x="2481263" y="6034088"/>
                <a:ext cx="289452" cy="157658"/>
              </a:xfrm>
              <a:custGeom>
                <a:avLst/>
                <a:gdLst>
                  <a:gd name="connsiteX0" fmla="*/ 250031 w 289452"/>
                  <a:gd name="connsiteY0" fmla="*/ 0 h 157658"/>
                  <a:gd name="connsiteX1" fmla="*/ 269081 w 289452"/>
                  <a:gd name="connsiteY1" fmla="*/ 133350 h 157658"/>
                  <a:gd name="connsiteX2" fmla="*/ 0 w 289452"/>
                  <a:gd name="connsiteY2" fmla="*/ 157162 h 15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9452" h="157658">
                    <a:moveTo>
                      <a:pt x="250031" y="0"/>
                    </a:moveTo>
                    <a:cubicBezTo>
                      <a:pt x="280392" y="53578"/>
                      <a:pt x="310753" y="107156"/>
                      <a:pt x="269081" y="133350"/>
                    </a:cubicBezTo>
                    <a:cubicBezTo>
                      <a:pt x="227409" y="159544"/>
                      <a:pt x="113704" y="158353"/>
                      <a:pt x="0" y="157162"/>
                    </a:cubicBezTo>
                  </a:path>
                </a:pathLst>
              </a:custGeom>
              <a:ln w="19050">
                <a:solidFill>
                  <a:schemeClr val="tx1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A8645E53-DF28-F3E3-735D-521B8D3BC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5675" y="5081220"/>
              <a:ext cx="639525" cy="479644"/>
            </a:xfrm>
            <a:prstGeom prst="rect">
              <a:avLst/>
            </a:prstGeom>
          </p:spPr>
        </p:pic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14AE22E2-714D-C418-A090-EAE442958736}"/>
                </a:ext>
              </a:extLst>
            </p:cNvPr>
            <p:cNvGrpSpPr/>
            <p:nvPr/>
          </p:nvGrpSpPr>
          <p:grpSpPr>
            <a:xfrm>
              <a:off x="3103805" y="5638816"/>
              <a:ext cx="320433" cy="426411"/>
              <a:chOff x="1579805" y="5638816"/>
              <a:chExt cx="320433" cy="426411"/>
            </a:xfrm>
          </p:grpSpPr>
          <p:pic>
            <p:nvPicPr>
              <p:cNvPr id="298" name="Picture 297">
                <a:extLst>
                  <a:ext uri="{FF2B5EF4-FFF2-40B4-BE49-F238E27FC236}">
                    <a16:creationId xmlns:a16="http://schemas.microsoft.com/office/drawing/2014/main" id="{D4A94A01-DC0A-B742-B2C2-67FC57C21C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99" name="Picture 298">
                <a:extLst>
                  <a:ext uri="{FF2B5EF4-FFF2-40B4-BE49-F238E27FC236}">
                    <a16:creationId xmlns:a16="http://schemas.microsoft.com/office/drawing/2014/main" id="{0693D989-AFA1-D036-4FF5-478B5C2E00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300" name="Picture 299">
                <a:extLst>
                  <a:ext uri="{FF2B5EF4-FFF2-40B4-BE49-F238E27FC236}">
                    <a16:creationId xmlns:a16="http://schemas.microsoft.com/office/drawing/2014/main" id="{060624B6-510E-9712-0B83-36A30D5320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301" name="Picture 300">
                <a:extLst>
                  <a:ext uri="{FF2B5EF4-FFF2-40B4-BE49-F238E27FC236}">
                    <a16:creationId xmlns:a16="http://schemas.microsoft.com/office/drawing/2014/main" id="{3348D052-A09F-520A-17BD-D3499D4BB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0DAB37C-30F5-81BC-8198-69E5E0F45D5B}"/>
                </a:ext>
              </a:extLst>
            </p:cNvPr>
            <p:cNvGrpSpPr/>
            <p:nvPr/>
          </p:nvGrpSpPr>
          <p:grpSpPr>
            <a:xfrm>
              <a:off x="2536856" y="5128840"/>
              <a:ext cx="519694" cy="328831"/>
              <a:chOff x="993808" y="5107411"/>
              <a:chExt cx="519694" cy="328831"/>
            </a:xfrm>
          </p:grpSpPr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74397ABF-8967-8A97-2B77-C700C74BDCB6}"/>
                  </a:ext>
                </a:extLst>
              </p:cNvPr>
              <p:cNvSpPr txBox="1"/>
              <p:nvPr/>
            </p:nvSpPr>
            <p:spPr>
              <a:xfrm>
                <a:off x="1021059" y="5107411"/>
                <a:ext cx="465192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GABA</a:t>
                </a:r>
              </a:p>
            </p:txBody>
          </p:sp>
          <p:sp>
            <p:nvSpPr>
              <p:cNvPr id="297" name="TextBox 296">
                <a:extLst>
                  <a:ext uri="{FF2B5EF4-FFF2-40B4-BE49-F238E27FC236}">
                    <a16:creationId xmlns:a16="http://schemas.microsoft.com/office/drawing/2014/main" id="{8589C5DE-EACD-78E0-43B0-E100B2F6FBA4}"/>
                  </a:ext>
                </a:extLst>
              </p:cNvPr>
              <p:cNvSpPr txBox="1"/>
              <p:nvPr/>
            </p:nvSpPr>
            <p:spPr>
              <a:xfrm>
                <a:off x="993808" y="5205410"/>
                <a:ext cx="519694" cy="2308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900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Vesicle</a:t>
                </a:r>
              </a:p>
            </p:txBody>
          </p:sp>
        </p:grp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1D1A6EB4-0A90-1B2F-9EB4-9F6AC2DBE951}"/>
                </a:ext>
              </a:extLst>
            </p:cNvPr>
            <p:cNvSpPr txBox="1"/>
            <p:nvPr/>
          </p:nvSpPr>
          <p:spPr>
            <a:xfrm>
              <a:off x="2302862" y="3810000"/>
              <a:ext cx="17972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>
                  <a:latin typeface="Candara" panose="020E0502030303020204" pitchFamily="34" charset="0"/>
                </a:rPr>
                <a:t>one more time…</a:t>
              </a:r>
            </a:p>
          </p:txBody>
        </p: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D6DFC091-3A24-DD1C-296B-3C437B3F22F9}"/>
                </a:ext>
              </a:extLst>
            </p:cNvPr>
            <p:cNvGrpSpPr/>
            <p:nvPr/>
          </p:nvGrpSpPr>
          <p:grpSpPr>
            <a:xfrm>
              <a:off x="1860598" y="5371306"/>
              <a:ext cx="998991" cy="538824"/>
              <a:chOff x="-914400" y="2909500"/>
              <a:chExt cx="998991" cy="538824"/>
            </a:xfrm>
          </p:grpSpPr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0CAEB029-A53D-D790-A2CC-9CA6120FAD9E}"/>
                  </a:ext>
                </a:extLst>
              </p:cNvPr>
              <p:cNvSpPr txBox="1"/>
              <p:nvPr/>
            </p:nvSpPr>
            <p:spPr>
              <a:xfrm>
                <a:off x="-718128" y="2909500"/>
                <a:ext cx="668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axon</a:t>
                </a:r>
              </a:p>
            </p:txBody>
          </p:sp>
          <p:sp>
            <p:nvSpPr>
              <p:cNvPr id="295" name="TextBox 294">
                <a:extLst>
                  <a:ext uri="{FF2B5EF4-FFF2-40B4-BE49-F238E27FC236}">
                    <a16:creationId xmlns:a16="http://schemas.microsoft.com/office/drawing/2014/main" id="{828856F4-449B-5E70-C8ED-0577C9AAC4B1}"/>
                  </a:ext>
                </a:extLst>
              </p:cNvPr>
              <p:cNvSpPr txBox="1"/>
              <p:nvPr/>
            </p:nvSpPr>
            <p:spPr>
              <a:xfrm>
                <a:off x="-914400" y="3078992"/>
                <a:ext cx="9989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terminal</a:t>
                </a: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33C0CBB1-F045-EAAD-FDF0-9838D76B656B}"/>
                </a:ext>
              </a:extLst>
            </p:cNvPr>
            <p:cNvGrpSpPr/>
            <p:nvPr/>
          </p:nvGrpSpPr>
          <p:grpSpPr>
            <a:xfrm>
              <a:off x="2246293" y="4463140"/>
              <a:ext cx="870751" cy="447477"/>
              <a:chOff x="722293" y="4353123"/>
              <a:chExt cx="870751" cy="447477"/>
            </a:xfrm>
          </p:grpSpPr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9F8A5406-0B12-F00F-D8E2-D384CA4BA5D5}"/>
                  </a:ext>
                </a:extLst>
              </p:cNvPr>
              <p:cNvSpPr txBox="1"/>
              <p:nvPr/>
            </p:nvSpPr>
            <p:spPr>
              <a:xfrm>
                <a:off x="834503" y="4353123"/>
                <a:ext cx="655949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action</a:t>
                </a:r>
              </a:p>
            </p:txBody>
          </p:sp>
          <p:sp>
            <p:nvSpPr>
              <p:cNvPr id="293" name="TextBox 292">
                <a:extLst>
                  <a:ext uri="{FF2B5EF4-FFF2-40B4-BE49-F238E27FC236}">
                    <a16:creationId xmlns:a16="http://schemas.microsoft.com/office/drawing/2014/main" id="{BDE62490-182B-E4BD-3853-7E6B6C70D8D2}"/>
                  </a:ext>
                </a:extLst>
              </p:cNvPr>
              <p:cNvSpPr txBox="1"/>
              <p:nvPr/>
            </p:nvSpPr>
            <p:spPr>
              <a:xfrm>
                <a:off x="722293" y="4492823"/>
                <a:ext cx="87075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</a:rPr>
                  <a:t>potential</a:t>
                </a: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3A99F7F-1508-0DAE-9A9D-21A1B9B31AFB}"/>
                </a:ext>
              </a:extLst>
            </p:cNvPr>
            <p:cNvGrpSpPr/>
            <p:nvPr/>
          </p:nvGrpSpPr>
          <p:grpSpPr>
            <a:xfrm>
              <a:off x="3101340" y="5638800"/>
              <a:ext cx="320433" cy="426411"/>
              <a:chOff x="1579805" y="5638816"/>
              <a:chExt cx="320433" cy="426411"/>
            </a:xfrm>
          </p:grpSpPr>
          <p:pic>
            <p:nvPicPr>
              <p:cNvPr id="288" name="Picture 287">
                <a:extLst>
                  <a:ext uri="{FF2B5EF4-FFF2-40B4-BE49-F238E27FC236}">
                    <a16:creationId xmlns:a16="http://schemas.microsoft.com/office/drawing/2014/main" id="{32F72702-CC73-5A35-30FC-3893E4F872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33542" y="563881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89" name="Picture 288">
                <a:extLst>
                  <a:ext uri="{FF2B5EF4-FFF2-40B4-BE49-F238E27FC236}">
                    <a16:creationId xmlns:a16="http://schemas.microsoft.com/office/drawing/2014/main" id="{2EEABD17-3C4F-433A-D17C-F0E3084E55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79805" y="5781891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90" name="Picture 289">
                <a:extLst>
                  <a:ext uri="{FF2B5EF4-FFF2-40B4-BE49-F238E27FC236}">
                    <a16:creationId xmlns:a16="http://schemas.microsoft.com/office/drawing/2014/main" id="{C6156B27-FE32-E5ED-D5B2-EC292AC294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40145" y="5946196"/>
                <a:ext cx="160093" cy="119031"/>
              </a:xfrm>
              <a:prstGeom prst="rect">
                <a:avLst/>
              </a:prstGeom>
            </p:spPr>
          </p:pic>
          <p:pic>
            <p:nvPicPr>
              <p:cNvPr id="291" name="Picture 290">
                <a:extLst>
                  <a:ext uri="{FF2B5EF4-FFF2-40B4-BE49-F238E27FC236}">
                    <a16:creationId xmlns:a16="http://schemas.microsoft.com/office/drawing/2014/main" id="{363B3E6B-17CB-C206-B767-BF23DE2D4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38314" y="5791200"/>
                <a:ext cx="160093" cy="119031"/>
              </a:xfrm>
              <a:prstGeom prst="rect">
                <a:avLst/>
              </a:prstGeom>
            </p:spPr>
          </p:pic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6CD6FCF3-7D8B-A285-C8DB-010F8D0E363B}"/>
                </a:ext>
              </a:extLst>
            </p:cNvPr>
            <p:cNvGrpSpPr/>
            <p:nvPr/>
          </p:nvGrpSpPr>
          <p:grpSpPr>
            <a:xfrm>
              <a:off x="1993130" y="4114800"/>
              <a:ext cx="1870633" cy="1257881"/>
              <a:chOff x="469130" y="4114800"/>
              <a:chExt cx="1870633" cy="1257881"/>
            </a:xfrm>
          </p:grpSpPr>
          <p:pic>
            <p:nvPicPr>
              <p:cNvPr id="91" name="Picture 90">
                <a:extLst>
                  <a:ext uri="{FF2B5EF4-FFF2-40B4-BE49-F238E27FC236}">
                    <a16:creationId xmlns:a16="http://schemas.microsoft.com/office/drawing/2014/main" id="{F474F06B-A3F1-AA67-D582-64298BF512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29023" y="5218226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E4DCE963-F754-75FD-822D-5F4AEBA506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81423" y="5216171"/>
                <a:ext cx="205940" cy="154455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A4B4EA59-BD4B-9FC2-CB47-0877F706BA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133823" y="5218226"/>
                <a:ext cx="205940" cy="154455"/>
              </a:xfrm>
              <a:prstGeom prst="rect">
                <a:avLst/>
              </a:prstGeom>
            </p:spPr>
          </p:pic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19758D5-EC56-1A9A-FE0C-968CB3B98CF6}"/>
                  </a:ext>
                </a:extLst>
              </p:cNvPr>
              <p:cNvSpPr txBox="1"/>
              <p:nvPr/>
            </p:nvSpPr>
            <p:spPr>
              <a:xfrm>
                <a:off x="469130" y="4114800"/>
                <a:ext cx="108555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Potassium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9373BE61-B77B-FF5C-BC02-2730A6522F82}"/>
                  </a:ext>
                </a:extLst>
              </p:cNvPr>
              <p:cNvSpPr txBox="1"/>
              <p:nvPr/>
            </p:nvSpPr>
            <p:spPr>
              <a:xfrm>
                <a:off x="571818" y="4288629"/>
                <a:ext cx="88197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rgbClr val="FF9933"/>
                    </a:solidFill>
                    <a:latin typeface="Candara" panose="020E0502030303020204" pitchFamily="34" charset="0"/>
                  </a:rPr>
                  <a:t>Channel</a:t>
                </a:r>
              </a:p>
            </p:txBody>
          </p:sp>
        </p:grp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D9DD336F-F8F8-4E14-E607-3FB191C3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3029" y="4127265"/>
              <a:ext cx="2371088" cy="2128566"/>
            </a:xfrm>
            <a:prstGeom prst="rect">
              <a:avLst/>
            </a:prstGeom>
          </p:spPr>
        </p:pic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FD34381-B635-5733-C72B-6DAE3CE2ACAD}"/>
                </a:ext>
              </a:extLst>
            </p:cNvPr>
            <p:cNvSpPr/>
            <p:nvPr/>
          </p:nvSpPr>
          <p:spPr>
            <a:xfrm>
              <a:off x="1891669" y="4114800"/>
              <a:ext cx="2883141" cy="2444914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CDCA6DE-2534-77E8-E649-D65EED754689}"/>
                </a:ext>
              </a:extLst>
            </p:cNvPr>
            <p:cNvGrpSpPr/>
            <p:nvPr/>
          </p:nvGrpSpPr>
          <p:grpSpPr>
            <a:xfrm>
              <a:off x="4139212" y="6191746"/>
              <a:ext cx="729322" cy="629031"/>
              <a:chOff x="4457700" y="3947242"/>
              <a:chExt cx="729322" cy="629031"/>
            </a:xfrm>
          </p:grpSpPr>
          <p:pic>
            <p:nvPicPr>
              <p:cNvPr id="86" name="Picture 85">
                <a:extLst>
                  <a:ext uri="{FF2B5EF4-FFF2-40B4-BE49-F238E27FC236}">
                    <a16:creationId xmlns:a16="http://schemas.microsoft.com/office/drawing/2014/main" id="{EC25E7BF-E1BF-C1BC-BB12-0100006114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57700" y="3971511"/>
                <a:ext cx="381000" cy="604762"/>
              </a:xfrm>
              <a:prstGeom prst="rect">
                <a:avLst/>
              </a:prstGeom>
            </p:spPr>
          </p:pic>
          <p:grpSp>
            <p:nvGrpSpPr>
              <p:cNvPr id="87" name="Group 86">
                <a:extLst>
                  <a:ext uri="{FF2B5EF4-FFF2-40B4-BE49-F238E27FC236}">
                    <a16:creationId xmlns:a16="http://schemas.microsoft.com/office/drawing/2014/main" id="{78AACFF9-0248-0E43-3507-3F932985A295}"/>
                  </a:ext>
                </a:extLst>
              </p:cNvPr>
              <p:cNvGrpSpPr/>
              <p:nvPr/>
            </p:nvGrpSpPr>
            <p:grpSpPr>
              <a:xfrm>
                <a:off x="4707733" y="3947242"/>
                <a:ext cx="479289" cy="338555"/>
                <a:chOff x="5752632" y="1448010"/>
                <a:chExt cx="650549" cy="477162"/>
              </a:xfrm>
            </p:grpSpPr>
            <p:sp>
              <p:nvSpPr>
                <p:cNvPr id="88" name="Freeform 53">
                  <a:extLst>
                    <a:ext uri="{FF2B5EF4-FFF2-40B4-BE49-F238E27FC236}">
                      <a16:creationId xmlns:a16="http://schemas.microsoft.com/office/drawing/2014/main" id="{A63977FB-7E44-9E4C-7510-CCE00A68E6B2}"/>
                    </a:ext>
                  </a:extLst>
                </p:cNvPr>
                <p:cNvSpPr/>
                <p:nvPr/>
              </p:nvSpPr>
              <p:spPr>
                <a:xfrm>
                  <a:off x="5752632" y="1538249"/>
                  <a:ext cx="650549" cy="306070"/>
                </a:xfrm>
                <a:custGeom>
                  <a:avLst/>
                  <a:gdLst>
                    <a:gd name="connsiteX0" fmla="*/ 0 w 2544702"/>
                    <a:gd name="connsiteY0" fmla="*/ 870775 h 1454166"/>
                    <a:gd name="connsiteX1" fmla="*/ 361950 w 2544702"/>
                    <a:gd name="connsiteY1" fmla="*/ 880300 h 1454166"/>
                    <a:gd name="connsiteX2" fmla="*/ 885825 w 2544702"/>
                    <a:gd name="connsiteY2" fmla="*/ 175450 h 1454166"/>
                    <a:gd name="connsiteX3" fmla="*/ 2314575 w 2544702"/>
                    <a:gd name="connsiteY3" fmla="*/ 89725 h 1454166"/>
                    <a:gd name="connsiteX4" fmla="*/ 2400300 w 2544702"/>
                    <a:gd name="connsiteY4" fmla="*/ 1289875 h 1454166"/>
                    <a:gd name="connsiteX5" fmla="*/ 904875 w 2544702"/>
                    <a:gd name="connsiteY5" fmla="*/ 1404175 h 1454166"/>
                    <a:gd name="connsiteX6" fmla="*/ 66675 w 2544702"/>
                    <a:gd name="connsiteY6" fmla="*/ 918400 h 1454166"/>
                    <a:gd name="connsiteX0" fmla="*/ 0 w 2544702"/>
                    <a:gd name="connsiteY0" fmla="*/ 870775 h 1457493"/>
                    <a:gd name="connsiteX1" fmla="*/ 361950 w 2544702"/>
                    <a:gd name="connsiteY1" fmla="*/ 880300 h 1457493"/>
                    <a:gd name="connsiteX2" fmla="*/ 885825 w 2544702"/>
                    <a:gd name="connsiteY2" fmla="*/ 175450 h 1457493"/>
                    <a:gd name="connsiteX3" fmla="*/ 2314575 w 2544702"/>
                    <a:gd name="connsiteY3" fmla="*/ 89725 h 1457493"/>
                    <a:gd name="connsiteX4" fmla="*/ 2400300 w 2544702"/>
                    <a:gd name="connsiteY4" fmla="*/ 1289875 h 1457493"/>
                    <a:gd name="connsiteX5" fmla="*/ 904875 w 2544702"/>
                    <a:gd name="connsiteY5" fmla="*/ 1404175 h 1457493"/>
                    <a:gd name="connsiteX6" fmla="*/ 0 w 2544702"/>
                    <a:gd name="connsiteY6" fmla="*/ 870775 h 1457493"/>
                    <a:gd name="connsiteX0" fmla="*/ 0 w 2584418"/>
                    <a:gd name="connsiteY0" fmla="*/ 786270 h 1366647"/>
                    <a:gd name="connsiteX1" fmla="*/ 361950 w 2584418"/>
                    <a:gd name="connsiteY1" fmla="*/ 795795 h 1366647"/>
                    <a:gd name="connsiteX2" fmla="*/ 885825 w 2584418"/>
                    <a:gd name="connsiteY2" fmla="*/ 90945 h 1366647"/>
                    <a:gd name="connsiteX3" fmla="*/ 2393156 w 2584418"/>
                    <a:gd name="connsiteY3" fmla="*/ 131427 h 1366647"/>
                    <a:gd name="connsiteX4" fmla="*/ 2400300 w 2584418"/>
                    <a:gd name="connsiteY4" fmla="*/ 1205370 h 1366647"/>
                    <a:gd name="connsiteX5" fmla="*/ 904875 w 2584418"/>
                    <a:gd name="connsiteY5" fmla="*/ 1319670 h 1366647"/>
                    <a:gd name="connsiteX6" fmla="*/ 0 w 2584418"/>
                    <a:gd name="connsiteY6" fmla="*/ 786270 h 1366647"/>
                    <a:gd name="connsiteX0" fmla="*/ 0 w 2593856"/>
                    <a:gd name="connsiteY0" fmla="*/ 767836 h 1346518"/>
                    <a:gd name="connsiteX1" fmla="*/ 361950 w 2593856"/>
                    <a:gd name="connsiteY1" fmla="*/ 777361 h 1346518"/>
                    <a:gd name="connsiteX2" fmla="*/ 885825 w 2593856"/>
                    <a:gd name="connsiteY2" fmla="*/ 72511 h 1346518"/>
                    <a:gd name="connsiteX3" fmla="*/ 2409825 w 2593856"/>
                    <a:gd name="connsiteY3" fmla="*/ 148711 h 1346518"/>
                    <a:gd name="connsiteX4" fmla="*/ 2400300 w 2593856"/>
                    <a:gd name="connsiteY4" fmla="*/ 1186936 h 1346518"/>
                    <a:gd name="connsiteX5" fmla="*/ 904875 w 2593856"/>
                    <a:gd name="connsiteY5" fmla="*/ 1301236 h 1346518"/>
                    <a:gd name="connsiteX6" fmla="*/ 0 w 2593856"/>
                    <a:gd name="connsiteY6" fmla="*/ 767836 h 13465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93856" h="1346518">
                      <a:moveTo>
                        <a:pt x="0" y="767836"/>
                      </a:moveTo>
                      <a:cubicBezTo>
                        <a:pt x="107156" y="830542"/>
                        <a:pt x="214313" y="893248"/>
                        <a:pt x="361950" y="777361"/>
                      </a:cubicBezTo>
                      <a:cubicBezTo>
                        <a:pt x="509587" y="661474"/>
                        <a:pt x="544513" y="177286"/>
                        <a:pt x="885825" y="72511"/>
                      </a:cubicBezTo>
                      <a:cubicBezTo>
                        <a:pt x="1227138" y="-32264"/>
                        <a:pt x="2157413" y="-37027"/>
                        <a:pt x="2409825" y="148711"/>
                      </a:cubicBezTo>
                      <a:cubicBezTo>
                        <a:pt x="2662238" y="334448"/>
                        <a:pt x="2651125" y="994849"/>
                        <a:pt x="2400300" y="1186936"/>
                      </a:cubicBezTo>
                      <a:cubicBezTo>
                        <a:pt x="2149475" y="1379023"/>
                        <a:pt x="1304925" y="1371086"/>
                        <a:pt x="904875" y="1301236"/>
                      </a:cubicBezTo>
                      <a:cubicBezTo>
                        <a:pt x="504825" y="1231386"/>
                        <a:pt x="224631" y="979767"/>
                        <a:pt x="0" y="767836"/>
                      </a:cubicBezTo>
                    </a:path>
                  </a:pathLst>
                </a:cu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02FEE149-89E4-AEB2-D971-A8F669C2B698}"/>
                    </a:ext>
                  </a:extLst>
                </p:cNvPr>
                <p:cNvSpPr txBox="1"/>
                <p:nvPr/>
              </p:nvSpPr>
              <p:spPr bwMode="auto">
                <a:xfrm>
                  <a:off x="5914984" y="1448010"/>
                  <a:ext cx="416011" cy="4771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rtlCol="0">
                  <a:spAutoFit/>
                </a:bodyPr>
                <a:lstStyle/>
                <a:p>
                  <a:pPr eaLnBrk="1" hangingPunct="1"/>
                  <a:r>
                    <a:rPr lang="en-US" sz="1600" dirty="0">
                      <a:solidFill>
                        <a:schemeClr val="bg1"/>
                      </a:solidFill>
                      <a:latin typeface="Candara" panose="020E0502030303020204" pitchFamily="34" charset="0"/>
                      <a:ea typeface="Arial Unicode MS" pitchFamily="34" charset="-128"/>
                      <a:cs typeface="Arial Unicode MS" pitchFamily="34" charset="-128"/>
                    </a:rPr>
                    <a:t>8</a:t>
                  </a:r>
                </a:p>
              </p:txBody>
            </p:sp>
          </p:grpSp>
        </p:grpSp>
        <p:sp>
          <p:nvSpPr>
            <p:cNvPr id="85" name="Freeform 101">
              <a:extLst>
                <a:ext uri="{FF2B5EF4-FFF2-40B4-BE49-F238E27FC236}">
                  <a16:creationId xmlns:a16="http://schemas.microsoft.com/office/drawing/2014/main" id="{8CC8D503-A077-FEB4-30DE-4E11ACF769FC}"/>
                </a:ext>
              </a:extLst>
            </p:cNvPr>
            <p:cNvSpPr/>
            <p:nvPr/>
          </p:nvSpPr>
          <p:spPr>
            <a:xfrm>
              <a:off x="3190874" y="4724400"/>
              <a:ext cx="241974" cy="216867"/>
            </a:xfrm>
            <a:custGeom>
              <a:avLst/>
              <a:gdLst>
                <a:gd name="connsiteX0" fmla="*/ 0 w 1068224"/>
                <a:gd name="connsiteY0" fmla="*/ 606112 h 1121840"/>
                <a:gd name="connsiteX1" fmla="*/ 256374 w 1068224"/>
                <a:gd name="connsiteY1" fmla="*/ 614658 h 1121840"/>
                <a:gd name="connsiteX2" fmla="*/ 341832 w 1068224"/>
                <a:gd name="connsiteY2" fmla="*/ 7906 h 1121840"/>
                <a:gd name="connsiteX3" fmla="*/ 401652 w 1068224"/>
                <a:gd name="connsiteY3" fmla="*/ 1110314 h 1121840"/>
                <a:gd name="connsiteX4" fmla="*/ 487110 w 1068224"/>
                <a:gd name="connsiteY4" fmla="*/ 580475 h 1121840"/>
                <a:gd name="connsiteX5" fmla="*/ 1068224 w 1068224"/>
                <a:gd name="connsiteY5" fmla="*/ 512108 h 1121840"/>
                <a:gd name="connsiteX0" fmla="*/ 0 w 1080130"/>
                <a:gd name="connsiteY0" fmla="*/ 615656 h 1121859"/>
                <a:gd name="connsiteX1" fmla="*/ 268280 w 1080130"/>
                <a:gd name="connsiteY1" fmla="*/ 614677 h 1121859"/>
                <a:gd name="connsiteX2" fmla="*/ 353738 w 1080130"/>
                <a:gd name="connsiteY2" fmla="*/ 7925 h 1121859"/>
                <a:gd name="connsiteX3" fmla="*/ 413558 w 1080130"/>
                <a:gd name="connsiteY3" fmla="*/ 1110333 h 1121859"/>
                <a:gd name="connsiteX4" fmla="*/ 499016 w 1080130"/>
                <a:gd name="connsiteY4" fmla="*/ 580494 h 1121859"/>
                <a:gd name="connsiteX5" fmla="*/ 1080130 w 1080130"/>
                <a:gd name="connsiteY5" fmla="*/ 512127 h 1121859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80130"/>
                <a:gd name="connsiteY0" fmla="*/ 617897 h 1124100"/>
                <a:gd name="connsiteX1" fmla="*/ 280187 w 1080130"/>
                <a:gd name="connsiteY1" fmla="*/ 566912 h 1124100"/>
                <a:gd name="connsiteX2" fmla="*/ 353738 w 1080130"/>
                <a:gd name="connsiteY2" fmla="*/ 10166 h 1124100"/>
                <a:gd name="connsiteX3" fmla="*/ 413558 w 1080130"/>
                <a:gd name="connsiteY3" fmla="*/ 1112574 h 1124100"/>
                <a:gd name="connsiteX4" fmla="*/ 499016 w 1080130"/>
                <a:gd name="connsiteY4" fmla="*/ 582735 h 1124100"/>
                <a:gd name="connsiteX5" fmla="*/ 1080130 w 1080130"/>
                <a:gd name="connsiteY5" fmla="*/ 514368 h 1124100"/>
                <a:gd name="connsiteX0" fmla="*/ 0 w 1072987"/>
                <a:gd name="connsiteY0" fmla="*/ 636999 h 1124152"/>
                <a:gd name="connsiteX1" fmla="*/ 273044 w 1072987"/>
                <a:gd name="connsiteY1" fmla="*/ 566964 h 1124152"/>
                <a:gd name="connsiteX2" fmla="*/ 346595 w 1072987"/>
                <a:gd name="connsiteY2" fmla="*/ 10218 h 1124152"/>
                <a:gd name="connsiteX3" fmla="*/ 406415 w 1072987"/>
                <a:gd name="connsiteY3" fmla="*/ 1112626 h 1124152"/>
                <a:gd name="connsiteX4" fmla="*/ 491873 w 1072987"/>
                <a:gd name="connsiteY4" fmla="*/ 582787 h 1124152"/>
                <a:gd name="connsiteX5" fmla="*/ 1072987 w 1072987"/>
                <a:gd name="connsiteY5" fmla="*/ 514420 h 1124152"/>
                <a:gd name="connsiteX0" fmla="*/ 0 w 1072987"/>
                <a:gd name="connsiteY0" fmla="*/ 636625 h 1123778"/>
                <a:gd name="connsiteX1" fmla="*/ 273044 w 1072987"/>
                <a:gd name="connsiteY1" fmla="*/ 566590 h 1123778"/>
                <a:gd name="connsiteX2" fmla="*/ 346595 w 1072987"/>
                <a:gd name="connsiteY2" fmla="*/ 9844 h 1123778"/>
                <a:gd name="connsiteX3" fmla="*/ 406415 w 1072987"/>
                <a:gd name="connsiteY3" fmla="*/ 1112252 h 1123778"/>
                <a:gd name="connsiteX4" fmla="*/ 491873 w 1072987"/>
                <a:gd name="connsiteY4" fmla="*/ 582413 h 1123778"/>
                <a:gd name="connsiteX5" fmla="*/ 1072987 w 1072987"/>
                <a:gd name="connsiteY5" fmla="*/ 514046 h 1123778"/>
                <a:gd name="connsiteX0" fmla="*/ 0 w 1072987"/>
                <a:gd name="connsiteY0" fmla="*/ 636625 h 1126289"/>
                <a:gd name="connsiteX1" fmla="*/ 273044 w 1072987"/>
                <a:gd name="connsiteY1" fmla="*/ 566590 h 1126289"/>
                <a:gd name="connsiteX2" fmla="*/ 346595 w 1072987"/>
                <a:gd name="connsiteY2" fmla="*/ 9844 h 1126289"/>
                <a:gd name="connsiteX3" fmla="*/ 406415 w 1072987"/>
                <a:gd name="connsiteY3" fmla="*/ 1112252 h 1126289"/>
                <a:gd name="connsiteX4" fmla="*/ 482348 w 1072987"/>
                <a:gd name="connsiteY4" fmla="*/ 625276 h 1126289"/>
                <a:gd name="connsiteX5" fmla="*/ 1072987 w 1072987"/>
                <a:gd name="connsiteY5" fmla="*/ 514046 h 1126289"/>
                <a:gd name="connsiteX0" fmla="*/ 0 w 1072987"/>
                <a:gd name="connsiteY0" fmla="*/ 636625 h 1127539"/>
                <a:gd name="connsiteX1" fmla="*/ 273044 w 1072987"/>
                <a:gd name="connsiteY1" fmla="*/ 566590 h 1127539"/>
                <a:gd name="connsiteX2" fmla="*/ 346595 w 1072987"/>
                <a:gd name="connsiteY2" fmla="*/ 9844 h 1127539"/>
                <a:gd name="connsiteX3" fmla="*/ 406415 w 1072987"/>
                <a:gd name="connsiteY3" fmla="*/ 1112252 h 1127539"/>
                <a:gd name="connsiteX4" fmla="*/ 482348 w 1072987"/>
                <a:gd name="connsiteY4" fmla="*/ 644326 h 1127539"/>
                <a:gd name="connsiteX5" fmla="*/ 1072987 w 1072987"/>
                <a:gd name="connsiteY5" fmla="*/ 514046 h 1127539"/>
                <a:gd name="connsiteX0" fmla="*/ 0 w 1072987"/>
                <a:gd name="connsiteY0" fmla="*/ 635736 h 1098767"/>
                <a:gd name="connsiteX1" fmla="*/ 273044 w 1072987"/>
                <a:gd name="connsiteY1" fmla="*/ 565701 h 1098767"/>
                <a:gd name="connsiteX2" fmla="*/ 346595 w 1072987"/>
                <a:gd name="connsiteY2" fmla="*/ 8955 h 1098767"/>
                <a:gd name="connsiteX3" fmla="*/ 384983 w 1072987"/>
                <a:gd name="connsiteY3" fmla="*/ 1082788 h 1098767"/>
                <a:gd name="connsiteX4" fmla="*/ 482348 w 1072987"/>
                <a:gd name="connsiteY4" fmla="*/ 643437 h 1098767"/>
                <a:gd name="connsiteX5" fmla="*/ 1072987 w 1072987"/>
                <a:gd name="connsiteY5" fmla="*/ 513157 h 1098767"/>
                <a:gd name="connsiteX0" fmla="*/ 0 w 844387"/>
                <a:gd name="connsiteY0" fmla="*/ 635736 h 1098406"/>
                <a:gd name="connsiteX1" fmla="*/ 273044 w 844387"/>
                <a:gd name="connsiteY1" fmla="*/ 565701 h 1098406"/>
                <a:gd name="connsiteX2" fmla="*/ 346595 w 844387"/>
                <a:gd name="connsiteY2" fmla="*/ 8955 h 1098406"/>
                <a:gd name="connsiteX3" fmla="*/ 384983 w 844387"/>
                <a:gd name="connsiteY3" fmla="*/ 1082788 h 1098406"/>
                <a:gd name="connsiteX4" fmla="*/ 482348 w 844387"/>
                <a:gd name="connsiteY4" fmla="*/ 643437 h 1098406"/>
                <a:gd name="connsiteX5" fmla="*/ 844387 w 844387"/>
                <a:gd name="connsiteY5" fmla="*/ 589357 h 1098406"/>
                <a:gd name="connsiteX0" fmla="*/ 0 w 844387"/>
                <a:gd name="connsiteY0" fmla="*/ 635736 h 1101268"/>
                <a:gd name="connsiteX1" fmla="*/ 273044 w 844387"/>
                <a:gd name="connsiteY1" fmla="*/ 565701 h 1101268"/>
                <a:gd name="connsiteX2" fmla="*/ 346595 w 844387"/>
                <a:gd name="connsiteY2" fmla="*/ 8955 h 1101268"/>
                <a:gd name="connsiteX3" fmla="*/ 384983 w 844387"/>
                <a:gd name="connsiteY3" fmla="*/ 1082788 h 1101268"/>
                <a:gd name="connsiteX4" fmla="*/ 494254 w 844387"/>
                <a:gd name="connsiteY4" fmla="*/ 681537 h 1101268"/>
                <a:gd name="connsiteX5" fmla="*/ 844387 w 844387"/>
                <a:gd name="connsiteY5" fmla="*/ 589357 h 1101268"/>
                <a:gd name="connsiteX0" fmla="*/ 0 w 863437"/>
                <a:gd name="connsiteY0" fmla="*/ 635736 h 1101025"/>
                <a:gd name="connsiteX1" fmla="*/ 273044 w 863437"/>
                <a:gd name="connsiteY1" fmla="*/ 565701 h 1101025"/>
                <a:gd name="connsiteX2" fmla="*/ 346595 w 863437"/>
                <a:gd name="connsiteY2" fmla="*/ 8955 h 1101025"/>
                <a:gd name="connsiteX3" fmla="*/ 384983 w 863437"/>
                <a:gd name="connsiteY3" fmla="*/ 1082788 h 1101025"/>
                <a:gd name="connsiteX4" fmla="*/ 494254 w 863437"/>
                <a:gd name="connsiteY4" fmla="*/ 681537 h 1101025"/>
                <a:gd name="connsiteX5" fmla="*/ 863437 w 863437"/>
                <a:gd name="connsiteY5" fmla="*/ 632219 h 1101025"/>
                <a:gd name="connsiteX0" fmla="*/ 0 w 863437"/>
                <a:gd name="connsiteY0" fmla="*/ 631285 h 938841"/>
                <a:gd name="connsiteX1" fmla="*/ 273044 w 863437"/>
                <a:gd name="connsiteY1" fmla="*/ 561250 h 938841"/>
                <a:gd name="connsiteX2" fmla="*/ 346595 w 863437"/>
                <a:gd name="connsiteY2" fmla="*/ 4504 h 938841"/>
                <a:gd name="connsiteX3" fmla="*/ 387364 w 863437"/>
                <a:gd name="connsiteY3" fmla="*/ 914030 h 938841"/>
                <a:gd name="connsiteX4" fmla="*/ 494254 w 863437"/>
                <a:gd name="connsiteY4" fmla="*/ 677086 h 938841"/>
                <a:gd name="connsiteX5" fmla="*/ 863437 w 863437"/>
                <a:gd name="connsiteY5" fmla="*/ 627768 h 938841"/>
                <a:gd name="connsiteX0" fmla="*/ 0 w 863437"/>
                <a:gd name="connsiteY0" fmla="*/ 631744 h 939300"/>
                <a:gd name="connsiteX1" fmla="*/ 275426 w 863437"/>
                <a:gd name="connsiteY1" fmla="*/ 547421 h 939300"/>
                <a:gd name="connsiteX2" fmla="*/ 346595 w 863437"/>
                <a:gd name="connsiteY2" fmla="*/ 4963 h 939300"/>
                <a:gd name="connsiteX3" fmla="*/ 387364 w 863437"/>
                <a:gd name="connsiteY3" fmla="*/ 914489 h 939300"/>
                <a:gd name="connsiteX4" fmla="*/ 494254 w 863437"/>
                <a:gd name="connsiteY4" fmla="*/ 677545 h 939300"/>
                <a:gd name="connsiteX5" fmla="*/ 863437 w 863437"/>
                <a:gd name="connsiteY5" fmla="*/ 628227 h 939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3437" h="939300">
                  <a:moveTo>
                    <a:pt x="0" y="631744"/>
                  </a:moveTo>
                  <a:cubicBezTo>
                    <a:pt x="125894" y="643004"/>
                    <a:pt x="234328" y="628071"/>
                    <a:pt x="275426" y="547421"/>
                  </a:cubicBezTo>
                  <a:cubicBezTo>
                    <a:pt x="316524" y="466771"/>
                    <a:pt x="327939" y="-56215"/>
                    <a:pt x="346595" y="4963"/>
                  </a:cubicBezTo>
                  <a:cubicBezTo>
                    <a:pt x="365251" y="66141"/>
                    <a:pt x="362754" y="802392"/>
                    <a:pt x="387364" y="914489"/>
                  </a:cubicBezTo>
                  <a:cubicBezTo>
                    <a:pt x="411974" y="1026586"/>
                    <a:pt x="414908" y="725255"/>
                    <a:pt x="494254" y="677545"/>
                  </a:cubicBezTo>
                  <a:cubicBezTo>
                    <a:pt x="573600" y="629835"/>
                    <a:pt x="863437" y="628227"/>
                    <a:pt x="863437" y="628227"/>
                  </a:cubicBezTo>
                </a:path>
              </a:pathLst>
            </a:custGeom>
            <a:ln w="19050">
              <a:solidFill>
                <a:schemeClr val="bg1"/>
              </a:solidFill>
            </a:ln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092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4233210" y="977900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ndara" panose="020E0502030303020204" pitchFamily="34" charset="0"/>
              </a:rPr>
              <a:t>Common Opioid Analgesics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3347271" y="2211388"/>
            <a:ext cx="9284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Morphine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389367" y="1611868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solidFill>
                  <a:srgbClr val="FF0000"/>
                </a:solidFill>
                <a:latin typeface="Candara" panose="020E0502030303020204" pitchFamily="34" charset="0"/>
              </a:rPr>
              <a:t>Opioid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9723" y="2448761"/>
            <a:ext cx="1449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Hydromorphone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145294" y="2686134"/>
            <a:ext cx="12827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Oxymorphone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9942" y="2923507"/>
            <a:ext cx="1069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Methadone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264716" y="5059864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Oxycodone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213646" y="4347745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Levorphanol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12458" y="4110372"/>
            <a:ext cx="1151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Remifentanil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343263" y="3872999"/>
            <a:ext cx="917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Alfentanil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68724" y="3160880"/>
            <a:ext cx="10502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Meperidine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384783" y="3398253"/>
            <a:ext cx="8370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Fentanyl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17615" y="3635626"/>
            <a:ext cx="9525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Sufentanil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394176" y="4585118"/>
            <a:ext cx="803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Codeine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67959" y="4822491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Hydrocodone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3101050" y="5771983"/>
            <a:ext cx="13292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Buprenorphine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215825" y="6009353"/>
            <a:ext cx="1141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Butorphanol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59106" y="5534610"/>
            <a:ext cx="10550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  <a:latin typeface="Candara" panose="020E0502030303020204" pitchFamily="34" charset="0"/>
              </a:rPr>
              <a:t>Nalbuphine</a:t>
            </a:r>
            <a:endParaRPr lang="en-US" sz="1400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20858" y="5297237"/>
            <a:ext cx="1117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Candara" panose="020E0502030303020204" pitchFamily="34" charset="0"/>
              </a:rPr>
              <a:t>Pentazocine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940156" y="6459380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andara" panose="020E0502030303020204" pitchFamily="34" charset="0"/>
              </a:rPr>
              <a:t>Lange, 12</a:t>
            </a:r>
            <a:r>
              <a:rPr lang="en-US" sz="1000" baseline="30000" dirty="0">
                <a:latin typeface="Candara" panose="020E0502030303020204" pitchFamily="34" charset="0"/>
              </a:rPr>
              <a:t>th</a:t>
            </a:r>
            <a:r>
              <a:rPr lang="en-US" sz="1000" dirty="0">
                <a:latin typeface="Candara" panose="020E0502030303020204" pitchFamily="34" charset="0"/>
              </a:rPr>
              <a:t> Edition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638800" y="1611869"/>
            <a:ext cx="3253839" cy="4788931"/>
            <a:chOff x="4114799" y="1611868"/>
            <a:chExt cx="3253839" cy="4788931"/>
          </a:xfrm>
        </p:grpSpPr>
        <p:sp>
          <p:nvSpPr>
            <p:cNvPr id="37" name="Rectangle 36"/>
            <p:cNvSpPr/>
            <p:nvPr/>
          </p:nvSpPr>
          <p:spPr>
            <a:xfrm>
              <a:off x="4114799" y="1894648"/>
              <a:ext cx="723275" cy="4506151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ndara" panose="020E0502030303020204" pitchFamily="34" charset="0"/>
              </a:endParaRP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4283719" y="1893883"/>
              <a:ext cx="3321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m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5694851" y="1893883"/>
              <a:ext cx="3113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d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7017260" y="1893883"/>
              <a:ext cx="3257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009900"/>
                  </a:solidFill>
                  <a:latin typeface="Symbol" panose="05050102010706020507" pitchFamily="18" charset="2"/>
                </a:rPr>
                <a:t>k</a:t>
              </a:r>
              <a:endParaRPr lang="en-US" sz="2000" dirty="0">
                <a:solidFill>
                  <a:srgbClr val="009900"/>
                </a:solidFill>
                <a:latin typeface="Symbol" panose="05050102010706020507" pitchFamily="18" charset="2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4224694" y="2226776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7042908" y="2226776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5239182" y="1611868"/>
              <a:ext cx="10919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>
                  <a:solidFill>
                    <a:srgbClr val="009900"/>
                  </a:solidFill>
                  <a:latin typeface="Candara" panose="020E0502030303020204" pitchFamily="34" charset="0"/>
                </a:rPr>
                <a:t>Receptor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222805" y="2464149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222805" y="2701522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222805" y="2938895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267689" y="5075252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222805" y="4363133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222805" y="4125760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222805" y="3888387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222805" y="3176268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222805" y="3413641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7042908" y="365101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713286" y="3651014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265284" y="460050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+/-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4265284" y="483787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+/-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4265284" y="578737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+/-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5706874" y="578737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--</a:t>
              </a: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7036496" y="5787371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--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265284" y="602474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+/-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953140" y="6024741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306161" y="5549998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--</a:t>
              </a: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998024" y="5549998"/>
              <a:ext cx="3385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265284" y="531262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+/-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042908" y="5312625"/>
              <a:ext cx="2616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4205950" y="3651014"/>
              <a:ext cx="4154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009900"/>
                  </a:solidFill>
                  <a:latin typeface="Candara" panose="020E0502030303020204" pitchFamily="34" charset="0"/>
                </a:rPr>
                <a:t>+++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3101050" y="2185011"/>
            <a:ext cx="5839106" cy="2428745"/>
            <a:chOff x="1577050" y="2185010"/>
            <a:chExt cx="5839106" cy="2428745"/>
          </a:xfrm>
        </p:grpSpPr>
        <p:sp>
          <p:nvSpPr>
            <p:cNvPr id="114" name="Rectangle 113"/>
            <p:cNvSpPr/>
            <p:nvPr/>
          </p:nvSpPr>
          <p:spPr>
            <a:xfrm>
              <a:off x="1577050" y="2185010"/>
              <a:ext cx="5839106" cy="2428745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5461464" y="3245494"/>
              <a:ext cx="13965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  <a:latin typeface="Candara" panose="020E0502030303020204" pitchFamily="34" charset="0"/>
                </a:rPr>
                <a:t>Strong Agonists</a:t>
              </a:r>
            </a:p>
          </p:txBody>
        </p:sp>
      </p:grpSp>
      <p:grpSp>
        <p:nvGrpSpPr>
          <p:cNvPr id="116" name="Group 115"/>
          <p:cNvGrpSpPr/>
          <p:nvPr/>
        </p:nvGrpSpPr>
        <p:grpSpPr>
          <a:xfrm>
            <a:off x="3101050" y="4631278"/>
            <a:ext cx="5839106" cy="695335"/>
            <a:chOff x="1577050" y="4656915"/>
            <a:chExt cx="5839106" cy="695335"/>
          </a:xfrm>
        </p:grpSpPr>
        <p:sp>
          <p:nvSpPr>
            <p:cNvPr id="117" name="Rectangle 116"/>
            <p:cNvSpPr/>
            <p:nvPr/>
          </p:nvSpPr>
          <p:spPr>
            <a:xfrm>
              <a:off x="1577050" y="4656915"/>
              <a:ext cx="5839106" cy="695335"/>
            </a:xfrm>
            <a:prstGeom prst="rect">
              <a:avLst/>
            </a:prstGeom>
            <a:solidFill>
              <a:schemeClr val="accent3">
                <a:lumMod val="60000"/>
                <a:lumOff val="40000"/>
                <a:alpha val="45882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5104338" y="4850694"/>
              <a:ext cx="22108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8000"/>
                  </a:solidFill>
                  <a:latin typeface="Candara" panose="020E0502030303020204" pitchFamily="34" charset="0"/>
                </a:rPr>
                <a:t>Mild to Moderate Agonists</a:t>
              </a: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3101050" y="5344135"/>
            <a:ext cx="5830060" cy="921718"/>
            <a:chOff x="1577050" y="5395411"/>
            <a:chExt cx="5830060" cy="921718"/>
          </a:xfrm>
        </p:grpSpPr>
        <p:sp>
          <p:nvSpPr>
            <p:cNvPr id="120" name="Rectangle 119"/>
            <p:cNvSpPr/>
            <p:nvPr/>
          </p:nvSpPr>
          <p:spPr>
            <a:xfrm>
              <a:off x="1577050" y="5395411"/>
              <a:ext cx="5830060" cy="921718"/>
            </a:xfrm>
            <a:prstGeom prst="rect">
              <a:avLst/>
            </a:prstGeom>
            <a:solidFill>
              <a:srgbClr val="C081FF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5592910" y="5702382"/>
              <a:ext cx="12650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800080"/>
                  </a:solidFill>
                  <a:latin typeface="Candara" panose="020E0502030303020204" pitchFamily="34" charset="0"/>
                </a:rPr>
                <a:t>Mixed Actions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1828801" y="6024740"/>
            <a:ext cx="729332" cy="629032"/>
            <a:chOff x="4457700" y="3947241"/>
            <a:chExt cx="729332" cy="629032"/>
          </a:xfrm>
        </p:grpSpPr>
        <p:pic>
          <p:nvPicPr>
            <p:cNvPr id="123" name="Picture 1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4" name="Group 123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25" name="Freeform 12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 bwMode="auto">
              <a:xfrm>
                <a:off x="5856985" y="1448010"/>
                <a:ext cx="500866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10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AE9616CE-E6E3-F045-7236-3BDC81975CD9}"/>
              </a:ext>
            </a:extLst>
          </p:cNvPr>
          <p:cNvSpPr txBox="1"/>
          <p:nvPr/>
        </p:nvSpPr>
        <p:spPr>
          <a:xfrm>
            <a:off x="177612" y="128311"/>
            <a:ext cx="5923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Opioids &amp; Their Receptors</a:t>
            </a:r>
          </a:p>
        </p:txBody>
      </p:sp>
    </p:spTree>
    <p:extLst>
      <p:ext uri="{BB962C8B-B14F-4D97-AF65-F5344CB8AC3E}">
        <p14:creationId xmlns:p14="http://schemas.microsoft.com/office/powerpoint/2010/main" val="24042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7550551" y="152400"/>
            <a:ext cx="729332" cy="629032"/>
            <a:chOff x="4457700" y="3947241"/>
            <a:chExt cx="729332" cy="629032"/>
          </a:xfrm>
        </p:grpSpPr>
        <p:pic>
          <p:nvPicPr>
            <p:cNvPr id="83" name="Picture 8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4" name="Group 83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85" name="Freeform 84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 bwMode="auto">
              <a:xfrm>
                <a:off x="5856985" y="1448010"/>
                <a:ext cx="44647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32573" y="106507"/>
            <a:ext cx="7587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Physiological Effects of Morphine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2935127" y="914400"/>
            <a:ext cx="1680528" cy="400110"/>
            <a:chOff x="1411126" y="914400"/>
            <a:chExt cx="1680528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4526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CNS Effects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3163727" y="1738908"/>
            <a:ext cx="1275768" cy="369332"/>
            <a:chOff x="1639726" y="1738908"/>
            <a:chExt cx="1275768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1833298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39558" y="1738908"/>
              <a:ext cx="10759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Euphoria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163726" y="2013744"/>
            <a:ext cx="6246902" cy="857448"/>
            <a:chOff x="1639726" y="2013744"/>
            <a:chExt cx="6246902" cy="857448"/>
          </a:xfrm>
        </p:grpSpPr>
        <p:grpSp>
          <p:nvGrpSpPr>
            <p:cNvPr id="54" name="Group 53"/>
            <p:cNvGrpSpPr/>
            <p:nvPr/>
          </p:nvGrpSpPr>
          <p:grpSpPr>
            <a:xfrm>
              <a:off x="1639726" y="2013744"/>
              <a:ext cx="1259738" cy="369332"/>
              <a:chOff x="1639726" y="2013744"/>
              <a:chExt cx="1259738" cy="369332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0484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839558" y="2013744"/>
                <a:ext cx="10599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Sedation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1868326" y="2288580"/>
              <a:ext cx="2894049" cy="338554"/>
              <a:chOff x="1868326" y="2288580"/>
              <a:chExt cx="2894049" cy="33855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41450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987256" y="2288580"/>
                <a:ext cx="277511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more common in the elderly 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1868326" y="2532638"/>
              <a:ext cx="6018302" cy="338554"/>
              <a:chOff x="1868326" y="2532638"/>
              <a:chExt cx="6018302" cy="338554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987256" y="2532638"/>
                <a:ext cx="589937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more common with the </a:t>
                </a:r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phenanthrenes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(codeine, hydrocodone)</a:t>
                </a: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265720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8" name="Group 77"/>
          <p:cNvGrpSpPr/>
          <p:nvPr/>
        </p:nvGrpSpPr>
        <p:grpSpPr>
          <a:xfrm>
            <a:off x="3163726" y="2776697"/>
            <a:ext cx="5948743" cy="1103669"/>
            <a:chOff x="1639726" y="2776696"/>
            <a:chExt cx="5948743" cy="1103669"/>
          </a:xfrm>
        </p:grpSpPr>
        <p:grpSp>
          <p:nvGrpSpPr>
            <p:cNvPr id="57" name="Group 56"/>
            <p:cNvGrpSpPr/>
            <p:nvPr/>
          </p:nvGrpSpPr>
          <p:grpSpPr>
            <a:xfrm>
              <a:off x="1639726" y="2776696"/>
              <a:ext cx="2697632" cy="369332"/>
              <a:chOff x="1639726" y="2776696"/>
              <a:chExt cx="2697632" cy="369332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86469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1839558" y="2776696"/>
                <a:ext cx="24978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Respiratory Depression</a:t>
                </a:r>
              </a:p>
            </p:txBody>
          </p:sp>
        </p:grpSp>
        <p:grpSp>
          <p:nvGrpSpPr>
            <p:cNvPr id="58" name="Group 57"/>
            <p:cNvGrpSpPr/>
            <p:nvPr/>
          </p:nvGrpSpPr>
          <p:grpSpPr>
            <a:xfrm>
              <a:off x="1868326" y="3051532"/>
              <a:ext cx="5720143" cy="584775"/>
              <a:chOff x="1868326" y="3051532"/>
              <a:chExt cx="5720143" cy="584775"/>
            </a:xfrm>
          </p:grpSpPr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17359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1987256" y="3051532"/>
                <a:ext cx="560121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all opioid analgesics produce significant respiratory depression</a:t>
                </a:r>
              </a:p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by inhibiting brainstem respiratory mechanisms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1868326" y="3541811"/>
              <a:ext cx="1784771" cy="338554"/>
              <a:chOff x="1868326" y="3541811"/>
              <a:chExt cx="1784771" cy="338554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1987256" y="3541811"/>
                <a:ext cx="166584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dose-dependent</a:t>
                </a: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366680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79" name="Group 78"/>
          <p:cNvGrpSpPr/>
          <p:nvPr/>
        </p:nvGrpSpPr>
        <p:grpSpPr>
          <a:xfrm>
            <a:off x="3163726" y="3785869"/>
            <a:ext cx="2519920" cy="857448"/>
            <a:chOff x="1639726" y="3785869"/>
            <a:chExt cx="2519920" cy="857448"/>
          </a:xfrm>
        </p:grpSpPr>
        <p:grpSp>
          <p:nvGrpSpPr>
            <p:cNvPr id="60" name="Group 59"/>
            <p:cNvGrpSpPr/>
            <p:nvPr/>
          </p:nvGrpSpPr>
          <p:grpSpPr>
            <a:xfrm>
              <a:off x="1639726" y="3785869"/>
              <a:ext cx="2285659" cy="369332"/>
              <a:chOff x="1639726" y="3785869"/>
              <a:chExt cx="2285659" cy="369332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38922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839558" y="3785869"/>
                <a:ext cx="20858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Cough Suppression</a:t>
                </a:r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1868326" y="4060705"/>
              <a:ext cx="1020139" cy="338554"/>
              <a:chOff x="1868326" y="4060705"/>
              <a:chExt cx="1020139" cy="338554"/>
            </a:xfrm>
          </p:grpSpPr>
          <p:sp>
            <p:nvSpPr>
              <p:cNvPr id="35" name="TextBox 34"/>
              <p:cNvSpPr txBox="1"/>
              <p:nvPr/>
            </p:nvSpPr>
            <p:spPr>
              <a:xfrm>
                <a:off x="1987256" y="4060705"/>
                <a:ext cx="90120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codeine</a:t>
                </a: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189222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62" name="Group 61"/>
            <p:cNvGrpSpPr/>
            <p:nvPr/>
          </p:nvGrpSpPr>
          <p:grpSpPr>
            <a:xfrm>
              <a:off x="1868326" y="4304763"/>
              <a:ext cx="2291320" cy="338554"/>
              <a:chOff x="1868326" y="4304763"/>
              <a:chExt cx="2291320" cy="338554"/>
            </a:xfrm>
          </p:grpSpPr>
          <p:sp>
            <p:nvSpPr>
              <p:cNvPr id="37" name="TextBox 36"/>
              <p:cNvSpPr txBox="1"/>
              <p:nvPr/>
            </p:nvSpPr>
            <p:spPr>
              <a:xfrm>
                <a:off x="1987256" y="4304763"/>
                <a:ext cx="217239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supresses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cough reflex</a:t>
                </a:r>
              </a:p>
            </p:txBody>
          </p:sp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430522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5" name="Group 64"/>
          <p:cNvGrpSpPr/>
          <p:nvPr/>
        </p:nvGrpSpPr>
        <p:grpSpPr>
          <a:xfrm>
            <a:off x="3163726" y="5067715"/>
            <a:ext cx="1922355" cy="369332"/>
            <a:chOff x="1639726" y="5067715"/>
            <a:chExt cx="1922355" cy="369332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162231"/>
              <a:ext cx="229025" cy="17176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839558" y="5067715"/>
              <a:ext cx="17225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latin typeface="Candara" panose="020E0502030303020204" pitchFamily="34" charset="0"/>
                </a:rPr>
                <a:t>Truncal</a:t>
              </a:r>
              <a:r>
                <a:rPr lang="en-US" b="1" dirty="0">
                  <a:latin typeface="Candara" panose="020E0502030303020204" pitchFamily="34" charset="0"/>
                </a:rPr>
                <a:t> Rigidity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163727" y="4548821"/>
            <a:ext cx="3407983" cy="613390"/>
            <a:chOff x="1639726" y="4548821"/>
            <a:chExt cx="3407983" cy="613390"/>
          </a:xfrm>
        </p:grpSpPr>
        <p:grpSp>
          <p:nvGrpSpPr>
            <p:cNvPr id="63" name="Group 62"/>
            <p:cNvGrpSpPr/>
            <p:nvPr/>
          </p:nvGrpSpPr>
          <p:grpSpPr>
            <a:xfrm>
              <a:off x="1639726" y="4548821"/>
              <a:ext cx="1019287" cy="369332"/>
              <a:chOff x="1639726" y="4548821"/>
              <a:chExt cx="1019287" cy="369332"/>
            </a:xfrm>
          </p:grpSpPr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4666931"/>
                <a:ext cx="229025" cy="171769"/>
              </a:xfrm>
              <a:prstGeom prst="rect">
                <a:avLst/>
              </a:prstGeom>
            </p:spPr>
          </p:pic>
          <p:sp>
            <p:nvSpPr>
              <p:cNvPr id="34" name="TextBox 33"/>
              <p:cNvSpPr txBox="1"/>
              <p:nvPr/>
            </p:nvSpPr>
            <p:spPr>
              <a:xfrm>
                <a:off x="1839558" y="4548821"/>
                <a:ext cx="81945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err="1">
                    <a:latin typeface="Candara" panose="020E0502030303020204" pitchFamily="34" charset="0"/>
                  </a:rPr>
                  <a:t>Miosis</a:t>
                </a:r>
                <a:endParaRPr lang="en-US" b="1" dirty="0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64" name="Group 63"/>
            <p:cNvGrpSpPr/>
            <p:nvPr/>
          </p:nvGrpSpPr>
          <p:grpSpPr>
            <a:xfrm>
              <a:off x="1868326" y="4823657"/>
              <a:ext cx="3179383" cy="338554"/>
              <a:chOff x="1868326" y="4823657"/>
              <a:chExt cx="3179383" cy="338554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1987256" y="4823657"/>
                <a:ext cx="306045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valuable for diagnosing overdose</a:t>
                </a:r>
              </a:p>
            </p:txBody>
          </p:sp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4961964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66" name="Group 65"/>
          <p:cNvGrpSpPr/>
          <p:nvPr/>
        </p:nvGrpSpPr>
        <p:grpSpPr>
          <a:xfrm>
            <a:off x="3163727" y="5342551"/>
            <a:ext cx="2261358" cy="369332"/>
            <a:chOff x="1639726" y="5342551"/>
            <a:chExt cx="2261358" cy="3693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5441089"/>
              <a:ext cx="229025" cy="171769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839558" y="5342551"/>
              <a:ext cx="2061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Nausea &amp; Vomiting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3163726" y="1220014"/>
            <a:ext cx="4021934" cy="613390"/>
            <a:chOff x="1639726" y="1220014"/>
            <a:chExt cx="4021934" cy="613390"/>
          </a:xfrm>
        </p:grpSpPr>
        <p:grpSp>
          <p:nvGrpSpPr>
            <p:cNvPr id="51" name="Group 50"/>
            <p:cNvGrpSpPr/>
            <p:nvPr/>
          </p:nvGrpSpPr>
          <p:grpSpPr>
            <a:xfrm>
              <a:off x="1639726" y="1220014"/>
              <a:ext cx="1343094" cy="369332"/>
              <a:chOff x="1639726" y="1220014"/>
              <a:chExt cx="1343094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143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Analgesia</a:t>
                </a:r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>
              <a:off x="1868326" y="1494850"/>
              <a:ext cx="3793334" cy="338554"/>
              <a:chOff x="1868326" y="1494850"/>
              <a:chExt cx="3793334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7256" y="1494850"/>
                <a:ext cx="367440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both sensory &amp; emotional components</a:t>
                </a:r>
              </a:p>
            </p:txBody>
          </p:sp>
        </p:grpSp>
      </p:grpSp>
      <p:grpSp>
        <p:nvGrpSpPr>
          <p:cNvPr id="81" name="Group 80"/>
          <p:cNvGrpSpPr/>
          <p:nvPr/>
        </p:nvGrpSpPr>
        <p:grpSpPr>
          <a:xfrm>
            <a:off x="3163726" y="5617388"/>
            <a:ext cx="5743559" cy="859613"/>
            <a:chOff x="1639726" y="5617387"/>
            <a:chExt cx="5743559" cy="859613"/>
          </a:xfrm>
        </p:grpSpPr>
        <p:grpSp>
          <p:nvGrpSpPr>
            <p:cNvPr id="67" name="Group 66"/>
            <p:cNvGrpSpPr/>
            <p:nvPr/>
          </p:nvGrpSpPr>
          <p:grpSpPr>
            <a:xfrm>
              <a:off x="1639726" y="5617387"/>
              <a:ext cx="1669273" cy="369332"/>
              <a:chOff x="1639726" y="5617387"/>
              <a:chExt cx="1669273" cy="36933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5706307"/>
                <a:ext cx="229025" cy="171769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1839558" y="5617387"/>
                <a:ext cx="14694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Temperature</a:t>
                </a:r>
              </a:p>
            </p:txBody>
          </p:sp>
        </p:grpSp>
        <p:grpSp>
          <p:nvGrpSpPr>
            <p:cNvPr id="68" name="Group 67"/>
            <p:cNvGrpSpPr/>
            <p:nvPr/>
          </p:nvGrpSpPr>
          <p:grpSpPr>
            <a:xfrm>
              <a:off x="1868326" y="5892225"/>
              <a:ext cx="5514959" cy="584775"/>
              <a:chOff x="1868326" y="5892225"/>
              <a:chExt cx="5514959" cy="584775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1987256" y="5892225"/>
                <a:ext cx="539602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opioids can produce either hyperthermia (MOR agonists) or </a:t>
                </a:r>
              </a:p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hypothermia (KOR agonists) </a:t>
                </a:r>
              </a:p>
            </p:txBody>
          </p:sp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68326" y="6030794"/>
                <a:ext cx="146304" cy="10972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148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365330" y="121920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A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365330" y="1740058"/>
            <a:ext cx="304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E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366044" y="2014670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365330" y="2771960"/>
            <a:ext cx="32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R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3360520" y="3782969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C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365320" y="4549484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M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3362848" y="5066506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T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3365860" y="534566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N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361346" y="561699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ndara" panose="020E0502030303020204" pitchFamily="34" charset="0"/>
              </a:rPr>
              <a:t>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56774" y="45491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Candara" panose="020E0502030303020204" pitchFamily="34" charset="0"/>
              </a:rPr>
              <a:t>M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0FABC10-3E48-D65B-0312-143E11F651B7}"/>
              </a:ext>
            </a:extLst>
          </p:cNvPr>
          <p:cNvGrpSpPr/>
          <p:nvPr/>
        </p:nvGrpSpPr>
        <p:grpSpPr>
          <a:xfrm>
            <a:off x="7550551" y="152400"/>
            <a:ext cx="729332" cy="629032"/>
            <a:chOff x="4457700" y="3947241"/>
            <a:chExt cx="729332" cy="629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713A349-8E99-64E0-832B-D618D89B4C2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E6547569-E0B6-6945-636E-7709D1D7C9C4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6" name="Freeform 84">
                <a:extLst>
                  <a:ext uri="{FF2B5EF4-FFF2-40B4-BE49-F238E27FC236}">
                    <a16:creationId xmlns:a16="http://schemas.microsoft.com/office/drawing/2014/main" id="{B0C02035-FC1E-6C33-69CA-6A734B19F74B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39D198A-B93F-9532-7D3B-060DDC25F873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4647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E700E4-2272-C2FF-9FB2-0ADFB40F4447}"/>
              </a:ext>
            </a:extLst>
          </p:cNvPr>
          <p:cNvSpPr txBox="1"/>
          <p:nvPr/>
        </p:nvSpPr>
        <p:spPr>
          <a:xfrm>
            <a:off x="232573" y="106507"/>
            <a:ext cx="7587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Physiological Effects of Morphine</a:t>
            </a:r>
          </a:p>
        </p:txBody>
      </p:sp>
    </p:spTree>
    <p:extLst>
      <p:ext uri="{BB962C8B-B14F-4D97-AF65-F5344CB8AC3E}">
        <p14:creationId xmlns:p14="http://schemas.microsoft.com/office/powerpoint/2010/main" val="372423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48148E-6 C 0.01263 -0.00648 0.02917 0.00532 0.04206 0.00856 C 0.04571 0.01342 0.05117 0.0162 0.05612 0.01852 C 0.05795 0.02106 0.05977 0.02361 0.06159 0.02616 C 0.06289 0.02778 0.06524 0.03102 0.06524 0.03125 C 0.06706 0.03912 0.06979 0.04629 0.07188 0.05463 C 0.07253 0.05717 0.07383 0.06227 0.07383 0.0625 C 0.07461 0.07986 0.07617 0.09629 0.06823 0.11088 C 0.06563 0.12616 0.05104 0.14097 0.04011 0.1456 C 0.0392 0.14699 0.03815 0.14815 0.03737 0.14954 C 0.03594 0.15185 0.03347 0.15694 0.03347 0.15717 C 0.03321 0.15903 0.03177 0.1662 0.03177 0.16805 C 0.03177 0.18472 0.03633 0.18542 0.04675 0.18796 C 0.04753 0.18842 0.04844 0.18912 0.04948 0.18935 C 0.05222 0.19028 0.05508 0.19074 0.05782 0.1919 C 0.05977 0.19259 0.06354 0.19421 0.06354 0.19444 C 0.0668 0.19884 0.06706 0.20208 0.06823 0.2081 C 0.06784 0.2118 0.06784 0.21551 0.06719 0.21921 C 0.0668 0.22106 0.06341 0.22569 0.0625 0.22662 C 0.05573 0.23379 0.05326 0.23403 0.04479 0.23657 C 0.0405 0.23796 0.03685 0.2412 0.03269 0.24282 C 0.03021 0.25347 0.03086 0.25254 0.03177 0.26782 C 0.03216 0.2662 0.03164 0.26366 0.03269 0.26273 C 0.03854 0.25694 0.04388 0.26481 0.04388 0.26042 " pathEditMode="relative" rAng="0" ptsTypes="AAAAAAAAAAAAAAAAAAAAAAAA">
                                      <p:cBhvr>
                                        <p:cTn id="6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24" y="1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C 0.01159 0.01204 -0.00104 0.00023 0.00847 0.00602 C 0.01368 0.00903 0.0142 0.0125 0.01966 0.0162 C 0.02644 0.02083 0.03477 0.02292 0.04206 0.02616 C 0.04805 0.02893 0.05456 0.03032 0.06081 0.03218 C 0.06237 0.03264 0.0655 0.03356 0.0655 0.0338 C 0.06784 0.03518 0.07045 0.03565 0.07292 0.03727 C 0.0767 0.03981 0.08021 0.04352 0.08425 0.04606 C 0.08542 0.04676 0.08659 0.04768 0.08789 0.04838 C 0.09063 0.05208 0.09414 0.0544 0.09636 0.05856 C 0.10209 0.06944 0.10729 0.08565 0.10938 0.09838 C 0.11055 0.11643 0.11107 0.11551 0.10847 0.13935 C 0.10782 0.1463 0.10052 0.1537 0.09727 0.1581 C 0.0905 0.16713 0.09831 0.15903 0.09258 0.16944 C 0.0918 0.1706 0.09063 0.17083 0.08972 0.17176 C 0.08555 0.17708 0.08295 0.18449 0.07956 0.19051 C 0.07748 0.20556 0.07826 0.22176 0.09063 0.22546 C 0.09649 0.2331 0.10157 0.23518 0.10847 0.24028 C 0.11888 0.24745 0.11029 0.24352 0.1168 0.2463 C 0.12084 0.25185 0.12513 0.25602 0.12982 0.26018 C 0.13164 0.26204 0.13243 0.26458 0.13373 0.26667 C 0.13529 0.26921 0.13841 0.27523 0.13841 0.27546 C 0.14076 0.29907 0.14076 0.3044 0.13177 0.3213 C 0.12969 0.32523 0.1267 0.32755 0.12344 0.32893 C 0.12032 0.33032 0.11407 0.33264 0.11407 0.33287 C 0.11081 0.33518 0.1069 0.33681 0.10378 0.34005 C 0.09545 0.34861 0.09167 0.36111 0.08594 0.37245 C 0.08451 0.38079 0.08607 0.38889 0.08698 0.39745 C 0.08659 0.40417 0.08789 0.41134 0.08594 0.41736 C 0.08477 0.42106 0.08086 0.42153 0.07852 0.42361 C 0.07383 0.42755 0.06888 0.43056 0.06354 0.43218 C 0.06003 0.43704 0.0599 0.43935 0.05886 0.44606 C 0.05821 0.4581 0.07292 0.48472 0.06394 0.49028 " pathEditMode="relative" rAng="0" ptsTypes="AAAAAAAAAAAAAAAAAAAAAAAAAAAAAAAAA">
                                      <p:cBhvr>
                                        <p:cTn id="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2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33333E-6 C 0.00573 -0.00185 0.00781 -0.00578 0.01315 -0.0074 C 0.01471 -0.01389 0.01302 -0.00879 0.0168 -0.01504 C 0.01862 -0.01782 0.02149 -0.02361 0.02149 -0.02338 C 0.02331 -0.02963 0.02305 -0.03541 0.02539 -0.0412 C 0.02813 -0.05648 0.03438 -0.04861 0.04688 -0.04606 C 0.06263 -0.0331 0.08268 -0.01805 0.10104 -0.0125 C 0.1069 -0.01064 0.11289 -0.01041 0.11875 -0.00879 C 0.12552 -0.00694 0.13112 -0.00347 0.1375 -0.00115 C 0.14492 0.00139 0.153 0.0007 0.16081 0.00116 C 0.17539 0.0007 0.19102 0.00556 0.20469 -0.00115 C 0.21888 -0.00833 0.20052 -0.00277 0.21406 -0.00625 C 0.22031 -0.00926 0.23854 -0.02407 0.2431 -0.0324 C 0.24883 -0.04305 0.25091 -0.0581 0.25521 -0.06967 C 0.25781 -0.08472 0.25729 -0.07939 0.25521 -0.10833 C 0.25508 -0.11064 0.25378 -0.1125 0.25326 -0.11458 C 0.25117 -0.12407 0.25091 -0.13287 0.24583 -0.14074 C 0.23373 -0.15995 0.20742 -0.1581 0.19076 -0.15949 C 0.17917 -0.15902 0.16771 -0.15902 0.15612 -0.15833 C 0.15 -0.15787 0.14258 -0.15347 0.13646 -0.15208 C 0.12604 -0.14953 0.11511 -0.1493 0.10469 -0.14838 C 0.08958 -0.14884 0.07617 -0.14537 0.06263 -0.15208 C 0.05794 -0.16157 0.05833 -0.15787 0.06081 -0.16828 C 0.0724 -0.16736 0.07643 -0.15069 0.08763 -0.15069 " pathEditMode="relative" rAng="0" ptsTypes="AAAAAAAAAAAAAAAAAAAAAA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39" y="-83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C 0.01133 -0.00416 0.02305 -0.00208 0.03477 -0.00139 C 0.03841 0.00046 0.03998 0.00185 0.04219 0.00625 C 0.04518 0.01875 0.04063 0.02523 0.03281 0.02986 C 0.01784 0.03889 0.01042 0.04097 -0.00469 0.04468 C -0.01289 0.04884 -0.02226 0.04861 -0.03073 0.04977 C -0.04531 0.05185 -0.05989 0.05463 -0.07461 0.05602 C -0.08542 0.06227 -0.09987 0.0706 -0.11107 0.07338 C -0.11367 0.07824 -0.11653 0.08056 -0.11966 0.08472 C -0.12018 0.08727 -0.12031 0.09005 -0.12135 0.09213 C -0.122 0.09352 -0.12357 0.09329 -0.12435 0.09468 C -0.12604 0.09792 -0.12656 0.10232 -0.12799 0.10579 C -0.12982 0.11736 -0.13008 0.11528 -0.12799 0.13334 C -0.12747 0.13773 -0.12252 0.14259 -0.12044 0.14445 C -0.10833 0.1544 -0.0944 0.15903 -0.08034 0.16065 C -0.06601 0.16459 -0.05117 0.16551 -0.03646 0.1669 C 0.00469 0.17523 0.04544 0.17894 0.08698 0.18056 C 0.10833 0.18496 0.12917 0.18588 0.15143 0.18681 C 0.16511 0.18959 0.17774 0.19537 0.1905 0.20185 C 0.19662 0.20486 0.20313 0.20602 0.20925 0.20926 C 0.22175 0.2257 0.22682 0.23449 0.23164 0.25671 C 0.23138 0.26366 0.2319 0.27084 0.23073 0.27778 C 0.2306 0.27894 0.22891 0.27824 0.22813 0.27894 C 0.22409 0.28195 0.22123 0.28681 0.21875 0.29144 C 0.2168 0.29954 0.22018 0.30347 0.22422 0.30903 C 0.22761 0.31366 0.23073 0.31435 0.23464 0.31759 C 0.24401 0.3257 0.25469 0.33565 0.2655 0.34005 C 0.27031 0.35741 0.12292 0.35996 0.11836 0.37315 " pathEditMode="relative" rAng="0" ptsTypes="AAAAAAAAAAAAAAAAAAAAAAAAAAAA">
                                      <p:cBhvr>
                                        <p:cTn id="12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97" y="1851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22222E-6 C 0.0181 -0.00162 0.00638 0.00023 0.0168 -0.00254 C 0.01992 -0.00347 0.02617 -0.00486 0.02617 -0.00463 C 0.02708 -0.00578 0.028 -0.00694 0.02904 -0.00741 C 0.03112 -0.00856 0.03347 -0.00856 0.03542 -0.00995 C 0.03646 -0.01065 0.03646 -0.01273 0.03737 -0.01366 C 0.03841 -0.01458 0.03998 -0.01458 0.04115 -0.01504 C 0.04909 -0.02569 0.06146 -0.02639 0.07188 -0.02986 C 0.08242 -0.03912 0.0724 -0.03148 0.08698 -0.03866 C 0.09675 -0.04352 0.1069 -0.05116 0.1168 -0.05486 C 0.12123 -0.05648 0.12552 -0.05694 0.12982 -0.05856 C 0.1332 -0.05972 0.13594 -0.0625 0.13919 -0.06342 C 0.1444 -0.06504 0.15508 -0.06597 0.15508 -0.06574 C 0.1668 -0.07106 0.17904 -0.07338 0.19063 -0.07847 C 0.19857 -0.08194 0.20573 -0.0868 0.21406 -0.08842 C 0.22956 -0.09537 0.2194 -0.09236 0.24479 -0.09097 C 0.24961 -0.08773 0.25469 -0.08634 0.25977 -0.08356 C 0.2668 -0.07963 0.27331 -0.07384 0.28034 -0.06967 C 0.28763 -0.05995 0.29597 -0.05162 0.30365 -0.04236 C 0.31823 -0.0243 0.303 -0.04097 0.31498 -0.02106 C 0.31667 -0.01805 0.31966 -0.01643 0.32149 -0.01366 C 0.34154 0.01412 0.32344 -0.00671 0.33841 0.00996 C 0.34623 0.02871 0.33789 0.01088 0.34583 0.02361 C 0.34753 0.02639 0.35052 0.03241 0.35052 0.03264 C 0.35417 0.04792 0.35261 0.06922 0.33919 0.07477 C 0.32826 0.07454 0.27044 0.06667 0.25612 0.07986 C 0.25677 0.08704 0.2556 0.09259 0.26081 0.09468 C 0.26419 0.09792 0.13555 0.1132 0.13945 0.1132 " pathEditMode="relative" rAng="0" ptsTypes="AAAAAAAAAAAAAAAAAAAAAAAAAAAA">
                                      <p:cBhvr>
                                        <p:cTn id="14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99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C 0.00886 -0.00209 0.03438 0.00231 0.04024 0.00254 C 0.06654 0.00138 0.09271 0.00138 0.11875 -0.00116 C 0.13216 -0.00255 0.14544 -0.01274 0.15899 -0.01482 C 0.1655 -0.01852 0.17201 -0.0176 0.17865 -0.02107 C 0.19336 -0.02037 0.19779 -0.02176 0.20847 -0.01737 C 0.21524 -0.01065 0.21771 0.00023 0.22149 0.00995 C 0.22253 0.01921 0.22591 0.02615 0.22813 0.03495 C 0.22865 0.03703 0.22956 0.03912 0.23008 0.0412 C 0.23073 0.04375 0.23177 0.04861 0.23177 0.04884 C 0.23125 0.05625 0.23112 0.06388 0.22904 0.07106 C 0.22826 0.08148 0.22748 0.08611 0.22904 0.09606 C 0.23073 0.1074 0.23893 0.11481 0.24388 0.12338 C 0.24805 0.13032 0.24688 0.13171 0.25248 0.13726 C 0.26393 0.14861 0.27761 0.15601 0.28972 0.16574 C 0.29167 0.16713 0.30378 0.17685 0.30742 0.18078 C 0.31289 0.18657 0.31758 0.19328 0.32344 0.19814 C 0.32865 0.20787 0.33607 0.21319 0.34024 0.2243 C 0.34102 0.22916 0.34336 0.23333 0.34388 0.23819 C 0.34584 0.25763 0.33281 0.26111 0.32149 0.26296 C 0.31771 0.2655 0.31445 0.26759 0.31042 0.26921 C 0.3043 0.27453 0.30417 0.27106 0.303 0.28171 C 0.30352 0.29583 0.30352 0.30717 0.30664 0.32037 C 0.30469 0.3405 0.30638 0.34398 0.2944 0.35138 C 0.29011 0.35763 0.28294 0.35972 0.27669 0.36134 C 0.25326 0.37129 0.18347 0.4037 0.16289 0.41226 C 0.14375 0.4206 0.16419 0.41157 0.16211 0.4118 " pathEditMode="relative" rAng="0" ptsTypes="AAAAAAAAAAAAAAAAAAAAAAAAAAA">
                                      <p:cBhvr>
                                        <p:cTn id="16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1972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C 0.00586 -0.00509 0.01081 -0.01713 0.01667 -0.02106 C 0.02748 -0.02824 0.03972 -0.03935 0.05144 -0.04352 C 0.06159 -0.04722 0.07253 -0.04537 0.08321 -0.04606 C 0.10612 -0.04514 0.12852 -0.04398 0.15144 -0.04097 C 0.18138 -0.04167 0.20743 -0.04329 0.23646 -0.04722 C 0.25313 -0.05231 0.27032 -0.05417 0.28685 -0.05972 C 0.28763 -0.06088 0.28907 -0.06181 0.28959 -0.06343 C 0.29063 -0.0669 0.28907 -0.07269 0.29154 -0.07477 C 0.29844 -0.08056 0.30717 -0.08171 0.31302 -0.08958 C 0.3155 -0.10347 0.31524 -0.10023 0.31394 -0.12199 C 0.31368 -0.12523 0.31302 -0.1294 0.31029 -0.13079 C 0.30717 -0.13218 0.18386 -0.11458 0.18034 -0.11458 " pathEditMode="relative" rAng="0" ptsTypes="AAAAAAAAAAAAA">
                                      <p:cBhvr>
                                        <p:cTn id="18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655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C 0.00925 -0.00347 0.01784 -0.01111 0.02721 -0.01389 C 0.03294 -0.01551 0.03346 -0.01412 0.03945 -0.01759 C 0.05221 -0.02477 0.03971 -0.02107 0.05156 -0.02384 C 0.06367 -0.03171 0.07643 -0.03195 0.08971 -0.0338 C 0.11511 -0.02986 0.13685 -0.02269 0.16081 -0.0125 C 0.16471 -0.01088 0.16888 -0.00995 0.17292 -0.0088 C 0.17982 -0.00695 0.19362 -0.00394 0.19362 -0.0037 C 0.21576 0.00718 0.23646 0.02037 0.2599 0.02616 C 0.26862 0.02546 0.2806 0.0294 0.28607 0.01852 C 0.28789 0.0088 0.28529 0.01713 0.28971 0.01227 C 0.29375 0.00787 0.2944 0.00324 0.3 7.40741E-7 C 0.30248 -0.00139 0.30521 -0.00139 0.30768 -0.00255 C 0.31445 -0.00579 0.32018 -0.00995 0.32721 -0.0125 C 0.33373 -0.0169 0.33386 -0.01759 0.34219 -0.01875 C 0.3474 -0.02361 0.34883 -0.03032 0.35156 -0.0375 C 0.35274 -0.04792 0.35261 -0.05741 0.34961 -0.06736 C 0.34909 -0.06898 0.34948 -0.07107 0.34857 -0.07245 C 0.3444 -0.0787 0.20625 -0.06736 0.20326 -0.07523 " pathEditMode="relative" rAng="0" ptsTypes="AAAAAAAAAAAAAAAAAAA">
                                      <p:cBhvr>
                                        <p:cTn id="2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04" y="-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252466" y="1219200"/>
            <a:ext cx="2368500" cy="400110"/>
            <a:chOff x="1423666" y="1219200"/>
            <a:chExt cx="2368500" cy="40011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3666" y="1301857"/>
              <a:ext cx="300362" cy="22527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1219200"/>
              <a:ext cx="21531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Peripheral Effects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471016" y="1540854"/>
            <a:ext cx="5672984" cy="889528"/>
            <a:chOff x="1947016" y="1540854"/>
            <a:chExt cx="5672984" cy="889528"/>
          </a:xfrm>
        </p:grpSpPr>
        <p:grpSp>
          <p:nvGrpSpPr>
            <p:cNvPr id="3" name="Group 2"/>
            <p:cNvGrpSpPr/>
            <p:nvPr/>
          </p:nvGrpSpPr>
          <p:grpSpPr>
            <a:xfrm>
              <a:off x="1947016" y="1540854"/>
              <a:ext cx="2009056" cy="369332"/>
              <a:chOff x="1642216" y="1524814"/>
              <a:chExt cx="2009056" cy="369332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1617641"/>
                <a:ext cx="231648" cy="173736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524814"/>
                <a:ext cx="181171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Gastrointestinal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2177792" y="1831730"/>
              <a:ext cx="1447525" cy="338554"/>
              <a:chOff x="1872992" y="1791104"/>
              <a:chExt cx="1447525" cy="338554"/>
            </a:xfrm>
          </p:grpSpPr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2992" y="1917512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84895" y="1791104"/>
                <a:ext cx="13356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constipation </a:t>
                </a:r>
              </a:p>
            </p:txBody>
          </p:sp>
        </p:grpSp>
        <p:grpSp>
          <p:nvGrpSpPr>
            <p:cNvPr id="7" name="Group 6"/>
            <p:cNvGrpSpPr/>
            <p:nvPr/>
          </p:nvGrpSpPr>
          <p:grpSpPr>
            <a:xfrm>
              <a:off x="2184162" y="2091828"/>
              <a:ext cx="5435838" cy="338554"/>
              <a:chOff x="1879362" y="1994780"/>
              <a:chExt cx="5435838" cy="338554"/>
            </a:xfrm>
          </p:grpSpPr>
          <p:sp>
            <p:nvSpPr>
              <p:cNvPr id="54" name="TextBox 53"/>
              <p:cNvSpPr txBox="1"/>
              <p:nvPr/>
            </p:nvSpPr>
            <p:spPr>
              <a:xfrm>
                <a:off x="1984895" y="1994780"/>
                <a:ext cx="533030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tolerance does not develop (i.e. effect does not diminish)</a:t>
                </a:r>
              </a:p>
            </p:txBody>
          </p:sp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362" y="211923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3" name="Group 82"/>
          <p:cNvGrpSpPr/>
          <p:nvPr/>
        </p:nvGrpSpPr>
        <p:grpSpPr>
          <a:xfrm>
            <a:off x="3471017" y="2351926"/>
            <a:ext cx="3872813" cy="889528"/>
            <a:chOff x="1947016" y="2351926"/>
            <a:chExt cx="3872813" cy="889528"/>
          </a:xfrm>
        </p:grpSpPr>
        <p:grpSp>
          <p:nvGrpSpPr>
            <p:cNvPr id="9" name="Group 8"/>
            <p:cNvGrpSpPr/>
            <p:nvPr/>
          </p:nvGrpSpPr>
          <p:grpSpPr>
            <a:xfrm>
              <a:off x="1947016" y="2351926"/>
              <a:ext cx="1554245" cy="369332"/>
              <a:chOff x="1642216" y="2238560"/>
              <a:chExt cx="1554245" cy="369332"/>
            </a:xfrm>
          </p:grpSpPr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2331387"/>
                <a:ext cx="231648" cy="173736"/>
              </a:xfrm>
              <a:prstGeom prst="rect">
                <a:avLst/>
              </a:prstGeom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1834613" y="2238560"/>
                <a:ext cx="136184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Biliary Tract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201968" y="2642802"/>
              <a:ext cx="3617861" cy="338554"/>
              <a:chOff x="1897168" y="2471632"/>
              <a:chExt cx="3617861" cy="338554"/>
            </a:xfrm>
          </p:grpSpPr>
          <p:sp>
            <p:nvSpPr>
              <p:cNvPr id="58" name="TextBox 57"/>
              <p:cNvSpPr txBox="1"/>
              <p:nvPr/>
            </p:nvSpPr>
            <p:spPr>
              <a:xfrm>
                <a:off x="1984895" y="2471632"/>
                <a:ext cx="35301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opioids contract biliary smooth muscle</a:t>
                </a:r>
              </a:p>
            </p:txBody>
          </p:sp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97168" y="2599257"/>
                <a:ext cx="146304" cy="109728"/>
              </a:xfrm>
              <a:prstGeom prst="rect">
                <a:avLst/>
              </a:prstGeom>
            </p:spPr>
          </p:pic>
        </p:grpSp>
        <p:grpSp>
          <p:nvGrpSpPr>
            <p:cNvPr id="20" name="Group 19"/>
            <p:cNvGrpSpPr/>
            <p:nvPr/>
          </p:nvGrpSpPr>
          <p:grpSpPr>
            <a:xfrm>
              <a:off x="2209800" y="2902900"/>
              <a:ext cx="2112824" cy="338554"/>
              <a:chOff x="1905000" y="2701376"/>
              <a:chExt cx="2112824" cy="338554"/>
            </a:xfrm>
          </p:grpSpPr>
          <p:sp>
            <p:nvSpPr>
              <p:cNvPr id="60" name="TextBox 59"/>
              <p:cNvSpPr txBox="1"/>
              <p:nvPr/>
            </p:nvSpPr>
            <p:spPr>
              <a:xfrm>
                <a:off x="1984895" y="2701376"/>
                <a:ext cx="203292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can cause biliary colic</a:t>
                </a:r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2825826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4" name="Group 83"/>
          <p:cNvGrpSpPr/>
          <p:nvPr/>
        </p:nvGrpSpPr>
        <p:grpSpPr>
          <a:xfrm>
            <a:off x="3471017" y="3162998"/>
            <a:ext cx="3250847" cy="629430"/>
            <a:chOff x="1947016" y="3162998"/>
            <a:chExt cx="3250847" cy="629430"/>
          </a:xfrm>
        </p:grpSpPr>
        <p:grpSp>
          <p:nvGrpSpPr>
            <p:cNvPr id="22" name="Group 21"/>
            <p:cNvGrpSpPr/>
            <p:nvPr/>
          </p:nvGrpSpPr>
          <p:grpSpPr>
            <a:xfrm>
              <a:off x="1947016" y="3162998"/>
              <a:ext cx="931838" cy="369332"/>
              <a:chOff x="1642216" y="2983468"/>
              <a:chExt cx="931838" cy="369332"/>
            </a:xfrm>
          </p:grpSpPr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076295"/>
                <a:ext cx="231648" cy="173736"/>
              </a:xfrm>
              <a:prstGeom prst="rect">
                <a:avLst/>
              </a:prstGeom>
            </p:spPr>
          </p:pic>
          <p:sp>
            <p:nvSpPr>
              <p:cNvPr id="63" name="TextBox 62"/>
              <p:cNvSpPr txBox="1"/>
              <p:nvPr/>
            </p:nvSpPr>
            <p:spPr>
              <a:xfrm>
                <a:off x="1839558" y="2983468"/>
                <a:ext cx="7344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Renal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2209800" y="3453874"/>
              <a:ext cx="2988063" cy="338554"/>
              <a:chOff x="1905000" y="3215248"/>
              <a:chExt cx="2988063" cy="338554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1984895" y="3215248"/>
                <a:ext cx="290816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opioids depress renal function</a:t>
                </a: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336520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85" name="Group 84"/>
          <p:cNvGrpSpPr/>
          <p:nvPr/>
        </p:nvGrpSpPr>
        <p:grpSpPr>
          <a:xfrm>
            <a:off x="3471017" y="3713972"/>
            <a:ext cx="2874141" cy="629428"/>
            <a:chOff x="1947016" y="3713972"/>
            <a:chExt cx="2874141" cy="629428"/>
          </a:xfrm>
        </p:grpSpPr>
        <p:grpSp>
          <p:nvGrpSpPr>
            <p:cNvPr id="26" name="Group 25"/>
            <p:cNvGrpSpPr/>
            <p:nvPr/>
          </p:nvGrpSpPr>
          <p:grpSpPr>
            <a:xfrm>
              <a:off x="1947016" y="3713972"/>
              <a:ext cx="1042445" cy="369332"/>
              <a:chOff x="1642216" y="3466306"/>
              <a:chExt cx="1042445" cy="369332"/>
            </a:xfrm>
          </p:grpSpPr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42216" y="3559133"/>
                <a:ext cx="231648" cy="173736"/>
              </a:xfrm>
              <a:prstGeom prst="rect">
                <a:avLst/>
              </a:prstGeom>
            </p:spPr>
          </p:pic>
          <p:sp>
            <p:nvSpPr>
              <p:cNvPr id="78" name="TextBox 77"/>
              <p:cNvSpPr txBox="1"/>
              <p:nvPr/>
            </p:nvSpPr>
            <p:spPr>
              <a:xfrm>
                <a:off x="1839558" y="3466306"/>
                <a:ext cx="845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Uterus</a:t>
                </a:r>
              </a:p>
            </p:txBody>
          </p:sp>
        </p:grpSp>
        <p:grpSp>
          <p:nvGrpSpPr>
            <p:cNvPr id="81" name="Group 80"/>
            <p:cNvGrpSpPr/>
            <p:nvPr/>
          </p:nvGrpSpPr>
          <p:grpSpPr>
            <a:xfrm>
              <a:off x="2209800" y="4004846"/>
              <a:ext cx="2611357" cy="338554"/>
              <a:chOff x="1905000" y="3680994"/>
              <a:chExt cx="2611357" cy="33855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1984895" y="3680994"/>
                <a:ext cx="253146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opioids may prolong labor</a:t>
                </a:r>
              </a:p>
            </p:txBody>
          </p:sp>
          <p:pic>
            <p:nvPicPr>
              <p:cNvPr id="80" name="Picture 79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05000" y="3807029"/>
                <a:ext cx="146304" cy="109728"/>
              </a:xfrm>
              <a:prstGeom prst="rect">
                <a:avLst/>
              </a:prstGeom>
            </p:spPr>
          </p:pic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D934B956-8E2F-4C2E-01ED-410EADD5EDF7}"/>
              </a:ext>
            </a:extLst>
          </p:cNvPr>
          <p:cNvGrpSpPr/>
          <p:nvPr/>
        </p:nvGrpSpPr>
        <p:grpSpPr>
          <a:xfrm>
            <a:off x="7550551" y="152400"/>
            <a:ext cx="729332" cy="629032"/>
            <a:chOff x="4457700" y="3947241"/>
            <a:chExt cx="729332" cy="62903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F0B4A4-D1E5-271B-CB7A-B89900CBC8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459B6FD-B22D-6F21-1D42-55E0E25FBF28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3" name="Freeform 84">
                <a:extLst>
                  <a:ext uri="{FF2B5EF4-FFF2-40B4-BE49-F238E27FC236}">
                    <a16:creationId xmlns:a16="http://schemas.microsoft.com/office/drawing/2014/main" id="{A8938CB2-569A-64B3-933E-88E3D50DD3CD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471B487-AD15-1E33-CCFB-D30E70C18BF5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4647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11</a:t>
                </a: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4A2ED95-CB3E-39F6-7C35-C9CB2D7165C9}"/>
              </a:ext>
            </a:extLst>
          </p:cNvPr>
          <p:cNvSpPr txBox="1"/>
          <p:nvPr/>
        </p:nvSpPr>
        <p:spPr>
          <a:xfrm>
            <a:off x="232573" y="106507"/>
            <a:ext cx="75873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Physiological Effects of Morphine</a:t>
            </a:r>
          </a:p>
        </p:txBody>
      </p:sp>
    </p:spTree>
    <p:extLst>
      <p:ext uri="{BB962C8B-B14F-4D97-AF65-F5344CB8AC3E}">
        <p14:creationId xmlns:p14="http://schemas.microsoft.com/office/powerpoint/2010/main" val="30153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roup 118"/>
          <p:cNvGrpSpPr/>
          <p:nvPr/>
        </p:nvGrpSpPr>
        <p:grpSpPr>
          <a:xfrm>
            <a:off x="5813642" y="17722"/>
            <a:ext cx="729332" cy="629032"/>
            <a:chOff x="4457700" y="3947241"/>
            <a:chExt cx="729332" cy="629032"/>
          </a:xfrm>
        </p:grpSpPr>
        <p:pic>
          <p:nvPicPr>
            <p:cNvPr id="120" name="Picture 11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21" name="Group 120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23" name="TextBox 122"/>
              <p:cNvSpPr txBox="1"/>
              <p:nvPr/>
            </p:nvSpPr>
            <p:spPr bwMode="auto">
              <a:xfrm>
                <a:off x="5856985" y="1448010"/>
                <a:ext cx="476931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12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819400" y="1143000"/>
            <a:ext cx="1658086" cy="400110"/>
            <a:chOff x="1411126" y="914400"/>
            <a:chExt cx="1658086" cy="40011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11126" y="9947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39012" y="914400"/>
              <a:ext cx="143020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latin typeface="Candara" panose="020E0502030303020204" pitchFamily="34" charset="0"/>
                </a:rPr>
                <a:t>Clinical Use</a:t>
              </a:r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152400" y="66319"/>
            <a:ext cx="58128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latin typeface="Candara" panose="020E0502030303020204" pitchFamily="34" charset="0"/>
              </a:rPr>
              <a:t>Clinical</a:t>
            </a:r>
            <a:r>
              <a:rPr lang="en-US" sz="4000" b="1" dirty="0">
                <a:latin typeface="Candara" panose="020E0502030303020204" pitchFamily="34" charset="0"/>
              </a:rPr>
              <a:t>  Uses of Morphine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3048000" y="1490782"/>
            <a:ext cx="4917848" cy="941784"/>
            <a:chOff x="1524000" y="1490782"/>
            <a:chExt cx="4917848" cy="941784"/>
          </a:xfrm>
        </p:grpSpPr>
        <p:grpSp>
          <p:nvGrpSpPr>
            <p:cNvPr id="115" name="Group 114"/>
            <p:cNvGrpSpPr/>
            <p:nvPr/>
          </p:nvGrpSpPr>
          <p:grpSpPr>
            <a:xfrm>
              <a:off x="1524000" y="1490782"/>
              <a:ext cx="1343094" cy="369332"/>
              <a:chOff x="1639726" y="1220014"/>
              <a:chExt cx="1343094" cy="369332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1315270"/>
                <a:ext cx="229025" cy="171769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839558" y="1220014"/>
                <a:ext cx="1143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Analgesia</a:t>
                </a:r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724072" y="1807786"/>
              <a:ext cx="3523538" cy="338554"/>
              <a:chOff x="1839798" y="1494850"/>
              <a:chExt cx="3523538" cy="338554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619488"/>
                <a:ext cx="146304" cy="109728"/>
              </a:xfrm>
              <a:prstGeom prst="rect">
                <a:avLst/>
              </a:prstGeom>
            </p:spPr>
          </p:pic>
          <p:sp>
            <p:nvSpPr>
              <p:cNvPr id="46" name="TextBox 45"/>
              <p:cNvSpPr txBox="1"/>
              <p:nvPr/>
            </p:nvSpPr>
            <p:spPr>
              <a:xfrm>
                <a:off x="1947016" y="1494850"/>
                <a:ext cx="341632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severe, constant pain usually relieved</a:t>
                </a:r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1724072" y="2094012"/>
              <a:ext cx="4717776" cy="338554"/>
              <a:chOff x="1839798" y="1707072"/>
              <a:chExt cx="4717776" cy="338554"/>
            </a:xfrm>
          </p:grpSpPr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1831710"/>
                <a:ext cx="146304" cy="109728"/>
              </a:xfrm>
              <a:prstGeom prst="rect">
                <a:avLst/>
              </a:prstGeom>
            </p:spPr>
          </p:pic>
          <p:sp>
            <p:nvSpPr>
              <p:cNvPr id="71" name="TextBox 70"/>
              <p:cNvSpPr txBox="1"/>
              <p:nvPr/>
            </p:nvSpPr>
            <p:spPr>
              <a:xfrm>
                <a:off x="1947016" y="1707072"/>
                <a:ext cx="461055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sharp, intermittent pain less effectively controlled</a:t>
                </a:r>
              </a:p>
            </p:txBody>
          </p:sp>
        </p:grpSp>
      </p:grpSp>
      <p:grpSp>
        <p:nvGrpSpPr>
          <p:cNvPr id="118" name="Group 117"/>
          <p:cNvGrpSpPr/>
          <p:nvPr/>
        </p:nvGrpSpPr>
        <p:grpSpPr>
          <a:xfrm>
            <a:off x="3048001" y="2379932"/>
            <a:ext cx="6527262" cy="671252"/>
            <a:chOff x="1524000" y="2379932"/>
            <a:chExt cx="6527262" cy="671252"/>
          </a:xfrm>
        </p:grpSpPr>
        <p:grpSp>
          <p:nvGrpSpPr>
            <p:cNvPr id="20" name="Group 19"/>
            <p:cNvGrpSpPr/>
            <p:nvPr/>
          </p:nvGrpSpPr>
          <p:grpSpPr>
            <a:xfrm>
              <a:off x="1524000" y="2379932"/>
              <a:ext cx="2806636" cy="369332"/>
              <a:chOff x="1639726" y="2050266"/>
              <a:chExt cx="2806636" cy="406266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39726" y="2164324"/>
                <a:ext cx="229025" cy="171769"/>
              </a:xfrm>
              <a:prstGeom prst="rect">
                <a:avLst/>
              </a:prstGeom>
            </p:spPr>
          </p:pic>
          <p:sp>
            <p:nvSpPr>
              <p:cNvPr id="74" name="TextBox 73"/>
              <p:cNvSpPr txBox="1"/>
              <p:nvPr/>
            </p:nvSpPr>
            <p:spPr>
              <a:xfrm>
                <a:off x="1839558" y="2050266"/>
                <a:ext cx="2606804" cy="4062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atin typeface="Candara" panose="020E0502030303020204" pitchFamily="34" charset="0"/>
                  </a:rPr>
                  <a:t>Acute Pulmonary Edema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1724072" y="2712630"/>
              <a:ext cx="6327190" cy="338554"/>
              <a:chOff x="1839798" y="2327732"/>
              <a:chExt cx="6327190" cy="372410"/>
            </a:xfrm>
          </p:grpSpPr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839798" y="2453084"/>
                <a:ext cx="146304" cy="109728"/>
              </a:xfrm>
              <a:prstGeom prst="rect">
                <a:avLst/>
              </a:prstGeom>
            </p:spPr>
          </p:pic>
          <p:sp>
            <p:nvSpPr>
              <p:cNvPr id="85" name="TextBox 84"/>
              <p:cNvSpPr txBox="1"/>
              <p:nvPr/>
            </p:nvSpPr>
            <p:spPr>
              <a:xfrm>
                <a:off x="1947016" y="2327732"/>
                <a:ext cx="6219972" cy="3724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historically used to relieve dyspnea associated with pulmonary edema</a:t>
                </a:r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3248073" y="2998856"/>
            <a:ext cx="6033840" cy="338554"/>
            <a:chOff x="1839798" y="2563027"/>
            <a:chExt cx="6033840" cy="372410"/>
          </a:xfrm>
        </p:grpSpPr>
        <p:pic>
          <p:nvPicPr>
            <p:cNvPr id="86" name="Picture 8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2682398"/>
              <a:ext cx="146304" cy="10972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1947016" y="2563027"/>
              <a:ext cx="5926622" cy="37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HOWEVER, recent studies find little evidence in support of this use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048001" y="3269388"/>
            <a:ext cx="1012875" cy="369332"/>
            <a:chOff x="1639726" y="2888466"/>
            <a:chExt cx="1012875" cy="406266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3002524"/>
              <a:ext cx="229025" cy="171769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1839558" y="2888466"/>
              <a:ext cx="813043" cy="406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Cough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248073" y="3613279"/>
            <a:ext cx="5913616" cy="584775"/>
            <a:chOff x="1839798" y="3200400"/>
            <a:chExt cx="5913616" cy="643252"/>
          </a:xfrm>
        </p:grpSpPr>
        <p:sp>
          <p:nvSpPr>
            <p:cNvPr id="96" name="TextBox 95"/>
            <p:cNvSpPr txBox="1"/>
            <p:nvPr/>
          </p:nvSpPr>
          <p:spPr>
            <a:xfrm>
              <a:off x="1947016" y="3200400"/>
              <a:ext cx="5806398" cy="643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Low dose oral morphine can significantly suppress chronic cough</a:t>
              </a:r>
            </a:p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but side effect profile may limit widespread utility</a:t>
              </a:r>
            </a:p>
          </p:txBody>
        </p:sp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319272"/>
              <a:ext cx="146304" cy="109728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3248072" y="4134533"/>
            <a:ext cx="5923234" cy="338554"/>
            <a:chOff x="1839798" y="3700330"/>
            <a:chExt cx="5923234" cy="372410"/>
          </a:xfrm>
        </p:grpSpPr>
        <p:sp>
          <p:nvSpPr>
            <p:cNvPr id="99" name="TextBox 98"/>
            <p:cNvSpPr txBox="1"/>
            <p:nvPr/>
          </p:nvSpPr>
          <p:spPr>
            <a:xfrm>
              <a:off x="1947016" y="3700330"/>
              <a:ext cx="5816016" cy="3724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Codeine &amp; </a:t>
              </a:r>
              <a:r>
                <a:rPr lang="en-US" sz="1600" dirty="0" err="1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dextramethorphan</a:t>
              </a:r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: commonly prescribed antitussives</a:t>
              </a:r>
            </a:p>
          </p:txBody>
        </p:sp>
        <p:pic>
          <p:nvPicPr>
            <p:cNvPr id="104" name="Picture 10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39798" y="3808222"/>
              <a:ext cx="146304" cy="109728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609513" y="4429157"/>
            <a:ext cx="5048353" cy="523220"/>
            <a:chOff x="2201238" y="3962400"/>
            <a:chExt cx="5048353" cy="575541"/>
          </a:xfrm>
        </p:grpSpPr>
        <p:sp>
          <p:nvSpPr>
            <p:cNvPr id="101" name="TextBox 100"/>
            <p:cNvSpPr txBox="1"/>
            <p:nvPr/>
          </p:nvSpPr>
          <p:spPr>
            <a:xfrm>
              <a:off x="2247901" y="3962400"/>
              <a:ext cx="5001690" cy="5755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Recent studies suggest that these have little/no efficacy relative</a:t>
              </a:r>
            </a:p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to placebo in humans with chronic cough</a:t>
              </a:r>
            </a:p>
          </p:txBody>
        </p:sp>
        <p:pic>
          <p:nvPicPr>
            <p:cNvPr id="105" name="Picture 10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01238" y="4064180"/>
              <a:ext cx="109728" cy="82296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3048001" y="4875955"/>
            <a:ext cx="1240502" cy="369332"/>
            <a:chOff x="1639726" y="4412466"/>
            <a:chExt cx="1240502" cy="406266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526524"/>
              <a:ext cx="229025" cy="171769"/>
            </a:xfrm>
            <a:prstGeom prst="rect">
              <a:avLst/>
            </a:prstGeom>
          </p:spPr>
        </p:pic>
        <p:sp>
          <p:nvSpPr>
            <p:cNvPr id="108" name="TextBox 107"/>
            <p:cNvSpPr txBox="1"/>
            <p:nvPr/>
          </p:nvSpPr>
          <p:spPr>
            <a:xfrm>
              <a:off x="1839558" y="4412466"/>
              <a:ext cx="1040670" cy="406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Diarrhea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8001" y="5192960"/>
            <a:ext cx="1319049" cy="369332"/>
            <a:chOff x="1639726" y="4705598"/>
            <a:chExt cx="1319049" cy="406266"/>
          </a:xfrm>
        </p:grpSpPr>
        <p:pic>
          <p:nvPicPr>
            <p:cNvPr id="110" name="Picture 10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39726" y="4819656"/>
              <a:ext cx="229025" cy="171769"/>
            </a:xfrm>
            <a:prstGeom prst="rect">
              <a:avLst/>
            </a:prstGeom>
          </p:spPr>
        </p:pic>
        <p:sp>
          <p:nvSpPr>
            <p:cNvPr id="111" name="TextBox 110"/>
            <p:cNvSpPr txBox="1"/>
            <p:nvPr/>
          </p:nvSpPr>
          <p:spPr>
            <a:xfrm>
              <a:off x="1839558" y="4705598"/>
              <a:ext cx="1119217" cy="4062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Shivering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824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1981201" y="3513032"/>
            <a:ext cx="729332" cy="629032"/>
            <a:chOff x="4457700" y="3947241"/>
            <a:chExt cx="729332" cy="629032"/>
          </a:xfrm>
        </p:grpSpPr>
        <p:pic>
          <p:nvPicPr>
            <p:cNvPr id="111" name="Picture 1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2" name="Group 111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13" name="Freeform 11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 bwMode="auto">
              <a:xfrm>
                <a:off x="5856985" y="1448010"/>
                <a:ext cx="503041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16</a:t>
                </a:r>
              </a:p>
            </p:txBody>
          </p:sp>
        </p:grpSp>
      </p:grpSp>
      <p:grpSp>
        <p:nvGrpSpPr>
          <p:cNvPr id="100" name="Group 99"/>
          <p:cNvGrpSpPr/>
          <p:nvPr/>
        </p:nvGrpSpPr>
        <p:grpSpPr>
          <a:xfrm>
            <a:off x="1981201" y="2537898"/>
            <a:ext cx="729332" cy="629032"/>
            <a:chOff x="4457700" y="3947241"/>
            <a:chExt cx="729332" cy="629032"/>
          </a:xfrm>
        </p:grpSpPr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03" name="Freeform 10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04" name="TextBox 103"/>
              <p:cNvSpPr txBox="1"/>
              <p:nvPr/>
            </p:nvSpPr>
            <p:spPr bwMode="auto">
              <a:xfrm>
                <a:off x="5856985" y="1448010"/>
                <a:ext cx="496515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/>
          <p:cNvGrpSpPr/>
          <p:nvPr/>
        </p:nvGrpSpPr>
        <p:grpSpPr>
          <a:xfrm>
            <a:off x="1981201" y="513968"/>
            <a:ext cx="729332" cy="629032"/>
            <a:chOff x="4457700" y="3947241"/>
            <a:chExt cx="729332" cy="629032"/>
          </a:xfrm>
        </p:grpSpPr>
        <p:pic>
          <p:nvPicPr>
            <p:cNvPr id="96" name="Picture 9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98" name="Freeform 9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9" name="TextBox 98"/>
              <p:cNvSpPr txBox="1"/>
              <p:nvPr/>
            </p:nvSpPr>
            <p:spPr bwMode="auto">
              <a:xfrm>
                <a:off x="5856985" y="1448010"/>
                <a:ext cx="48346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00307" y="57396"/>
            <a:ext cx="5634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Side Effects of Morphine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2286001" y="762000"/>
            <a:ext cx="2703244" cy="369332"/>
            <a:chOff x="762000" y="762000"/>
            <a:chExt cx="2703244" cy="36933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89886" y="762000"/>
              <a:ext cx="2475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Respiratory depression</a:t>
              </a: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2550346" y="1333136"/>
            <a:ext cx="5595229" cy="566607"/>
            <a:chOff x="1026346" y="1412990"/>
            <a:chExt cx="5595229" cy="566607"/>
          </a:xfrm>
        </p:grpSpPr>
        <p:grpSp>
          <p:nvGrpSpPr>
            <p:cNvPr id="33" name="Group 32"/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1286428" y="1671820"/>
              <a:ext cx="5335147" cy="307777"/>
              <a:chOff x="1286428" y="1818719"/>
              <a:chExt cx="5335147" cy="307777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1403480" y="1818719"/>
                <a:ext cx="52180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/>
          <p:cNvGrpSpPr/>
          <p:nvPr/>
        </p:nvGrpSpPr>
        <p:grpSpPr>
          <a:xfrm>
            <a:off x="2550347" y="1034516"/>
            <a:ext cx="2844589" cy="338554"/>
            <a:chOff x="1026346" y="1265846"/>
            <a:chExt cx="2844589" cy="33855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179172" y="1265846"/>
              <a:ext cx="2691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2550346" y="1859807"/>
            <a:ext cx="5797320" cy="338554"/>
            <a:chOff x="1026346" y="2055581"/>
            <a:chExt cx="5797320" cy="338554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79172" y="2055581"/>
              <a:ext cx="5644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550346" y="2158426"/>
            <a:ext cx="5954414" cy="584775"/>
            <a:chOff x="1026346" y="2309819"/>
            <a:chExt cx="5954414" cy="58477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2286000" y="2760292"/>
            <a:ext cx="4442501" cy="369332"/>
            <a:chOff x="762000" y="2754868"/>
            <a:chExt cx="4442501" cy="36933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989886" y="2754868"/>
              <a:ext cx="4214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Decreased gut motility (i.e. constipation)</a:t>
              </a: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2550347" y="3073902"/>
            <a:ext cx="6815227" cy="583699"/>
            <a:chOff x="1026346" y="3209742"/>
            <a:chExt cx="6815227" cy="583699"/>
          </a:xfrm>
        </p:grpSpPr>
        <p:grpSp>
          <p:nvGrpSpPr>
            <p:cNvPr id="56" name="Group 55"/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1286428" y="3485664"/>
              <a:ext cx="4559294" cy="307777"/>
              <a:chOff x="1286428" y="3473463"/>
              <a:chExt cx="4559294" cy="307777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1403480" y="3473463"/>
                <a:ext cx="4442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105" name="Group 104"/>
          <p:cNvGrpSpPr/>
          <p:nvPr/>
        </p:nvGrpSpPr>
        <p:grpSpPr>
          <a:xfrm>
            <a:off x="1591655" y="2767212"/>
            <a:ext cx="729332" cy="629032"/>
            <a:chOff x="4457700" y="3947241"/>
            <a:chExt cx="729332" cy="629032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08" name="Freeform 10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09" name="TextBox 108"/>
              <p:cNvSpPr txBox="1"/>
              <p:nvPr/>
            </p:nvSpPr>
            <p:spPr bwMode="auto">
              <a:xfrm>
                <a:off x="5856985" y="1448010"/>
                <a:ext cx="48563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2799080" y="3733800"/>
            <a:ext cx="2587054" cy="2033456"/>
            <a:chOff x="762000" y="3767270"/>
            <a:chExt cx="2587054" cy="2033456"/>
          </a:xfrm>
        </p:grpSpPr>
        <p:pic>
          <p:nvPicPr>
            <p:cNvPr id="3" name="Picture 2" descr="http://www.sciencephoto.com/image/307435/large/P3600030-SEM_of_neurone_cell_body_from_the_myenteric_plexus-SPL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038600"/>
              <a:ext cx="2587054" cy="1762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1123271" y="3767270"/>
              <a:ext cx="16738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err="1">
                  <a:latin typeface="Candara" panose="020E0502030303020204" pitchFamily="34" charset="0"/>
                </a:rPr>
                <a:t>Myenteric</a:t>
              </a:r>
              <a:r>
                <a:rPr lang="en-US" sz="1600" dirty="0">
                  <a:latin typeface="Candara" panose="020E0502030303020204" pitchFamily="34" charset="0"/>
                </a:rPr>
                <a:t> Plexus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752080" y="3733801"/>
            <a:ext cx="1087120" cy="2118069"/>
            <a:chOff x="5715000" y="3767270"/>
            <a:chExt cx="1087120" cy="2118069"/>
          </a:xfrm>
        </p:grpSpPr>
        <p:pic>
          <p:nvPicPr>
            <p:cNvPr id="13" name="Picture 4" descr="http://borland-groover.com/images/gi-tract/gi-tract-complete-small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4056538"/>
              <a:ext cx="1087120" cy="1828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5767144" y="3767270"/>
              <a:ext cx="8483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GI Tract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638800" y="4564730"/>
            <a:ext cx="1828800" cy="338554"/>
            <a:chOff x="3657600" y="4598200"/>
            <a:chExt cx="1828800" cy="338554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3657600" y="4919662"/>
              <a:ext cx="1828800" cy="1"/>
            </a:xfrm>
            <a:prstGeom prst="line">
              <a:avLst/>
            </a:prstGeom>
            <a:ln w="50800">
              <a:solidFill>
                <a:schemeClr val="tx1"/>
              </a:solidFill>
              <a:tailEnd type="stealth" w="lg" len="lg"/>
            </a:ln>
            <a:scene3d>
              <a:camera prst="orthographicFront"/>
              <a:lightRig rig="threePt" dir="t"/>
            </a:scene3d>
            <a:sp3d>
              <a:bevelT w="1270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3804162" y="4598200"/>
              <a:ext cx="13532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Acetylcholine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864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2E4D3-2530-C17A-6A9D-353441D1C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>
            <a:extLst>
              <a:ext uri="{FF2B5EF4-FFF2-40B4-BE49-F238E27FC236}">
                <a16:creationId xmlns:a16="http://schemas.microsoft.com/office/drawing/2014/main" id="{CCFD6A6D-B0CC-2FBE-6281-8AD7D86D430F}"/>
              </a:ext>
            </a:extLst>
          </p:cNvPr>
          <p:cNvGrpSpPr/>
          <p:nvPr/>
        </p:nvGrpSpPr>
        <p:grpSpPr>
          <a:xfrm>
            <a:off x="1981201" y="3513032"/>
            <a:ext cx="729332" cy="629032"/>
            <a:chOff x="4457700" y="3947241"/>
            <a:chExt cx="729332" cy="629032"/>
          </a:xfrm>
        </p:grpSpPr>
        <p:pic>
          <p:nvPicPr>
            <p:cNvPr id="111" name="Picture 110">
              <a:extLst>
                <a:ext uri="{FF2B5EF4-FFF2-40B4-BE49-F238E27FC236}">
                  <a16:creationId xmlns:a16="http://schemas.microsoft.com/office/drawing/2014/main" id="{11C1FBFA-96D7-BF07-85EC-A4B1D98B0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E72D50F7-10DA-9C96-4F19-B33E8AA2A328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13" name="Freeform 112">
                <a:extLst>
                  <a:ext uri="{FF2B5EF4-FFF2-40B4-BE49-F238E27FC236}">
                    <a16:creationId xmlns:a16="http://schemas.microsoft.com/office/drawing/2014/main" id="{F0A6E1E5-18EC-A8D4-FCBA-184C412BB022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14" name="TextBox 113">
                <a:extLst>
                  <a:ext uri="{FF2B5EF4-FFF2-40B4-BE49-F238E27FC236}">
                    <a16:creationId xmlns:a16="http://schemas.microsoft.com/office/drawing/2014/main" id="{2CAD40A6-205F-0C34-A4E9-C17F3D6CAD32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503041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16</a:t>
                </a:r>
              </a:p>
            </p:txBody>
          </p:sp>
        </p:grp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496175C2-DA0A-8FCF-E150-4E2762D20CC8}"/>
              </a:ext>
            </a:extLst>
          </p:cNvPr>
          <p:cNvGrpSpPr/>
          <p:nvPr/>
        </p:nvGrpSpPr>
        <p:grpSpPr>
          <a:xfrm>
            <a:off x="1981201" y="4476368"/>
            <a:ext cx="729332" cy="629032"/>
            <a:chOff x="4457700" y="3947241"/>
            <a:chExt cx="729332" cy="629032"/>
          </a:xfrm>
        </p:grpSpPr>
        <p:pic>
          <p:nvPicPr>
            <p:cNvPr id="116" name="Picture 115">
              <a:extLst>
                <a:ext uri="{FF2B5EF4-FFF2-40B4-BE49-F238E27FC236}">
                  <a16:creationId xmlns:a16="http://schemas.microsoft.com/office/drawing/2014/main" id="{3639D10D-F8D3-78AD-8A43-9918E6874B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17" name="Group 116">
              <a:extLst>
                <a:ext uri="{FF2B5EF4-FFF2-40B4-BE49-F238E27FC236}">
                  <a16:creationId xmlns:a16="http://schemas.microsoft.com/office/drawing/2014/main" id="{1E37C31E-E583-70D3-97C6-039F54804E9F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18" name="Freeform 117">
                <a:extLst>
                  <a:ext uri="{FF2B5EF4-FFF2-40B4-BE49-F238E27FC236}">
                    <a16:creationId xmlns:a16="http://schemas.microsoft.com/office/drawing/2014/main" id="{34D547C8-2BA4-891F-526A-5C4F739A3E05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15B5906A-7E69-D713-B048-7C5994936825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81283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17</a:t>
                </a:r>
              </a:p>
            </p:txBody>
          </p:sp>
        </p:grp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403F66C7-3192-79BB-BF57-A4AB15C8F9B6}"/>
              </a:ext>
            </a:extLst>
          </p:cNvPr>
          <p:cNvGrpSpPr/>
          <p:nvPr/>
        </p:nvGrpSpPr>
        <p:grpSpPr>
          <a:xfrm>
            <a:off x="1981201" y="2537898"/>
            <a:ext cx="729332" cy="629032"/>
            <a:chOff x="4457700" y="3947241"/>
            <a:chExt cx="729332" cy="629032"/>
          </a:xfrm>
        </p:grpSpPr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52063289-7707-7773-6F56-1FD8DA28D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B832E258-149C-DC21-7B07-C0A9877AA2B4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03" name="Freeform 102">
                <a:extLst>
                  <a:ext uri="{FF2B5EF4-FFF2-40B4-BE49-F238E27FC236}">
                    <a16:creationId xmlns:a16="http://schemas.microsoft.com/office/drawing/2014/main" id="{2ADAEC7A-F336-4BC1-8117-2B8B3F5E47CF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662AA40A-A75D-9089-209E-BEF89B8C9791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96515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14</a:t>
                </a:r>
              </a:p>
            </p:txBody>
          </p:sp>
        </p:grp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E5F3EC7-E7DD-7657-7E49-C8BE37662613}"/>
              </a:ext>
            </a:extLst>
          </p:cNvPr>
          <p:cNvGrpSpPr/>
          <p:nvPr/>
        </p:nvGrpSpPr>
        <p:grpSpPr>
          <a:xfrm>
            <a:off x="1981201" y="513968"/>
            <a:ext cx="729332" cy="629032"/>
            <a:chOff x="4457700" y="3947241"/>
            <a:chExt cx="729332" cy="629032"/>
          </a:xfrm>
        </p:grpSpPr>
        <p:pic>
          <p:nvPicPr>
            <p:cNvPr id="96" name="Picture 95">
              <a:extLst>
                <a:ext uri="{FF2B5EF4-FFF2-40B4-BE49-F238E27FC236}">
                  <a16:creationId xmlns:a16="http://schemas.microsoft.com/office/drawing/2014/main" id="{8232A08D-1DA0-9850-112A-D43A82DA7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AA7C27B-A527-2F8E-FFD1-52C85747004E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98" name="Freeform 97">
                <a:extLst>
                  <a:ext uri="{FF2B5EF4-FFF2-40B4-BE49-F238E27FC236}">
                    <a16:creationId xmlns:a16="http://schemas.microsoft.com/office/drawing/2014/main" id="{D26D53EB-12CE-4B6E-D5BE-156CC04F044C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A99EC6E-1C62-D1A6-0C47-F262E6EEBCAC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83460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13</a:t>
                </a: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F2DED384-F213-E238-95E3-6DC646F75DA8}"/>
              </a:ext>
            </a:extLst>
          </p:cNvPr>
          <p:cNvSpPr txBox="1"/>
          <p:nvPr/>
        </p:nvSpPr>
        <p:spPr>
          <a:xfrm>
            <a:off x="200307" y="57396"/>
            <a:ext cx="56348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Side Effects of Morphine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FDBF733-08D3-9FFE-0F63-54EFAB1C103C}"/>
              </a:ext>
            </a:extLst>
          </p:cNvPr>
          <p:cNvGrpSpPr/>
          <p:nvPr/>
        </p:nvGrpSpPr>
        <p:grpSpPr>
          <a:xfrm>
            <a:off x="2286001" y="762000"/>
            <a:ext cx="2703244" cy="369332"/>
            <a:chOff x="762000" y="762000"/>
            <a:chExt cx="2703244" cy="36933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DEF89AA-0F10-4E3B-4937-E0155DEB83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833788"/>
              <a:ext cx="305225" cy="2289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FC6110-6640-E43E-F618-E5E98A242AA4}"/>
                </a:ext>
              </a:extLst>
            </p:cNvPr>
            <p:cNvSpPr txBox="1"/>
            <p:nvPr/>
          </p:nvSpPr>
          <p:spPr>
            <a:xfrm>
              <a:off x="989886" y="762000"/>
              <a:ext cx="2475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Respiratory depression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34281946-B5C9-9BB9-13F6-D056C56945B7}"/>
              </a:ext>
            </a:extLst>
          </p:cNvPr>
          <p:cNvGrpSpPr/>
          <p:nvPr/>
        </p:nvGrpSpPr>
        <p:grpSpPr>
          <a:xfrm>
            <a:off x="2550346" y="1333136"/>
            <a:ext cx="5595229" cy="566607"/>
            <a:chOff x="1026346" y="1412990"/>
            <a:chExt cx="5595229" cy="56660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7FFD693-8DB6-C91F-6EE4-BF1082A3414A}"/>
                </a:ext>
              </a:extLst>
            </p:cNvPr>
            <p:cNvGrpSpPr/>
            <p:nvPr/>
          </p:nvGrpSpPr>
          <p:grpSpPr>
            <a:xfrm>
              <a:off x="1026346" y="1412990"/>
              <a:ext cx="5289168" cy="338554"/>
              <a:chOff x="1026346" y="1562100"/>
              <a:chExt cx="5289168" cy="338554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5AE8A8-EDE6-DC9D-BDD9-F0A26872E2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16403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E09C0C6-DB7B-2C26-8FBC-256C2F45C564}"/>
                  </a:ext>
                </a:extLst>
              </p:cNvPr>
              <p:cNvSpPr txBox="1"/>
              <p:nvPr/>
            </p:nvSpPr>
            <p:spPr>
              <a:xfrm>
                <a:off x="1179172" y="1562100"/>
                <a:ext cx="513634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Affects respiratory centers (medulla oblongata &amp; pons)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DC5B90B-F6D1-A29E-289A-6CE8165886EB}"/>
                </a:ext>
              </a:extLst>
            </p:cNvPr>
            <p:cNvGrpSpPr/>
            <p:nvPr/>
          </p:nvGrpSpPr>
          <p:grpSpPr>
            <a:xfrm>
              <a:off x="1286428" y="1671820"/>
              <a:ext cx="5335147" cy="307777"/>
              <a:chOff x="1286428" y="1818719"/>
              <a:chExt cx="5335147" cy="307777"/>
            </a:xfrm>
          </p:grpSpPr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105C303-BC93-C95E-B7E0-AE7FE8D8ACE2}"/>
                  </a:ext>
                </a:extLst>
              </p:cNvPr>
              <p:cNvSpPr txBox="1"/>
              <p:nvPr/>
            </p:nvSpPr>
            <p:spPr>
              <a:xfrm>
                <a:off x="1403480" y="1818719"/>
                <a:ext cx="521809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morphine reduces CO</a:t>
                </a:r>
                <a:r>
                  <a:rPr lang="en-US" sz="1400" baseline="-250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</a:t>
                </a:r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-dependent activation of respiratory centers</a:t>
                </a:r>
              </a:p>
            </p:txBody>
          </p:sp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9DF0AD-A87C-12CB-3651-D90278DAD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1906030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CB51FA6-CE00-2C44-47CE-CE27B39B0883}"/>
              </a:ext>
            </a:extLst>
          </p:cNvPr>
          <p:cNvGrpSpPr/>
          <p:nvPr/>
        </p:nvGrpSpPr>
        <p:grpSpPr>
          <a:xfrm>
            <a:off x="2550347" y="1034516"/>
            <a:ext cx="2844589" cy="338554"/>
            <a:chOff x="1026346" y="1265846"/>
            <a:chExt cx="2844589" cy="338554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6A127A8-D75D-759C-EDFE-54A48FE42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1352654"/>
              <a:ext cx="229025" cy="171769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9566237-2C3B-93F7-04E2-8A93511C31DB}"/>
                </a:ext>
              </a:extLst>
            </p:cNvPr>
            <p:cNvSpPr txBox="1"/>
            <p:nvPr/>
          </p:nvSpPr>
          <p:spPr>
            <a:xfrm>
              <a:off x="1179172" y="1265846"/>
              <a:ext cx="269176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Respiration rate is decreased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8FF05AB-34B6-D7B7-6A00-5505B34842E4}"/>
              </a:ext>
            </a:extLst>
          </p:cNvPr>
          <p:cNvGrpSpPr/>
          <p:nvPr/>
        </p:nvGrpSpPr>
        <p:grpSpPr>
          <a:xfrm>
            <a:off x="2550346" y="1859807"/>
            <a:ext cx="5797320" cy="338554"/>
            <a:chOff x="1026346" y="2055581"/>
            <a:chExt cx="5797320" cy="33855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7A1B456-D380-7EDF-E37F-12973C32F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133843"/>
              <a:ext cx="229025" cy="171769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4697D1-0673-6787-B35F-E392E6C6CAD6}"/>
                </a:ext>
              </a:extLst>
            </p:cNvPr>
            <p:cNvSpPr txBox="1"/>
            <p:nvPr/>
          </p:nvSpPr>
          <p:spPr>
            <a:xfrm>
              <a:off x="1179172" y="2055581"/>
              <a:ext cx="56444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Dose threshold for analgesic &amp; respiratory effects are the same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F745607-D224-E4A0-4C53-7093CA35279B}"/>
              </a:ext>
            </a:extLst>
          </p:cNvPr>
          <p:cNvGrpSpPr/>
          <p:nvPr/>
        </p:nvGrpSpPr>
        <p:grpSpPr>
          <a:xfrm>
            <a:off x="2550346" y="2158426"/>
            <a:ext cx="5954414" cy="584775"/>
            <a:chOff x="1026346" y="2309819"/>
            <a:chExt cx="5954414" cy="584775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CEAE10A6-81C1-B4B2-248B-6C25F7867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2388081"/>
              <a:ext cx="229025" cy="17176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1E5372-80C5-D6CD-B70D-1E4AA9B3B998}"/>
                </a:ext>
              </a:extLst>
            </p:cNvPr>
            <p:cNvSpPr txBox="1"/>
            <p:nvPr/>
          </p:nvSpPr>
          <p:spPr>
            <a:xfrm>
              <a:off x="1179172" y="2309819"/>
              <a:ext cx="5801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Lethal effects of morphine due to respiratory arrest, hypoxia &amp;</a:t>
              </a:r>
            </a:p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cardiovascular collapse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7A13E3B-75EB-DF5B-1E86-3F33066256D2}"/>
              </a:ext>
            </a:extLst>
          </p:cNvPr>
          <p:cNvGrpSpPr/>
          <p:nvPr/>
        </p:nvGrpSpPr>
        <p:grpSpPr>
          <a:xfrm>
            <a:off x="2286000" y="2760292"/>
            <a:ext cx="4442501" cy="369332"/>
            <a:chOff x="762000" y="2754868"/>
            <a:chExt cx="4442501" cy="36933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352F367-0678-7010-B897-D31737078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2818110"/>
              <a:ext cx="305225" cy="22891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F13EB1-6305-2829-1E20-E9E2A5B455DD}"/>
                </a:ext>
              </a:extLst>
            </p:cNvPr>
            <p:cNvSpPr txBox="1"/>
            <p:nvPr/>
          </p:nvSpPr>
          <p:spPr>
            <a:xfrm>
              <a:off x="989886" y="2754868"/>
              <a:ext cx="42146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Decreased gut motility (i.e. constipation)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15B904C-3D39-86C6-7E72-11B577FDADFD}"/>
              </a:ext>
            </a:extLst>
          </p:cNvPr>
          <p:cNvGrpSpPr/>
          <p:nvPr/>
        </p:nvGrpSpPr>
        <p:grpSpPr>
          <a:xfrm>
            <a:off x="2550347" y="3073902"/>
            <a:ext cx="6815227" cy="583699"/>
            <a:chOff x="1026346" y="3209742"/>
            <a:chExt cx="6815227" cy="583699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499A231-E5E0-715F-274D-B3C192CE1A1E}"/>
                </a:ext>
              </a:extLst>
            </p:cNvPr>
            <p:cNvGrpSpPr/>
            <p:nvPr/>
          </p:nvGrpSpPr>
          <p:grpSpPr>
            <a:xfrm>
              <a:off x="1026346" y="3209742"/>
              <a:ext cx="6815227" cy="338554"/>
              <a:chOff x="1026346" y="3048000"/>
              <a:chExt cx="6815227" cy="338554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A4B18B3-DA8E-B34C-576D-024A5CAA3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26346" y="3126262"/>
                <a:ext cx="229025" cy="171769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1512EEC-E827-E56C-0CA2-E260BFF03C88}"/>
                  </a:ext>
                </a:extLst>
              </p:cNvPr>
              <p:cNvSpPr txBox="1"/>
              <p:nvPr/>
            </p:nvSpPr>
            <p:spPr>
              <a:xfrm>
                <a:off x="1179172" y="3048000"/>
                <a:ext cx="666240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Inhibits output of the </a:t>
                </a:r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myenteric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plexus (also called “</a:t>
                </a:r>
                <a:r>
                  <a:rPr lang="en-US" sz="1600" dirty="0" err="1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Auerbach’s</a:t>
                </a:r>
                <a:r>
                  <a:rPr lang="en-US" sz="16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” plexus)</a:t>
                </a:r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D7D4A10-150A-E74D-B8CA-89B8A722226D}"/>
                </a:ext>
              </a:extLst>
            </p:cNvPr>
            <p:cNvGrpSpPr/>
            <p:nvPr/>
          </p:nvGrpSpPr>
          <p:grpSpPr>
            <a:xfrm>
              <a:off x="1286428" y="3485664"/>
              <a:ext cx="4559294" cy="307777"/>
              <a:chOff x="1286428" y="3473463"/>
              <a:chExt cx="4559294" cy="307777"/>
            </a:xfrm>
          </p:grpSpPr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9225EB1-EDE0-03FF-4A34-A30EF557D7A5}"/>
                  </a:ext>
                </a:extLst>
              </p:cNvPr>
              <p:cNvSpPr txBox="1"/>
              <p:nvPr/>
            </p:nvSpPr>
            <p:spPr>
              <a:xfrm>
                <a:off x="1403480" y="3473463"/>
                <a:ext cx="44422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Reduces propulsive contractions of longitudinal muscles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B04181E-50A8-01CB-1780-E6854CE11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86428" y="3560774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27E7105-5163-AAFC-FC73-AA1141E15B70}"/>
              </a:ext>
            </a:extLst>
          </p:cNvPr>
          <p:cNvGrpSpPr/>
          <p:nvPr/>
        </p:nvGrpSpPr>
        <p:grpSpPr>
          <a:xfrm>
            <a:off x="2286001" y="3739355"/>
            <a:ext cx="2781790" cy="369332"/>
            <a:chOff x="762000" y="3905700"/>
            <a:chExt cx="2781790" cy="369332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FE7E81D-EC62-8F86-F093-7893D21C9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3968942"/>
              <a:ext cx="305225" cy="22891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B56DBE1-805D-0E3D-31E0-B14ADDC2F884}"/>
                </a:ext>
              </a:extLst>
            </p:cNvPr>
            <p:cNvSpPr txBox="1"/>
            <p:nvPr/>
          </p:nvSpPr>
          <p:spPr>
            <a:xfrm>
              <a:off x="989886" y="3905700"/>
              <a:ext cx="25539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Difficulty with urination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F705439-2B5C-194E-CFDE-D728D21202F7}"/>
              </a:ext>
            </a:extLst>
          </p:cNvPr>
          <p:cNvGrpSpPr/>
          <p:nvPr/>
        </p:nvGrpSpPr>
        <p:grpSpPr>
          <a:xfrm>
            <a:off x="2550346" y="4038600"/>
            <a:ext cx="2935960" cy="338554"/>
            <a:chOff x="1026346" y="4156532"/>
            <a:chExt cx="2935960" cy="338554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8D3C7F16-7603-2F8C-86F3-35D76D611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234794"/>
              <a:ext cx="229025" cy="171769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6A850C7-25DB-B79D-FB75-E2D63574230C}"/>
                </a:ext>
              </a:extLst>
            </p:cNvPr>
            <p:cNvSpPr txBox="1"/>
            <p:nvPr/>
          </p:nvSpPr>
          <p:spPr>
            <a:xfrm>
              <a:off x="1179172" y="4156532"/>
              <a:ext cx="27831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Inhibits urinary voiding reflex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03352BA1-BCD9-4A8D-4EC8-4E7CFE3102DC}"/>
              </a:ext>
            </a:extLst>
          </p:cNvPr>
          <p:cNvGrpSpPr/>
          <p:nvPr/>
        </p:nvGrpSpPr>
        <p:grpSpPr>
          <a:xfrm>
            <a:off x="2550347" y="4283955"/>
            <a:ext cx="6544319" cy="338554"/>
            <a:chOff x="1026346" y="4385846"/>
            <a:chExt cx="6544319" cy="338554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F27AA91D-E7B5-2BCA-3747-07FA6BF9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4464108"/>
              <a:ext cx="229025" cy="17176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CDCDD33B-EAFA-4CFC-A744-21C9ED219302}"/>
                </a:ext>
              </a:extLst>
            </p:cNvPr>
            <p:cNvSpPr txBox="1"/>
            <p:nvPr/>
          </p:nvSpPr>
          <p:spPr>
            <a:xfrm>
              <a:off x="1179172" y="4385846"/>
              <a:ext cx="639149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Catheterization may be required after therapeutic doses of morphine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B940AA8-6CDA-28E0-B0DB-8325A42107F0}"/>
              </a:ext>
            </a:extLst>
          </p:cNvPr>
          <p:cNvGrpSpPr/>
          <p:nvPr/>
        </p:nvGrpSpPr>
        <p:grpSpPr>
          <a:xfrm>
            <a:off x="2286001" y="5980192"/>
            <a:ext cx="2039600" cy="369332"/>
            <a:chOff x="762000" y="6031468"/>
            <a:chExt cx="2039600" cy="36933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AC81128A-9BC9-CD23-8A9F-76FF2C087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6094710"/>
              <a:ext cx="305225" cy="22891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C1C4920-24BF-2A27-857E-11886643ADDB}"/>
                </a:ext>
              </a:extLst>
            </p:cNvPr>
            <p:cNvSpPr txBox="1"/>
            <p:nvPr/>
          </p:nvSpPr>
          <p:spPr>
            <a:xfrm>
              <a:off x="989886" y="6031468"/>
              <a:ext cx="18117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Allergic reaction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1DFB03FE-4C74-A02A-2FCC-D1265E807847}"/>
              </a:ext>
            </a:extLst>
          </p:cNvPr>
          <p:cNvGrpSpPr/>
          <p:nvPr/>
        </p:nvGrpSpPr>
        <p:grpSpPr>
          <a:xfrm>
            <a:off x="2286000" y="4690930"/>
            <a:ext cx="3868626" cy="369332"/>
            <a:chOff x="762000" y="4834070"/>
            <a:chExt cx="3868626" cy="369332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24EEC11-B0A1-FB9E-60D3-AC4681B90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62000" y="4897312"/>
              <a:ext cx="305225" cy="22891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618AC174-B9F3-3887-F762-5A6460938A2B}"/>
                </a:ext>
              </a:extLst>
            </p:cNvPr>
            <p:cNvSpPr txBox="1"/>
            <p:nvPr/>
          </p:nvSpPr>
          <p:spPr>
            <a:xfrm>
              <a:off x="989886" y="4834070"/>
              <a:ext cx="36407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May cause orthostatic hypotension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52815FE-07E5-089D-6ED3-49922F7FC01B}"/>
              </a:ext>
            </a:extLst>
          </p:cNvPr>
          <p:cNvGrpSpPr/>
          <p:nvPr/>
        </p:nvGrpSpPr>
        <p:grpSpPr>
          <a:xfrm>
            <a:off x="2550347" y="4995016"/>
            <a:ext cx="6635691" cy="338554"/>
            <a:chOff x="1026346" y="5105830"/>
            <a:chExt cx="6635691" cy="33855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0C71F25-974F-64C4-1E6F-738675748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184092"/>
              <a:ext cx="229025" cy="171769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0C16759-640F-66E1-9ABE-15D07B572EB1}"/>
                </a:ext>
              </a:extLst>
            </p:cNvPr>
            <p:cNvSpPr txBox="1"/>
            <p:nvPr/>
          </p:nvSpPr>
          <p:spPr>
            <a:xfrm>
              <a:off x="1179172" y="5105830"/>
              <a:ext cx="64828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Morphine is a powerful depressant of the medullary vasomotor center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E99BF4E8-633C-8B77-B2D4-4968C7D802EC}"/>
              </a:ext>
            </a:extLst>
          </p:cNvPr>
          <p:cNvGrpSpPr/>
          <p:nvPr/>
        </p:nvGrpSpPr>
        <p:grpSpPr>
          <a:xfrm>
            <a:off x="2550346" y="5291984"/>
            <a:ext cx="5822968" cy="338554"/>
            <a:chOff x="1026346" y="5358640"/>
            <a:chExt cx="5822968" cy="338554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6F613D13-CD7B-57DC-FAA6-D38629997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436902"/>
              <a:ext cx="229025" cy="171769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264B483-7227-8DF4-731A-C6C53FBF207A}"/>
                </a:ext>
              </a:extLst>
            </p:cNvPr>
            <p:cNvSpPr txBox="1"/>
            <p:nvPr/>
          </p:nvSpPr>
          <p:spPr>
            <a:xfrm>
              <a:off x="1179172" y="5358640"/>
              <a:ext cx="56701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Has relatively little effect on blood pressure when </a:t>
              </a:r>
              <a:r>
                <a:rPr lang="en-US" sz="1600" dirty="0" err="1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recumbant</a:t>
              </a:r>
              <a:endParaRPr lang="en-US" sz="1600" dirty="0">
                <a:latin typeface="Candara" panose="020E0502030303020204" pitchFamily="34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405395A-9A2F-C82E-A632-644AFEA28892}"/>
              </a:ext>
            </a:extLst>
          </p:cNvPr>
          <p:cNvGrpSpPr/>
          <p:nvPr/>
        </p:nvGrpSpPr>
        <p:grpSpPr>
          <a:xfrm>
            <a:off x="2550346" y="5593179"/>
            <a:ext cx="5733200" cy="338554"/>
            <a:chOff x="1026346" y="5605046"/>
            <a:chExt cx="5733200" cy="33855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D78BC0A-81BC-C1BA-DDBE-65319EA75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26346" y="5683308"/>
              <a:ext cx="229025" cy="171769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41E3FFF6-5870-574F-D1F7-C573AA304F5B}"/>
                </a:ext>
              </a:extLst>
            </p:cNvPr>
            <p:cNvSpPr txBox="1"/>
            <p:nvPr/>
          </p:nvSpPr>
          <p:spPr>
            <a:xfrm>
              <a:off x="1179172" y="5605046"/>
              <a:ext cx="558037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Can produce severe hypotension in patient who has lost blood</a:t>
              </a: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83CE4DC-39C8-DD9B-CA47-35E31871DBF5}"/>
              </a:ext>
            </a:extLst>
          </p:cNvPr>
          <p:cNvGrpSpPr/>
          <p:nvPr/>
        </p:nvGrpSpPr>
        <p:grpSpPr>
          <a:xfrm>
            <a:off x="1591655" y="2767212"/>
            <a:ext cx="729332" cy="629032"/>
            <a:chOff x="4457700" y="3947241"/>
            <a:chExt cx="729332" cy="629032"/>
          </a:xfrm>
        </p:grpSpPr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BFEDFCEB-A759-149E-9B81-2B539DC8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093A0F02-B842-478C-321C-458BE783B35A}"/>
                </a:ext>
              </a:extLst>
            </p:cNvPr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108" name="Freeform 107">
                <a:extLst>
                  <a:ext uri="{FF2B5EF4-FFF2-40B4-BE49-F238E27FC236}">
                    <a16:creationId xmlns:a16="http://schemas.microsoft.com/office/drawing/2014/main" id="{DB2EB102-03FC-3CA5-CFC6-1269CFB236E5}"/>
                  </a:ext>
                </a:extLst>
              </p:cNvPr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558855B8-02EC-1C5A-217D-37ED974F5B0A}"/>
                  </a:ext>
                </a:extLst>
              </p:cNvPr>
              <p:cNvSpPr txBox="1"/>
              <p:nvPr/>
            </p:nvSpPr>
            <p:spPr bwMode="auto">
              <a:xfrm>
                <a:off x="5856985" y="1448010"/>
                <a:ext cx="485634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042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EEEA2-DA9E-7E05-F39A-5C6796E30A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2C09E39-3531-4321-6904-3FB6C8AE3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07" y="2111523"/>
            <a:ext cx="2219325" cy="33480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9D9094-B5AE-E8F7-96A4-9C7EADF58B86}"/>
              </a:ext>
            </a:extLst>
          </p:cNvPr>
          <p:cNvSpPr txBox="1"/>
          <p:nvPr/>
        </p:nvSpPr>
        <p:spPr>
          <a:xfrm>
            <a:off x="5105400" y="1592600"/>
            <a:ext cx="617219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>
                <a:latin typeface="Arial Rounded MT Bold" pitchFamily="34" charset="0"/>
              </a:defRPr>
            </a:lvl1pPr>
          </a:lstStyle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“My fellowship director even told me: </a:t>
            </a:r>
          </a:p>
          <a:p>
            <a:pPr algn="just">
              <a:lnSpc>
                <a:spcPts val="3400"/>
              </a:lnSpc>
            </a:pPr>
            <a:endParaRPr lang="en-US" sz="3200" dirty="0">
              <a:latin typeface="Candara Light" panose="020E0502030303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‘If you have pain, you can’t get addicted to opiates because the pain soaks up the euphoria.’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9E59BD-8610-22B4-847F-0F16402D58B0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403BC50-997C-6C7F-C866-F9F187052A27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38FC914-66B4-F733-47C0-718A57AEBBCB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630C3DA-3476-1592-D4D5-5611D03F4C2A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3B95DCF8-3668-27F5-B0FC-AF2AC490508D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24477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 rot="17486303">
            <a:off x="5800329" y="3626460"/>
            <a:ext cx="736816" cy="629030"/>
            <a:chOff x="4457700" y="3947243"/>
            <a:chExt cx="736816" cy="629030"/>
          </a:xfrm>
        </p:grpSpPr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3" name="Group 82"/>
            <p:cNvGrpSpPr/>
            <p:nvPr/>
          </p:nvGrpSpPr>
          <p:grpSpPr>
            <a:xfrm>
              <a:off x="4707746" y="3947243"/>
              <a:ext cx="486770" cy="338554"/>
              <a:chOff x="5752632" y="1448012"/>
              <a:chExt cx="660701" cy="477161"/>
            </a:xfrm>
          </p:grpSpPr>
          <p:sp>
            <p:nvSpPr>
              <p:cNvPr id="84" name="Freeform 8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 bwMode="auto">
              <a:xfrm>
                <a:off x="5882006" y="1448012"/>
                <a:ext cx="531327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20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049569" y="4902438"/>
            <a:ext cx="729332" cy="629032"/>
            <a:chOff x="4457700" y="3947241"/>
            <a:chExt cx="729332" cy="629032"/>
          </a:xfrm>
        </p:grpSpPr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8" name="Group 77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79" name="Freeform 7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476931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21</a:t>
                </a:r>
              </a:p>
            </p:txBody>
          </p:sp>
        </p:grpSp>
      </p:grpSp>
      <p:grpSp>
        <p:nvGrpSpPr>
          <p:cNvPr id="71" name="Group 70"/>
          <p:cNvGrpSpPr/>
          <p:nvPr/>
        </p:nvGrpSpPr>
        <p:grpSpPr>
          <a:xfrm>
            <a:off x="9667427" y="3743060"/>
            <a:ext cx="729332" cy="629032"/>
            <a:chOff x="4457700" y="3947241"/>
            <a:chExt cx="729332" cy="629032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3" name="Group 72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74" name="Freeform 73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75" name="TextBox 74"/>
              <p:cNvSpPr txBox="1"/>
              <p:nvPr/>
            </p:nvSpPr>
            <p:spPr bwMode="auto">
              <a:xfrm>
                <a:off x="5856985" y="1448010"/>
                <a:ext cx="500866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19</a:t>
                </a:r>
              </a:p>
            </p:txBody>
          </p:sp>
        </p:grpSp>
      </p:grpSp>
      <p:grpSp>
        <p:nvGrpSpPr>
          <p:cNvPr id="64" name="Group 63"/>
          <p:cNvGrpSpPr/>
          <p:nvPr/>
        </p:nvGrpSpPr>
        <p:grpSpPr>
          <a:xfrm>
            <a:off x="9776016" y="1538752"/>
            <a:ext cx="729332" cy="629032"/>
            <a:chOff x="4457700" y="3947241"/>
            <a:chExt cx="729332" cy="62903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66" name="Group 65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69" name="Freeform 68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 bwMode="auto">
              <a:xfrm>
                <a:off x="5856985" y="1448010"/>
                <a:ext cx="500866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18</a:t>
                </a:r>
              </a:p>
            </p:txBody>
          </p:sp>
        </p:grpSp>
      </p:grpSp>
      <p:sp>
        <p:nvSpPr>
          <p:cNvPr id="4" name="TextBox 3"/>
          <p:cNvSpPr txBox="1"/>
          <p:nvPr/>
        </p:nvSpPr>
        <p:spPr>
          <a:xfrm>
            <a:off x="209987" y="173014"/>
            <a:ext cx="8496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Differences Among the Major Opiates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1839663" y="2205336"/>
            <a:ext cx="8388546" cy="646331"/>
            <a:chOff x="315663" y="2205335"/>
            <a:chExt cx="8388546" cy="646331"/>
          </a:xfrm>
        </p:grpSpPr>
        <p:sp>
          <p:nvSpPr>
            <p:cNvPr id="5" name="TextBox 4"/>
            <p:cNvSpPr txBox="1"/>
            <p:nvPr/>
          </p:nvSpPr>
          <p:spPr>
            <a:xfrm>
              <a:off x="7823840" y="2205335"/>
              <a:ext cx="88036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Candara" panose="020E0502030303020204" pitchFamily="34" charset="0"/>
                </a:rPr>
                <a:t>Sufentanyl</a:t>
              </a:r>
              <a:endParaRPr lang="en-US" sz="1200" dirty="0">
                <a:latin typeface="Candara" panose="020E050203030302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15663" y="2205335"/>
              <a:ext cx="13436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Candara" panose="020E0502030303020204" pitchFamily="34" charset="0"/>
                </a:rPr>
                <a:t>Dephenoxylate</a:t>
              </a:r>
              <a:r>
                <a:rPr lang="en-US" sz="1200" dirty="0">
                  <a:latin typeface="Candara" panose="020E0502030303020204" pitchFamily="34" charset="0"/>
                </a:rPr>
                <a:t> &amp; </a:t>
              </a:r>
            </a:p>
            <a:p>
              <a:pPr algn="ctr"/>
              <a:r>
                <a:rPr lang="en-US" sz="1200" dirty="0" err="1">
                  <a:latin typeface="Candara" panose="020E0502030303020204" pitchFamily="34" charset="0"/>
                </a:rPr>
                <a:t>Lopermide</a:t>
              </a:r>
              <a:endParaRPr lang="en-US" sz="1200" dirty="0">
                <a:latin typeface="Candara" panose="020E0502030303020204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848148" y="2205335"/>
              <a:ext cx="71526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Codeine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2729653" y="2205335"/>
              <a:ext cx="926857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 err="1">
                  <a:latin typeface="Candara" panose="020E0502030303020204" pitchFamily="34" charset="0"/>
                </a:rPr>
                <a:t>Meperidine</a:t>
              </a:r>
              <a:endParaRPr lang="en-US" sz="1200" dirty="0">
                <a:latin typeface="Candara" panose="020E0502030303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834553" y="2205335"/>
              <a:ext cx="1067921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Morphine </a:t>
              </a:r>
            </a:p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&amp; Oxycodone</a:t>
              </a:r>
            </a:p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(</a:t>
              </a:r>
              <a:r>
                <a:rPr lang="en-US" sz="1200" i="1" dirty="0" err="1">
                  <a:latin typeface="Candara" panose="020E0502030303020204" pitchFamily="34" charset="0"/>
                </a:rPr>
                <a:t>OxyContin</a:t>
              </a:r>
              <a:r>
                <a:rPr lang="en-US" sz="1200" dirty="0">
                  <a:latin typeface="Candara" panose="020E0502030303020204" pitchFamily="34" charset="0"/>
                </a:rPr>
                <a:t>)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71124" y="2205335"/>
              <a:ext cx="94128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Methadone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54319" y="2205335"/>
              <a:ext cx="622286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Heroin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919607" y="2205335"/>
              <a:ext cx="74251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Fentanyl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6001" y="1085777"/>
            <a:ext cx="1207641" cy="369332"/>
            <a:chOff x="1380146" y="4557342"/>
            <a:chExt cx="1207641" cy="369332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608032" y="4557342"/>
              <a:ext cx="9797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Potency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846156" y="1252671"/>
            <a:ext cx="8220376" cy="876465"/>
            <a:chOff x="322155" y="1252670"/>
            <a:chExt cx="8220376" cy="876465"/>
          </a:xfrm>
        </p:grpSpPr>
        <p:sp>
          <p:nvSpPr>
            <p:cNvPr id="14" name="Right Triangle 13"/>
            <p:cNvSpPr/>
            <p:nvPr/>
          </p:nvSpPr>
          <p:spPr>
            <a:xfrm flipH="1">
              <a:off x="404083" y="15195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FF00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2155" y="1780401"/>
              <a:ext cx="10518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ndara" panose="020E0502030303020204" pitchFamily="34" charset="0"/>
                </a:rPr>
                <a:t>(Less Potent)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487049" y="1252670"/>
              <a:ext cx="105548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ndara" panose="020E0502030303020204" pitchFamily="34" charset="0"/>
                </a:rPr>
                <a:t>(Very Potent)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944157" y="3466936"/>
            <a:ext cx="8130317" cy="876465"/>
            <a:chOff x="420156" y="3995870"/>
            <a:chExt cx="8130317" cy="876465"/>
          </a:xfrm>
        </p:grpSpPr>
        <p:sp>
          <p:nvSpPr>
            <p:cNvPr id="28" name="Right Triangle 27"/>
            <p:cNvSpPr/>
            <p:nvPr/>
          </p:nvSpPr>
          <p:spPr>
            <a:xfrm flipH="1">
              <a:off x="420156" y="4262735"/>
              <a:ext cx="8130317" cy="609600"/>
            </a:xfrm>
            <a:prstGeom prst="rtTriangle">
              <a:avLst/>
            </a:prstGeom>
            <a:gradFill flip="none" rotWithShape="1">
              <a:gsLst>
                <a:gs pos="0">
                  <a:schemeClr val="bg1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rgbClr val="009900"/>
                </a:gs>
              </a:gsLst>
              <a:lin ang="10800000" scaled="1"/>
              <a:tileRect/>
            </a:gra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74054" y="4464493"/>
              <a:ext cx="115448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ndara" panose="020E0502030303020204" pitchFamily="34" charset="0"/>
                </a:rPr>
                <a:t>(Short Lasting)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417662" y="3995870"/>
              <a:ext cx="11256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ndara" panose="020E0502030303020204" pitchFamily="34" charset="0"/>
                </a:rPr>
                <a:t>(Long Lasting)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50010" y="4269363"/>
              <a:ext cx="13340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Candara" panose="020E0502030303020204" pitchFamily="34" charset="0"/>
                </a:rPr>
                <a:t>(Medium Lasting)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959132" y="4432612"/>
            <a:ext cx="8283590" cy="276999"/>
            <a:chOff x="435132" y="4961546"/>
            <a:chExt cx="8283590" cy="276999"/>
          </a:xfrm>
        </p:grpSpPr>
        <p:sp>
          <p:nvSpPr>
            <p:cNvPr id="21" name="TextBox 20"/>
            <p:cNvSpPr txBox="1"/>
            <p:nvPr/>
          </p:nvSpPr>
          <p:spPr>
            <a:xfrm>
              <a:off x="435132" y="4961546"/>
              <a:ext cx="113685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Fentanyl (oral)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841680" y="4961546"/>
              <a:ext cx="9268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err="1">
                  <a:latin typeface="Candara" panose="020E0502030303020204" pitchFamily="34" charset="0"/>
                </a:rPr>
                <a:t>Meperidine</a:t>
              </a:r>
              <a:endParaRPr lang="en-US" sz="1200" dirty="0">
                <a:latin typeface="Candara" panose="020E0502030303020204" pitchFamily="34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96587" y="4961546"/>
              <a:ext cx="133562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Methadone (oral)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385437" y="4961546"/>
              <a:ext cx="8210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Morphine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757960" y="4961546"/>
              <a:ext cx="12522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Fentanyl (patch)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8114069" y="4961546"/>
              <a:ext cx="6046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andara" panose="020E0502030303020204" pitchFamily="34" charset="0"/>
                </a:rPr>
                <a:t>IV drip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296052" y="3276600"/>
            <a:ext cx="2220597" cy="369332"/>
            <a:chOff x="772051" y="3805535"/>
            <a:chExt cx="2220597" cy="369332"/>
          </a:xfrm>
        </p:grpSpPr>
        <p:sp>
          <p:nvSpPr>
            <p:cNvPr id="31" name="TextBox 30"/>
            <p:cNvSpPr txBox="1"/>
            <p:nvPr/>
          </p:nvSpPr>
          <p:spPr>
            <a:xfrm>
              <a:off x="980559" y="3805535"/>
              <a:ext cx="20120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Duration of Action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51" y="3873500"/>
              <a:ext cx="302003" cy="224543"/>
            </a:xfrm>
            <a:prstGeom prst="rect">
              <a:avLst/>
            </a:prstGeom>
          </p:spPr>
        </p:pic>
      </p:grpSp>
      <p:grpSp>
        <p:nvGrpSpPr>
          <p:cNvPr id="61" name="Group 60"/>
          <p:cNvGrpSpPr/>
          <p:nvPr/>
        </p:nvGrpSpPr>
        <p:grpSpPr>
          <a:xfrm>
            <a:off x="2169341" y="5117068"/>
            <a:ext cx="5650665" cy="369332"/>
            <a:chOff x="645340" y="5117068"/>
            <a:chExt cx="5650665" cy="369332"/>
          </a:xfrm>
        </p:grpSpPr>
        <p:sp>
          <p:nvSpPr>
            <p:cNvPr id="47" name="TextBox 46"/>
            <p:cNvSpPr txBox="1"/>
            <p:nvPr/>
          </p:nvSpPr>
          <p:spPr>
            <a:xfrm>
              <a:off x="970508" y="5117068"/>
              <a:ext cx="53254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Partial MOR agonists: </a:t>
              </a:r>
              <a:r>
                <a:rPr lang="en-US" b="1" dirty="0" err="1">
                  <a:latin typeface="Candara" panose="020E0502030303020204" pitchFamily="34" charset="0"/>
                </a:rPr>
                <a:t>Pentazocine</a:t>
              </a:r>
              <a:r>
                <a:rPr lang="en-US" b="1" dirty="0">
                  <a:latin typeface="Candara" panose="020E0502030303020204" pitchFamily="34" charset="0"/>
                </a:rPr>
                <a:t> &amp; Buprenorphine</a:t>
              </a:r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40" y="5163757"/>
              <a:ext cx="428714" cy="275954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2467029" y="5399008"/>
            <a:ext cx="1964716" cy="338554"/>
            <a:chOff x="943028" y="5399008"/>
            <a:chExt cx="1964716" cy="338554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454286"/>
              <a:ext cx="352514" cy="226906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1158547" y="5399008"/>
              <a:ext cx="1749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Used to treat pain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2467028" y="5652320"/>
            <a:ext cx="2787053" cy="338554"/>
            <a:chOff x="943028" y="5652320"/>
            <a:chExt cx="2787053" cy="33855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707598"/>
              <a:ext cx="352514" cy="226906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168161" y="5652320"/>
              <a:ext cx="256192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Less respiratory depression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467028" y="6297196"/>
            <a:ext cx="5149484" cy="338554"/>
            <a:chOff x="943028" y="5915104"/>
            <a:chExt cx="5149484" cy="338554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028" y="5970382"/>
              <a:ext cx="352514" cy="226906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1175781" y="5915104"/>
              <a:ext cx="491673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</a:rPr>
                <a:t>But can cause hallucinations/nightmares (</a:t>
              </a:r>
              <a:r>
                <a:rPr lang="en-US" sz="1600" dirty="0" err="1">
                  <a:latin typeface="Candara" panose="020E0502030303020204" pitchFamily="34" charset="0"/>
                </a:rPr>
                <a:t>Pentazocine</a:t>
              </a:r>
              <a:r>
                <a:rPr lang="en-US" sz="1600" dirty="0">
                  <a:latin typeface="Candara" panose="020E0502030303020204" pitchFamily="34" charset="0"/>
                </a:rPr>
                <a:t>)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8102243" y="2438401"/>
            <a:ext cx="1226618" cy="471845"/>
            <a:chOff x="6578242" y="2438400"/>
            <a:chExt cx="1226618" cy="471845"/>
          </a:xfrm>
        </p:grpSpPr>
        <p:sp>
          <p:nvSpPr>
            <p:cNvPr id="62" name="TextBox 61"/>
            <p:cNvSpPr txBox="1"/>
            <p:nvPr/>
          </p:nvSpPr>
          <p:spPr>
            <a:xfrm>
              <a:off x="6578242" y="2602468"/>
              <a:ext cx="12266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Candara" panose="020E0502030303020204" pitchFamily="34" charset="0"/>
                </a:rPr>
                <a:t>very lipophilic</a:t>
              </a: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276537" y="2438400"/>
              <a:ext cx="2382" cy="228600"/>
            </a:xfrm>
            <a:custGeom>
              <a:avLst/>
              <a:gdLst>
                <a:gd name="connsiteX0" fmla="*/ 0 w 2382"/>
                <a:gd name="connsiteY0" fmla="*/ 0 h 228600"/>
                <a:gd name="connsiteX1" fmla="*/ 2382 w 2382"/>
                <a:gd name="connsiteY1" fmla="*/ 22860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382" h="228600">
                  <a:moveTo>
                    <a:pt x="0" y="0"/>
                  </a:moveTo>
                  <a:lnTo>
                    <a:pt x="2382" y="228600"/>
                  </a:lnTo>
                </a:path>
              </a:pathLst>
            </a:custGeom>
            <a:ln w="28575">
              <a:solidFill>
                <a:srgbClr val="FF0000"/>
              </a:solidFill>
              <a:head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743200" y="5899150"/>
            <a:ext cx="5580104" cy="523220"/>
            <a:chOff x="1219200" y="5899150"/>
            <a:chExt cx="5580104" cy="523220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5971726"/>
              <a:ext cx="276314" cy="177858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1380833" y="5899150"/>
              <a:ext cx="54184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Can antagonize respiratory depression produced by Fentanyl without</a:t>
              </a:r>
            </a:p>
            <a:p>
              <a:r>
                <a:rPr lang="en-US" sz="1400" dirty="0">
                  <a:latin typeface="Candara" panose="020E0502030303020204" pitchFamily="34" charset="0"/>
                </a:rPr>
                <a:t>completely reversing pain (Buprenorphine)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598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61672"/>
            <a:ext cx="31325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Opiate Abuse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133601" y="1066800"/>
            <a:ext cx="5277666" cy="369332"/>
            <a:chOff x="1380146" y="4557342"/>
            <a:chExt cx="5277666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5049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Opiates have powerful effect on reward pathway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133600" y="1383269"/>
            <a:ext cx="6003826" cy="646331"/>
            <a:chOff x="1380146" y="4557342"/>
            <a:chExt cx="6003826" cy="64633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608032" y="4557342"/>
              <a:ext cx="57759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Mechanism: increase dopamine release from the ventral </a:t>
              </a:r>
            </a:p>
            <a:p>
              <a:r>
                <a:rPr lang="en-US" b="1" dirty="0">
                  <a:latin typeface="Candara" panose="020E0502030303020204" pitchFamily="34" charset="0"/>
                </a:rPr>
                <a:t>tegmental area (VTA)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133601" y="4948019"/>
            <a:ext cx="1450272" cy="369332"/>
            <a:chOff x="1380146" y="4557342"/>
            <a:chExt cx="1450272" cy="36933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608032" y="4557342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Treatment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388972" y="5238704"/>
            <a:ext cx="7267274" cy="338554"/>
            <a:chOff x="1675974" y="1445419"/>
            <a:chExt cx="7267274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711444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Medically supervised withdrawal alone is often insufficient to prevent relapse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599773" y="5501773"/>
            <a:ext cx="2103493" cy="307777"/>
            <a:chOff x="1904574" y="2286000"/>
            <a:chExt cx="2103493" cy="307777"/>
          </a:xfrm>
        </p:grpSpPr>
        <p:sp>
          <p:nvSpPr>
            <p:cNvPr id="27" name="TextBox 26"/>
            <p:cNvSpPr txBox="1"/>
            <p:nvPr/>
          </p:nvSpPr>
          <p:spPr>
            <a:xfrm>
              <a:off x="2021626" y="2286000"/>
              <a:ext cx="19864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Withdrawal symptoms: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2752172" y="5701758"/>
            <a:ext cx="3470855" cy="307777"/>
            <a:chOff x="1904574" y="2286000"/>
            <a:chExt cx="3470855" cy="307777"/>
          </a:xfrm>
        </p:grpSpPr>
        <p:sp>
          <p:nvSpPr>
            <p:cNvPr id="34" name="TextBox 33"/>
            <p:cNvSpPr txBox="1"/>
            <p:nvPr/>
          </p:nvSpPr>
          <p:spPr>
            <a:xfrm>
              <a:off x="2021626" y="2286000"/>
              <a:ext cx="335380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Dysphoria</a:t>
              </a:r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, anxiety, restlessness, insomnia</a:t>
              </a: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2755900" y="5915700"/>
            <a:ext cx="3501312" cy="307777"/>
            <a:chOff x="1904574" y="2286000"/>
            <a:chExt cx="3501312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2021626" y="2286000"/>
              <a:ext cx="3384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High blood pressure, tachycardia, diarrhea</a:t>
              </a:r>
            </a:p>
          </p:txBody>
        </p: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96" name="Group 95"/>
          <p:cNvGrpSpPr/>
          <p:nvPr/>
        </p:nvGrpSpPr>
        <p:grpSpPr>
          <a:xfrm>
            <a:off x="2971801" y="2025650"/>
            <a:ext cx="5678350" cy="2927350"/>
            <a:chOff x="1447800" y="2025650"/>
            <a:chExt cx="5678350" cy="2927350"/>
          </a:xfrm>
        </p:grpSpPr>
        <p:pic>
          <p:nvPicPr>
            <p:cNvPr id="77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154713" y="3496203"/>
              <a:ext cx="1178978" cy="159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8001" y="3684665"/>
              <a:ext cx="1108211" cy="152400"/>
            </a:xfrm>
            <a:prstGeom prst="rect">
              <a:avLst/>
            </a:prstGeom>
          </p:spPr>
        </p:pic>
        <p:sp>
          <p:nvSpPr>
            <p:cNvPr id="47" name="Freeform 46"/>
            <p:cNvSpPr/>
            <p:nvPr/>
          </p:nvSpPr>
          <p:spPr>
            <a:xfrm>
              <a:off x="2171408" y="2984982"/>
              <a:ext cx="1758282" cy="532516"/>
            </a:xfrm>
            <a:custGeom>
              <a:avLst/>
              <a:gdLst>
                <a:gd name="connsiteX0" fmla="*/ 0 w 1914258"/>
                <a:gd name="connsiteY0" fmla="*/ 50984 h 1852432"/>
                <a:gd name="connsiteX1" fmla="*/ 452927 w 1914258"/>
                <a:gd name="connsiteY1" fmla="*/ 50984 h 1852432"/>
                <a:gd name="connsiteX2" fmla="*/ 598206 w 1914258"/>
                <a:gd name="connsiteY2" fmla="*/ 580823 h 1852432"/>
                <a:gd name="connsiteX3" fmla="*/ 188008 w 1914258"/>
                <a:gd name="connsiteY3" fmla="*/ 1127754 h 1852432"/>
                <a:gd name="connsiteX4" fmla="*/ 256374 w 1914258"/>
                <a:gd name="connsiteY4" fmla="*/ 1837055 h 1852432"/>
                <a:gd name="connsiteX5" fmla="*/ 1914258 w 1914258"/>
                <a:gd name="connsiteY5" fmla="*/ 1546498 h 1852432"/>
                <a:gd name="connsiteX0" fmla="*/ 0 w 1914258"/>
                <a:gd name="connsiteY0" fmla="*/ 50984 h 1546498"/>
                <a:gd name="connsiteX1" fmla="*/ 452927 w 1914258"/>
                <a:gd name="connsiteY1" fmla="*/ 50984 h 1546498"/>
                <a:gd name="connsiteX2" fmla="*/ 598206 w 1914258"/>
                <a:gd name="connsiteY2" fmla="*/ 580823 h 1546498"/>
                <a:gd name="connsiteX3" fmla="*/ 188008 w 1914258"/>
                <a:gd name="connsiteY3" fmla="*/ 1127754 h 1546498"/>
                <a:gd name="connsiteX4" fmla="*/ 1914258 w 1914258"/>
                <a:gd name="connsiteY4" fmla="*/ 1546498 h 1546498"/>
                <a:gd name="connsiteX0" fmla="*/ 0 w 1914258"/>
                <a:gd name="connsiteY0" fmla="*/ 90508 h 1586022"/>
                <a:gd name="connsiteX1" fmla="*/ 452927 w 1914258"/>
                <a:gd name="connsiteY1" fmla="*/ 90508 h 1586022"/>
                <a:gd name="connsiteX2" fmla="*/ 188008 w 1914258"/>
                <a:gd name="connsiteY2" fmla="*/ 1167278 h 1586022"/>
                <a:gd name="connsiteX3" fmla="*/ 1914258 w 1914258"/>
                <a:gd name="connsiteY3" fmla="*/ 1586022 h 1586022"/>
                <a:gd name="connsiteX0" fmla="*/ 0 w 1914258"/>
                <a:gd name="connsiteY0" fmla="*/ 114970 h 1610484"/>
                <a:gd name="connsiteX1" fmla="*/ 452927 w 1914258"/>
                <a:gd name="connsiteY1" fmla="*/ 114970 h 1610484"/>
                <a:gd name="connsiteX2" fmla="*/ 196553 w 1914258"/>
                <a:gd name="connsiteY2" fmla="*/ 1525026 h 1610484"/>
                <a:gd name="connsiteX3" fmla="*/ 1914258 w 1914258"/>
                <a:gd name="connsiteY3" fmla="*/ 1610484 h 1610484"/>
                <a:gd name="connsiteX0" fmla="*/ 0 w 1914258"/>
                <a:gd name="connsiteY0" fmla="*/ 25336 h 1535968"/>
                <a:gd name="connsiteX1" fmla="*/ 470019 w 1914258"/>
                <a:gd name="connsiteY1" fmla="*/ 204798 h 1535968"/>
                <a:gd name="connsiteX2" fmla="*/ 196553 w 1914258"/>
                <a:gd name="connsiteY2" fmla="*/ 1435392 h 1535968"/>
                <a:gd name="connsiteX3" fmla="*/ 1914258 w 1914258"/>
                <a:gd name="connsiteY3" fmla="*/ 1520850 h 1535968"/>
                <a:gd name="connsiteX0" fmla="*/ 0 w 2529556"/>
                <a:gd name="connsiteY0" fmla="*/ 5440 h 1806629"/>
                <a:gd name="connsiteX1" fmla="*/ 1085317 w 2529556"/>
                <a:gd name="connsiteY1" fmla="*/ 475459 h 1806629"/>
                <a:gd name="connsiteX2" fmla="*/ 811851 w 2529556"/>
                <a:gd name="connsiteY2" fmla="*/ 1706053 h 1806629"/>
                <a:gd name="connsiteX3" fmla="*/ 2529556 w 2529556"/>
                <a:gd name="connsiteY3" fmla="*/ 1791511 h 1806629"/>
                <a:gd name="connsiteX0" fmla="*/ 0 w 2469735"/>
                <a:gd name="connsiteY0" fmla="*/ 3402 h 2001144"/>
                <a:gd name="connsiteX1" fmla="*/ 1025496 w 2469735"/>
                <a:gd name="connsiteY1" fmla="*/ 669974 h 2001144"/>
                <a:gd name="connsiteX2" fmla="*/ 752030 w 2469735"/>
                <a:gd name="connsiteY2" fmla="*/ 1900568 h 2001144"/>
                <a:gd name="connsiteX3" fmla="*/ 2469735 w 2469735"/>
                <a:gd name="connsiteY3" fmla="*/ 1986026 h 2001144"/>
                <a:gd name="connsiteX0" fmla="*/ 0 w 2589376"/>
                <a:gd name="connsiteY0" fmla="*/ 2329 h 2239353"/>
                <a:gd name="connsiteX1" fmla="*/ 1145137 w 2589376"/>
                <a:gd name="connsiteY1" fmla="*/ 908183 h 2239353"/>
                <a:gd name="connsiteX2" fmla="*/ 871671 w 2589376"/>
                <a:gd name="connsiteY2" fmla="*/ 2138777 h 2239353"/>
                <a:gd name="connsiteX3" fmla="*/ 2589376 w 2589376"/>
                <a:gd name="connsiteY3" fmla="*/ 2224235 h 2239353"/>
                <a:gd name="connsiteX0" fmla="*/ 0 w 2546647"/>
                <a:gd name="connsiteY0" fmla="*/ 2303 h 2247873"/>
                <a:gd name="connsiteX1" fmla="*/ 1102408 w 2546647"/>
                <a:gd name="connsiteY1" fmla="*/ 916703 h 2247873"/>
                <a:gd name="connsiteX2" fmla="*/ 828942 w 2546647"/>
                <a:gd name="connsiteY2" fmla="*/ 2147297 h 2247873"/>
                <a:gd name="connsiteX3" fmla="*/ 2546647 w 2546647"/>
                <a:gd name="connsiteY3" fmla="*/ 2232755 h 2247873"/>
                <a:gd name="connsiteX0" fmla="*/ 0 w 2546647"/>
                <a:gd name="connsiteY0" fmla="*/ 2713 h 2775160"/>
                <a:gd name="connsiteX1" fmla="*/ 1102408 w 2546647"/>
                <a:gd name="connsiteY1" fmla="*/ 917113 h 2775160"/>
                <a:gd name="connsiteX2" fmla="*/ 931491 w 2546647"/>
                <a:gd name="connsiteY2" fmla="*/ 2737367 h 2775160"/>
                <a:gd name="connsiteX3" fmla="*/ 2546647 w 2546647"/>
                <a:gd name="connsiteY3" fmla="*/ 2233165 h 2775160"/>
                <a:gd name="connsiteX0" fmla="*/ 0 w 2546647"/>
                <a:gd name="connsiteY0" fmla="*/ 15410 h 2811744"/>
                <a:gd name="connsiteX1" fmla="*/ 1076771 w 2546647"/>
                <a:gd name="connsiteY1" fmla="*/ 451246 h 2811744"/>
                <a:gd name="connsiteX2" fmla="*/ 931491 w 2546647"/>
                <a:gd name="connsiteY2" fmla="*/ 2750064 h 2811744"/>
                <a:gd name="connsiteX3" fmla="*/ 2546647 w 2546647"/>
                <a:gd name="connsiteY3" fmla="*/ 2245862 h 2811744"/>
                <a:gd name="connsiteX0" fmla="*/ 0 w 2546647"/>
                <a:gd name="connsiteY0" fmla="*/ 23214 h 3163149"/>
                <a:gd name="connsiteX1" fmla="*/ 1076771 w 2546647"/>
                <a:gd name="connsiteY1" fmla="*/ 459050 h 3163149"/>
                <a:gd name="connsiteX2" fmla="*/ 940037 w 2546647"/>
                <a:gd name="connsiteY2" fmla="*/ 3116791 h 3163149"/>
                <a:gd name="connsiteX3" fmla="*/ 2546647 w 2546647"/>
                <a:gd name="connsiteY3" fmla="*/ 2253666 h 3163149"/>
                <a:gd name="connsiteX0" fmla="*/ 0 w 2794475"/>
                <a:gd name="connsiteY0" fmla="*/ 23214 h 3197071"/>
                <a:gd name="connsiteX1" fmla="*/ 1076771 w 2794475"/>
                <a:gd name="connsiteY1" fmla="*/ 459050 h 3197071"/>
                <a:gd name="connsiteX2" fmla="*/ 940037 w 2794475"/>
                <a:gd name="connsiteY2" fmla="*/ 3116791 h 3197071"/>
                <a:gd name="connsiteX3" fmla="*/ 2794475 w 2794475"/>
                <a:gd name="connsiteY3" fmla="*/ 2604044 h 3197071"/>
                <a:gd name="connsiteX0" fmla="*/ 0 w 3537959"/>
                <a:gd name="connsiteY0" fmla="*/ 23214 h 3209544"/>
                <a:gd name="connsiteX1" fmla="*/ 1076771 w 3537959"/>
                <a:gd name="connsiteY1" fmla="*/ 459050 h 3209544"/>
                <a:gd name="connsiteX2" fmla="*/ 940037 w 3537959"/>
                <a:gd name="connsiteY2" fmla="*/ 3116791 h 3209544"/>
                <a:gd name="connsiteX3" fmla="*/ 3537959 w 3537959"/>
                <a:gd name="connsiteY3" fmla="*/ 2698048 h 3209544"/>
                <a:gd name="connsiteX0" fmla="*/ 0 w 3144852"/>
                <a:gd name="connsiteY0" fmla="*/ 23214 h 3209544"/>
                <a:gd name="connsiteX1" fmla="*/ 1076771 w 3144852"/>
                <a:gd name="connsiteY1" fmla="*/ 459050 h 3209544"/>
                <a:gd name="connsiteX2" fmla="*/ 940037 w 3144852"/>
                <a:gd name="connsiteY2" fmla="*/ 3116791 h 3209544"/>
                <a:gd name="connsiteX3" fmla="*/ 3144852 w 3144852"/>
                <a:gd name="connsiteY3" fmla="*/ 2698048 h 3209544"/>
                <a:gd name="connsiteX0" fmla="*/ 0 w 3144852"/>
                <a:gd name="connsiteY0" fmla="*/ 23214 h 3217342"/>
                <a:gd name="connsiteX1" fmla="*/ 1076771 w 3144852"/>
                <a:gd name="connsiteY1" fmla="*/ 459050 h 3217342"/>
                <a:gd name="connsiteX2" fmla="*/ 940037 w 3144852"/>
                <a:gd name="connsiteY2" fmla="*/ 3116791 h 3217342"/>
                <a:gd name="connsiteX3" fmla="*/ 3144852 w 3144852"/>
                <a:gd name="connsiteY3" fmla="*/ 2698048 h 3217342"/>
                <a:gd name="connsiteX0" fmla="*/ 0 w 2991028"/>
                <a:gd name="connsiteY0" fmla="*/ 23214 h 3228839"/>
                <a:gd name="connsiteX1" fmla="*/ 1076771 w 2991028"/>
                <a:gd name="connsiteY1" fmla="*/ 459050 h 3228839"/>
                <a:gd name="connsiteX2" fmla="*/ 940037 w 2991028"/>
                <a:gd name="connsiteY2" fmla="*/ 3116791 h 3228839"/>
                <a:gd name="connsiteX3" fmla="*/ 2991028 w 2991028"/>
                <a:gd name="connsiteY3" fmla="*/ 2766414 h 3228839"/>
                <a:gd name="connsiteX0" fmla="*/ 0 w 3042303"/>
                <a:gd name="connsiteY0" fmla="*/ 23214 h 3250576"/>
                <a:gd name="connsiteX1" fmla="*/ 1076771 w 3042303"/>
                <a:gd name="connsiteY1" fmla="*/ 459050 h 3250576"/>
                <a:gd name="connsiteX2" fmla="*/ 940037 w 3042303"/>
                <a:gd name="connsiteY2" fmla="*/ 3116791 h 3250576"/>
                <a:gd name="connsiteX3" fmla="*/ 3042303 w 3042303"/>
                <a:gd name="connsiteY3" fmla="*/ 2877510 h 3250576"/>
                <a:gd name="connsiteX0" fmla="*/ 0 w 3264493"/>
                <a:gd name="connsiteY0" fmla="*/ 23214 h 3264144"/>
                <a:gd name="connsiteX1" fmla="*/ 1076771 w 3264493"/>
                <a:gd name="connsiteY1" fmla="*/ 459050 h 3264144"/>
                <a:gd name="connsiteX2" fmla="*/ 940037 w 3264493"/>
                <a:gd name="connsiteY2" fmla="*/ 3116791 h 3264144"/>
                <a:gd name="connsiteX3" fmla="*/ 3264493 w 3264493"/>
                <a:gd name="connsiteY3" fmla="*/ 2937330 h 3264144"/>
                <a:gd name="connsiteX0" fmla="*/ 0 w 3170490"/>
                <a:gd name="connsiteY0" fmla="*/ 23214 h 3270421"/>
                <a:gd name="connsiteX1" fmla="*/ 1076771 w 3170490"/>
                <a:gd name="connsiteY1" fmla="*/ 459050 h 3270421"/>
                <a:gd name="connsiteX2" fmla="*/ 940037 w 3170490"/>
                <a:gd name="connsiteY2" fmla="*/ 3116791 h 3270421"/>
                <a:gd name="connsiteX3" fmla="*/ 3170490 w 3170490"/>
                <a:gd name="connsiteY3" fmla="*/ 2962968 h 3270421"/>
                <a:gd name="connsiteX0" fmla="*/ 0 w 3196127"/>
                <a:gd name="connsiteY0" fmla="*/ 23214 h 3266204"/>
                <a:gd name="connsiteX1" fmla="*/ 1076771 w 3196127"/>
                <a:gd name="connsiteY1" fmla="*/ 459050 h 3266204"/>
                <a:gd name="connsiteX2" fmla="*/ 940037 w 3196127"/>
                <a:gd name="connsiteY2" fmla="*/ 3116791 h 3266204"/>
                <a:gd name="connsiteX3" fmla="*/ 3196127 w 3196127"/>
                <a:gd name="connsiteY3" fmla="*/ 2945876 h 3266204"/>
                <a:gd name="connsiteX0" fmla="*/ 0 w 3196127"/>
                <a:gd name="connsiteY0" fmla="*/ 50249 h 3300575"/>
                <a:gd name="connsiteX1" fmla="*/ 777668 w 3196127"/>
                <a:gd name="connsiteY1" fmla="*/ 383536 h 3300575"/>
                <a:gd name="connsiteX2" fmla="*/ 940037 w 3196127"/>
                <a:gd name="connsiteY2" fmla="*/ 3143826 h 3300575"/>
                <a:gd name="connsiteX3" fmla="*/ 3196127 w 3196127"/>
                <a:gd name="connsiteY3" fmla="*/ 2972911 h 3300575"/>
                <a:gd name="connsiteX0" fmla="*/ 0 w 3717420"/>
                <a:gd name="connsiteY0" fmla="*/ 8390 h 3566365"/>
                <a:gd name="connsiteX1" fmla="*/ 1298961 w 3717420"/>
                <a:gd name="connsiteY1" fmla="*/ 649326 h 3566365"/>
                <a:gd name="connsiteX2" fmla="*/ 1461330 w 3717420"/>
                <a:gd name="connsiteY2" fmla="*/ 3409616 h 3566365"/>
                <a:gd name="connsiteX3" fmla="*/ 3717420 w 3717420"/>
                <a:gd name="connsiteY3" fmla="*/ 3238701 h 3566365"/>
                <a:gd name="connsiteX0" fmla="*/ 0 w 3640508"/>
                <a:gd name="connsiteY0" fmla="*/ 8101 h 3574621"/>
                <a:gd name="connsiteX1" fmla="*/ 1222049 w 3640508"/>
                <a:gd name="connsiteY1" fmla="*/ 657582 h 3574621"/>
                <a:gd name="connsiteX2" fmla="*/ 1384418 w 3640508"/>
                <a:gd name="connsiteY2" fmla="*/ 3417872 h 3574621"/>
                <a:gd name="connsiteX3" fmla="*/ 3640508 w 3640508"/>
                <a:gd name="connsiteY3" fmla="*/ 3246957 h 3574621"/>
                <a:gd name="connsiteX0" fmla="*/ 0 w 3563596"/>
                <a:gd name="connsiteY0" fmla="*/ 7829 h 3582895"/>
                <a:gd name="connsiteX1" fmla="*/ 1145137 w 3563596"/>
                <a:gd name="connsiteY1" fmla="*/ 665856 h 3582895"/>
                <a:gd name="connsiteX2" fmla="*/ 1307506 w 3563596"/>
                <a:gd name="connsiteY2" fmla="*/ 3426146 h 3582895"/>
                <a:gd name="connsiteX3" fmla="*/ 3563596 w 3563596"/>
                <a:gd name="connsiteY3" fmla="*/ 3255231 h 3582895"/>
                <a:gd name="connsiteX0" fmla="*/ 0 w 3631962"/>
                <a:gd name="connsiteY0" fmla="*/ 7829 h 3629270"/>
                <a:gd name="connsiteX1" fmla="*/ 1145137 w 3631962"/>
                <a:gd name="connsiteY1" fmla="*/ 665856 h 3629270"/>
                <a:gd name="connsiteX2" fmla="*/ 1307506 w 3631962"/>
                <a:gd name="connsiteY2" fmla="*/ 3426146 h 3629270"/>
                <a:gd name="connsiteX3" fmla="*/ 3631962 w 3631962"/>
                <a:gd name="connsiteY3" fmla="*/ 3417601 h 3629270"/>
                <a:gd name="connsiteX0" fmla="*/ 0 w 3862699"/>
                <a:gd name="connsiteY0" fmla="*/ 7829 h 3632123"/>
                <a:gd name="connsiteX1" fmla="*/ 1145137 w 3862699"/>
                <a:gd name="connsiteY1" fmla="*/ 665856 h 3632123"/>
                <a:gd name="connsiteX2" fmla="*/ 1307506 w 3862699"/>
                <a:gd name="connsiteY2" fmla="*/ 3426146 h 3632123"/>
                <a:gd name="connsiteX3" fmla="*/ 3862699 w 3862699"/>
                <a:gd name="connsiteY3" fmla="*/ 3426147 h 3632123"/>
                <a:gd name="connsiteX0" fmla="*/ 0 w 3743058"/>
                <a:gd name="connsiteY0" fmla="*/ 7829 h 3637973"/>
                <a:gd name="connsiteX1" fmla="*/ 1145137 w 3743058"/>
                <a:gd name="connsiteY1" fmla="*/ 665856 h 3637973"/>
                <a:gd name="connsiteX2" fmla="*/ 1307506 w 3743058"/>
                <a:gd name="connsiteY2" fmla="*/ 3426146 h 3637973"/>
                <a:gd name="connsiteX3" fmla="*/ 3743058 w 3743058"/>
                <a:gd name="connsiteY3" fmla="*/ 3443238 h 3637973"/>
                <a:gd name="connsiteX0" fmla="*/ 0 w 3751604"/>
                <a:gd name="connsiteY0" fmla="*/ 6132 h 3704642"/>
                <a:gd name="connsiteX1" fmla="*/ 1153683 w 3751604"/>
                <a:gd name="connsiteY1" fmla="*/ 732525 h 3704642"/>
                <a:gd name="connsiteX2" fmla="*/ 1316052 w 3751604"/>
                <a:gd name="connsiteY2" fmla="*/ 3492815 h 3704642"/>
                <a:gd name="connsiteX3" fmla="*/ 3751604 w 3751604"/>
                <a:gd name="connsiteY3" fmla="*/ 3509907 h 3704642"/>
                <a:gd name="connsiteX0" fmla="*/ 0 w 3751604"/>
                <a:gd name="connsiteY0" fmla="*/ 13374 h 3723270"/>
                <a:gd name="connsiteX1" fmla="*/ 1392965 w 3751604"/>
                <a:gd name="connsiteY1" fmla="*/ 585943 h 3723270"/>
                <a:gd name="connsiteX2" fmla="*/ 1316052 w 3751604"/>
                <a:gd name="connsiteY2" fmla="*/ 3500057 h 3723270"/>
                <a:gd name="connsiteX3" fmla="*/ 3751604 w 3751604"/>
                <a:gd name="connsiteY3" fmla="*/ 3517149 h 3723270"/>
                <a:gd name="connsiteX0" fmla="*/ 0 w 3751604"/>
                <a:gd name="connsiteY0" fmla="*/ 26091 h 3742946"/>
                <a:gd name="connsiteX1" fmla="*/ 1375873 w 3751604"/>
                <a:gd name="connsiteY1" fmla="*/ 504656 h 3742946"/>
                <a:gd name="connsiteX2" fmla="*/ 1316052 w 3751604"/>
                <a:gd name="connsiteY2" fmla="*/ 3512774 h 3742946"/>
                <a:gd name="connsiteX3" fmla="*/ 3751604 w 3751604"/>
                <a:gd name="connsiteY3" fmla="*/ 3529866 h 3742946"/>
                <a:gd name="connsiteX0" fmla="*/ 0 w 3751604"/>
                <a:gd name="connsiteY0" fmla="*/ 51120 h 3774933"/>
                <a:gd name="connsiteX1" fmla="*/ 1375873 w 3751604"/>
                <a:gd name="connsiteY1" fmla="*/ 435682 h 3774933"/>
                <a:gd name="connsiteX2" fmla="*/ 1316052 w 3751604"/>
                <a:gd name="connsiteY2" fmla="*/ 3537803 h 3774933"/>
                <a:gd name="connsiteX3" fmla="*/ 3751604 w 3751604"/>
                <a:gd name="connsiteY3" fmla="*/ 3554895 h 3774933"/>
                <a:gd name="connsiteX0" fmla="*/ 0 w 3751604"/>
                <a:gd name="connsiteY0" fmla="*/ 59358 h 3915056"/>
                <a:gd name="connsiteX1" fmla="*/ 1375873 w 3751604"/>
                <a:gd name="connsiteY1" fmla="*/ 443920 h 3915056"/>
                <a:gd name="connsiteX2" fmla="*/ 1239139 w 3751604"/>
                <a:gd name="connsiteY2" fmla="*/ 3716957 h 3915056"/>
                <a:gd name="connsiteX3" fmla="*/ 3751604 w 3751604"/>
                <a:gd name="connsiteY3" fmla="*/ 3563133 h 3915056"/>
                <a:gd name="connsiteX0" fmla="*/ 0 w 3751604"/>
                <a:gd name="connsiteY0" fmla="*/ 67644 h 4058810"/>
                <a:gd name="connsiteX1" fmla="*/ 1375873 w 3751604"/>
                <a:gd name="connsiteY1" fmla="*/ 452206 h 4058810"/>
                <a:gd name="connsiteX2" fmla="*/ 1213502 w 3751604"/>
                <a:gd name="connsiteY2" fmla="*/ 3887613 h 4058810"/>
                <a:gd name="connsiteX3" fmla="*/ 3751604 w 3751604"/>
                <a:gd name="connsiteY3" fmla="*/ 3571419 h 4058810"/>
                <a:gd name="connsiteX0" fmla="*/ 0 w 3751604"/>
                <a:gd name="connsiteY0" fmla="*/ 162054 h 4166259"/>
                <a:gd name="connsiteX1" fmla="*/ 1256231 w 3751604"/>
                <a:gd name="connsiteY1" fmla="*/ 358608 h 4166259"/>
                <a:gd name="connsiteX2" fmla="*/ 1213502 w 3751604"/>
                <a:gd name="connsiteY2" fmla="*/ 3982023 h 4166259"/>
                <a:gd name="connsiteX3" fmla="*/ 3751604 w 3751604"/>
                <a:gd name="connsiteY3" fmla="*/ 3665829 h 4166259"/>
                <a:gd name="connsiteX0" fmla="*/ 0 w 3751604"/>
                <a:gd name="connsiteY0" fmla="*/ 293030 h 4310945"/>
                <a:gd name="connsiteX1" fmla="*/ 1204957 w 3751604"/>
                <a:gd name="connsiteY1" fmla="*/ 293031 h 4310945"/>
                <a:gd name="connsiteX2" fmla="*/ 1213502 w 3751604"/>
                <a:gd name="connsiteY2" fmla="*/ 4112999 h 4310945"/>
                <a:gd name="connsiteX3" fmla="*/ 3751604 w 3751604"/>
                <a:gd name="connsiteY3" fmla="*/ 3796805 h 4310945"/>
                <a:gd name="connsiteX0" fmla="*/ 0 w 3751604"/>
                <a:gd name="connsiteY0" fmla="*/ 324444 h 4345349"/>
                <a:gd name="connsiteX1" fmla="*/ 1179319 w 3751604"/>
                <a:gd name="connsiteY1" fmla="*/ 281716 h 4345349"/>
                <a:gd name="connsiteX2" fmla="*/ 1213502 w 3751604"/>
                <a:gd name="connsiteY2" fmla="*/ 4144413 h 4345349"/>
                <a:gd name="connsiteX3" fmla="*/ 3751604 w 3751604"/>
                <a:gd name="connsiteY3" fmla="*/ 3828219 h 4345349"/>
                <a:gd name="connsiteX0" fmla="*/ 0 w 3760150"/>
                <a:gd name="connsiteY0" fmla="*/ 263461 h 4378370"/>
                <a:gd name="connsiteX1" fmla="*/ 1187865 w 3760150"/>
                <a:gd name="connsiteY1" fmla="*/ 314737 h 4378370"/>
                <a:gd name="connsiteX2" fmla="*/ 1222048 w 3760150"/>
                <a:gd name="connsiteY2" fmla="*/ 4177434 h 4378370"/>
                <a:gd name="connsiteX3" fmla="*/ 3760150 w 3760150"/>
                <a:gd name="connsiteY3" fmla="*/ 3861240 h 4378370"/>
                <a:gd name="connsiteX0" fmla="*/ 0 w 3879791"/>
                <a:gd name="connsiteY0" fmla="*/ 242407 h 4391499"/>
                <a:gd name="connsiteX1" fmla="*/ 1307506 w 3879791"/>
                <a:gd name="connsiteY1" fmla="*/ 327866 h 4391499"/>
                <a:gd name="connsiteX2" fmla="*/ 1341689 w 3879791"/>
                <a:gd name="connsiteY2" fmla="*/ 4190563 h 4391499"/>
                <a:gd name="connsiteX3" fmla="*/ 3879791 w 3879791"/>
                <a:gd name="connsiteY3" fmla="*/ 3874369 h 4391499"/>
                <a:gd name="connsiteX0" fmla="*/ 0 w 3837062"/>
                <a:gd name="connsiteY0" fmla="*/ 237245 h 4394883"/>
                <a:gd name="connsiteX1" fmla="*/ 1264777 w 3837062"/>
                <a:gd name="connsiteY1" fmla="*/ 331250 h 4394883"/>
                <a:gd name="connsiteX2" fmla="*/ 1298960 w 3837062"/>
                <a:gd name="connsiteY2" fmla="*/ 4193947 h 4394883"/>
                <a:gd name="connsiteX3" fmla="*/ 3837062 w 3837062"/>
                <a:gd name="connsiteY3" fmla="*/ 3877753 h 4394883"/>
                <a:gd name="connsiteX0" fmla="*/ 0 w 3837062"/>
                <a:gd name="connsiteY0" fmla="*/ 242859 h 4466305"/>
                <a:gd name="connsiteX1" fmla="*/ 1264777 w 3837062"/>
                <a:gd name="connsiteY1" fmla="*/ 336864 h 4466305"/>
                <a:gd name="connsiteX2" fmla="*/ 1316051 w 3837062"/>
                <a:gd name="connsiteY2" fmla="*/ 4276474 h 4466305"/>
                <a:gd name="connsiteX3" fmla="*/ 3837062 w 3837062"/>
                <a:gd name="connsiteY3" fmla="*/ 3883367 h 4466305"/>
                <a:gd name="connsiteX0" fmla="*/ 0 w 3486685"/>
                <a:gd name="connsiteY0" fmla="*/ 242859 h 4462837"/>
                <a:gd name="connsiteX1" fmla="*/ 1264777 w 3486685"/>
                <a:gd name="connsiteY1" fmla="*/ 336864 h 4462837"/>
                <a:gd name="connsiteX2" fmla="*/ 1316051 w 3486685"/>
                <a:gd name="connsiteY2" fmla="*/ 4276474 h 4462837"/>
                <a:gd name="connsiteX3" fmla="*/ 3486685 w 3486685"/>
                <a:gd name="connsiteY3" fmla="*/ 3866275 h 4462837"/>
                <a:gd name="connsiteX0" fmla="*/ 0 w 3546505"/>
                <a:gd name="connsiteY0" fmla="*/ 242859 h 4456105"/>
                <a:gd name="connsiteX1" fmla="*/ 1264777 w 3546505"/>
                <a:gd name="connsiteY1" fmla="*/ 336864 h 4456105"/>
                <a:gd name="connsiteX2" fmla="*/ 1316051 w 3546505"/>
                <a:gd name="connsiteY2" fmla="*/ 4276474 h 4456105"/>
                <a:gd name="connsiteX3" fmla="*/ 3546505 w 3546505"/>
                <a:gd name="connsiteY3" fmla="*/ 3832092 h 4456105"/>
                <a:gd name="connsiteX0" fmla="*/ 0 w 3546505"/>
                <a:gd name="connsiteY0" fmla="*/ 248477 h 4529443"/>
                <a:gd name="connsiteX1" fmla="*/ 1264777 w 3546505"/>
                <a:gd name="connsiteY1" fmla="*/ 342482 h 4529443"/>
                <a:gd name="connsiteX2" fmla="*/ 1324597 w 3546505"/>
                <a:gd name="connsiteY2" fmla="*/ 4359004 h 4529443"/>
                <a:gd name="connsiteX3" fmla="*/ 3546505 w 3546505"/>
                <a:gd name="connsiteY3" fmla="*/ 3837710 h 4529443"/>
                <a:gd name="connsiteX0" fmla="*/ 0 w 3546505"/>
                <a:gd name="connsiteY0" fmla="*/ 255972 h 4628594"/>
                <a:gd name="connsiteX1" fmla="*/ 1264777 w 3546505"/>
                <a:gd name="connsiteY1" fmla="*/ 349977 h 4628594"/>
                <a:gd name="connsiteX2" fmla="*/ 1307506 w 3546505"/>
                <a:gd name="connsiteY2" fmla="*/ 4469049 h 4628594"/>
                <a:gd name="connsiteX3" fmla="*/ 3546505 w 3546505"/>
                <a:gd name="connsiteY3" fmla="*/ 3845205 h 4628594"/>
                <a:gd name="connsiteX0" fmla="*/ 0 w 3409773"/>
                <a:gd name="connsiteY0" fmla="*/ 255972 h 4617857"/>
                <a:gd name="connsiteX1" fmla="*/ 1264777 w 3409773"/>
                <a:gd name="connsiteY1" fmla="*/ 349977 h 4617857"/>
                <a:gd name="connsiteX2" fmla="*/ 1307506 w 3409773"/>
                <a:gd name="connsiteY2" fmla="*/ 4469049 h 4617857"/>
                <a:gd name="connsiteX3" fmla="*/ 3409773 w 3409773"/>
                <a:gd name="connsiteY3" fmla="*/ 3776839 h 4617857"/>
                <a:gd name="connsiteX0" fmla="*/ 0 w 3469593"/>
                <a:gd name="connsiteY0" fmla="*/ 255972 h 4617857"/>
                <a:gd name="connsiteX1" fmla="*/ 1264777 w 3469593"/>
                <a:gd name="connsiteY1" fmla="*/ 349977 h 4617857"/>
                <a:gd name="connsiteX2" fmla="*/ 1307506 w 3469593"/>
                <a:gd name="connsiteY2" fmla="*/ 4469049 h 4617857"/>
                <a:gd name="connsiteX3" fmla="*/ 3469593 w 3469593"/>
                <a:gd name="connsiteY3" fmla="*/ 3776839 h 4617857"/>
                <a:gd name="connsiteX0" fmla="*/ 0 w 3469593"/>
                <a:gd name="connsiteY0" fmla="*/ 81153 h 3602048"/>
                <a:gd name="connsiteX1" fmla="*/ 1264777 w 3469593"/>
                <a:gd name="connsiteY1" fmla="*/ 175158 h 3602048"/>
                <a:gd name="connsiteX2" fmla="*/ 3016665 w 3469593"/>
                <a:gd name="connsiteY2" fmla="*/ 1850133 h 3602048"/>
                <a:gd name="connsiteX3" fmla="*/ 3469593 w 3469593"/>
                <a:gd name="connsiteY3" fmla="*/ 3602020 h 3602048"/>
                <a:gd name="connsiteX0" fmla="*/ 0 w 3469593"/>
                <a:gd name="connsiteY0" fmla="*/ 0 h 3520895"/>
                <a:gd name="connsiteX1" fmla="*/ 3016665 w 3469593"/>
                <a:gd name="connsiteY1" fmla="*/ 1768980 h 3520895"/>
                <a:gd name="connsiteX2" fmla="*/ 3469593 w 3469593"/>
                <a:gd name="connsiteY2" fmla="*/ 3520867 h 3520895"/>
                <a:gd name="connsiteX0" fmla="*/ 0 w 3843928"/>
                <a:gd name="connsiteY0" fmla="*/ 0 h 3520867"/>
                <a:gd name="connsiteX1" fmla="*/ 3016665 w 3843928"/>
                <a:gd name="connsiteY1" fmla="*/ 1768980 h 3520867"/>
                <a:gd name="connsiteX2" fmla="*/ 3836349 w 3843928"/>
                <a:gd name="connsiteY2" fmla="*/ 1570116 h 3520867"/>
                <a:gd name="connsiteX3" fmla="*/ 3469593 w 3843928"/>
                <a:gd name="connsiteY3" fmla="*/ 3520867 h 3520867"/>
                <a:gd name="connsiteX0" fmla="*/ 0 w 4349810"/>
                <a:gd name="connsiteY0" fmla="*/ 0 h 2768838"/>
                <a:gd name="connsiteX1" fmla="*/ 3016665 w 4349810"/>
                <a:gd name="connsiteY1" fmla="*/ 1768980 h 2768838"/>
                <a:gd name="connsiteX2" fmla="*/ 3836349 w 4349810"/>
                <a:gd name="connsiteY2" fmla="*/ 1570116 h 2768838"/>
                <a:gd name="connsiteX3" fmla="*/ 4349810 w 4349810"/>
                <a:gd name="connsiteY3" fmla="*/ 2768838 h 2768838"/>
                <a:gd name="connsiteX0" fmla="*/ 0 w 4349810"/>
                <a:gd name="connsiteY0" fmla="*/ 0 h 2768838"/>
                <a:gd name="connsiteX1" fmla="*/ 3836349 w 4349810"/>
                <a:gd name="connsiteY1" fmla="*/ 1570116 h 2768838"/>
                <a:gd name="connsiteX2" fmla="*/ 4349810 w 4349810"/>
                <a:gd name="connsiteY2" fmla="*/ 2768838 h 2768838"/>
                <a:gd name="connsiteX0" fmla="*/ 0 w 4349810"/>
                <a:gd name="connsiteY0" fmla="*/ 0 h 2768838"/>
                <a:gd name="connsiteX1" fmla="*/ 3605612 w 4349810"/>
                <a:gd name="connsiteY1" fmla="*/ 1271014 h 2768838"/>
                <a:gd name="connsiteX2" fmla="*/ 4349810 w 4349810"/>
                <a:gd name="connsiteY2" fmla="*/ 2768838 h 2768838"/>
                <a:gd name="connsiteX0" fmla="*/ 0 w 4084891"/>
                <a:gd name="connsiteY0" fmla="*/ 0 h 2888479"/>
                <a:gd name="connsiteX1" fmla="*/ 3605612 w 4084891"/>
                <a:gd name="connsiteY1" fmla="*/ 1271014 h 2888479"/>
                <a:gd name="connsiteX2" fmla="*/ 4084891 w 4084891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4200379"/>
                <a:gd name="connsiteY0" fmla="*/ 0 h 2888479"/>
                <a:gd name="connsiteX1" fmla="*/ 3605612 w 4200379"/>
                <a:gd name="connsiteY1" fmla="*/ 1271014 h 2888479"/>
                <a:gd name="connsiteX2" fmla="*/ 4084891 w 4200379"/>
                <a:gd name="connsiteY2" fmla="*/ 2888479 h 2888479"/>
                <a:gd name="connsiteX0" fmla="*/ 0 w 3456895"/>
                <a:gd name="connsiteY0" fmla="*/ 0 h 1811709"/>
                <a:gd name="connsiteX1" fmla="*/ 2862128 w 3456895"/>
                <a:gd name="connsiteY1" fmla="*/ 194244 h 1811709"/>
                <a:gd name="connsiteX2" fmla="*/ 3341407 w 3456895"/>
                <a:gd name="connsiteY2" fmla="*/ 1811709 h 1811709"/>
                <a:gd name="connsiteX0" fmla="*/ 0 w 3456895"/>
                <a:gd name="connsiteY0" fmla="*/ 243519 h 2055228"/>
                <a:gd name="connsiteX1" fmla="*/ 2862128 w 3456895"/>
                <a:gd name="connsiteY1" fmla="*/ 437763 h 2055228"/>
                <a:gd name="connsiteX2" fmla="*/ 3341407 w 3456895"/>
                <a:gd name="connsiteY2" fmla="*/ 2055228 h 2055228"/>
                <a:gd name="connsiteX0" fmla="*/ 0 w 4089284"/>
                <a:gd name="connsiteY0" fmla="*/ 298913 h 1717516"/>
                <a:gd name="connsiteX1" fmla="*/ 3494517 w 4089284"/>
                <a:gd name="connsiteY1" fmla="*/ 100051 h 1717516"/>
                <a:gd name="connsiteX2" fmla="*/ 3973796 w 4089284"/>
                <a:gd name="connsiteY2" fmla="*/ 1717516 h 1717516"/>
                <a:gd name="connsiteX0" fmla="*/ 0 w 4166196"/>
                <a:gd name="connsiteY0" fmla="*/ 637025 h 1619792"/>
                <a:gd name="connsiteX1" fmla="*/ 3571429 w 4166196"/>
                <a:gd name="connsiteY1" fmla="*/ 2327 h 1619792"/>
                <a:gd name="connsiteX2" fmla="*/ 4050708 w 4166196"/>
                <a:gd name="connsiteY2" fmla="*/ 1619792 h 1619792"/>
                <a:gd name="connsiteX0" fmla="*/ 0 w 3978189"/>
                <a:gd name="connsiteY0" fmla="*/ 688300 h 1619792"/>
                <a:gd name="connsiteX1" fmla="*/ 3383422 w 3978189"/>
                <a:gd name="connsiteY1" fmla="*/ 2327 h 1619792"/>
                <a:gd name="connsiteX2" fmla="*/ 3862701 w 3978189"/>
                <a:gd name="connsiteY2" fmla="*/ 1619792 h 1619792"/>
                <a:gd name="connsiteX0" fmla="*/ 0 w 3807273"/>
                <a:gd name="connsiteY0" fmla="*/ 688300 h 1619792"/>
                <a:gd name="connsiteX1" fmla="*/ 3212506 w 3807273"/>
                <a:gd name="connsiteY1" fmla="*/ 2327 h 1619792"/>
                <a:gd name="connsiteX2" fmla="*/ 3691785 w 3807273"/>
                <a:gd name="connsiteY2" fmla="*/ 1619792 h 1619792"/>
                <a:gd name="connsiteX0" fmla="*/ 0 w 3738906"/>
                <a:gd name="connsiteY0" fmla="*/ 748120 h 1619792"/>
                <a:gd name="connsiteX1" fmla="*/ 3144139 w 3738906"/>
                <a:gd name="connsiteY1" fmla="*/ 2327 h 1619792"/>
                <a:gd name="connsiteX2" fmla="*/ 3623418 w 3738906"/>
                <a:gd name="connsiteY2" fmla="*/ 1619792 h 1619792"/>
                <a:gd name="connsiteX0" fmla="*/ 0 w 3713269"/>
                <a:gd name="connsiteY0" fmla="*/ 807941 h 1619792"/>
                <a:gd name="connsiteX1" fmla="*/ 3118502 w 3713269"/>
                <a:gd name="connsiteY1" fmla="*/ 2327 h 1619792"/>
                <a:gd name="connsiteX2" fmla="*/ 3597781 w 3713269"/>
                <a:gd name="connsiteY2" fmla="*/ 1619792 h 1619792"/>
                <a:gd name="connsiteX0" fmla="*/ 0 w 3679086"/>
                <a:gd name="connsiteY0" fmla="*/ 807941 h 1619792"/>
                <a:gd name="connsiteX1" fmla="*/ 3084319 w 3679086"/>
                <a:gd name="connsiteY1" fmla="*/ 2327 h 1619792"/>
                <a:gd name="connsiteX2" fmla="*/ 3563598 w 3679086"/>
                <a:gd name="connsiteY2" fmla="*/ 1619792 h 1619792"/>
                <a:gd name="connsiteX0" fmla="*/ 0 w 3563598"/>
                <a:gd name="connsiteY0" fmla="*/ 1123718 h 1935569"/>
                <a:gd name="connsiteX1" fmla="*/ 2648483 w 3563598"/>
                <a:gd name="connsiteY1" fmla="*/ 1909 h 1935569"/>
                <a:gd name="connsiteX2" fmla="*/ 3563598 w 3563598"/>
                <a:gd name="connsiteY2" fmla="*/ 1935569 h 1935569"/>
                <a:gd name="connsiteX0" fmla="*/ 0 w 3613814"/>
                <a:gd name="connsiteY0" fmla="*/ 1181204 h 1993055"/>
                <a:gd name="connsiteX1" fmla="*/ 2648483 w 3613814"/>
                <a:gd name="connsiteY1" fmla="*/ 59395 h 1993055"/>
                <a:gd name="connsiteX2" fmla="*/ 3563598 w 3613814"/>
                <a:gd name="connsiteY2" fmla="*/ 1993055 h 1993055"/>
                <a:gd name="connsiteX0" fmla="*/ 0 w 3563598"/>
                <a:gd name="connsiteY0" fmla="*/ 1121809 h 1933660"/>
                <a:gd name="connsiteX1" fmla="*/ 2648483 w 3563598"/>
                <a:gd name="connsiteY1" fmla="*/ 0 h 1933660"/>
                <a:gd name="connsiteX2" fmla="*/ 3563598 w 3563598"/>
                <a:gd name="connsiteY2" fmla="*/ 1933660 h 1933660"/>
                <a:gd name="connsiteX0" fmla="*/ 0 w 3563598"/>
                <a:gd name="connsiteY0" fmla="*/ 1247033 h 2058884"/>
                <a:gd name="connsiteX1" fmla="*/ 2648483 w 3563598"/>
                <a:gd name="connsiteY1" fmla="*/ 125224 h 2058884"/>
                <a:gd name="connsiteX2" fmla="*/ 3563598 w 3563598"/>
                <a:gd name="connsiteY2" fmla="*/ 2058884 h 2058884"/>
                <a:gd name="connsiteX0" fmla="*/ 0 w 3793937"/>
                <a:gd name="connsiteY0" fmla="*/ 1247033 h 2058884"/>
                <a:gd name="connsiteX1" fmla="*/ 2648483 w 3793937"/>
                <a:gd name="connsiteY1" fmla="*/ 125224 h 2058884"/>
                <a:gd name="connsiteX2" fmla="*/ 3563598 w 3793937"/>
                <a:gd name="connsiteY2" fmla="*/ 2058884 h 2058884"/>
                <a:gd name="connsiteX0" fmla="*/ 0 w 3793937"/>
                <a:gd name="connsiteY0" fmla="*/ 1414878 h 2226729"/>
                <a:gd name="connsiteX1" fmla="*/ 2648483 w 3793937"/>
                <a:gd name="connsiteY1" fmla="*/ 293069 h 2226729"/>
                <a:gd name="connsiteX2" fmla="*/ 3563598 w 3793937"/>
                <a:gd name="connsiteY2" fmla="*/ 2226729 h 2226729"/>
                <a:gd name="connsiteX0" fmla="*/ 0 w 3614882"/>
                <a:gd name="connsiteY0" fmla="*/ 1414878 h 2226729"/>
                <a:gd name="connsiteX1" fmla="*/ 2648483 w 3614882"/>
                <a:gd name="connsiteY1" fmla="*/ 293069 h 2226729"/>
                <a:gd name="connsiteX2" fmla="*/ 3563598 w 3614882"/>
                <a:gd name="connsiteY2" fmla="*/ 2226729 h 2226729"/>
                <a:gd name="connsiteX0" fmla="*/ 0 w 3563598"/>
                <a:gd name="connsiteY0" fmla="*/ 1414878 h 2226729"/>
                <a:gd name="connsiteX1" fmla="*/ 2648483 w 3563598"/>
                <a:gd name="connsiteY1" fmla="*/ 293069 h 2226729"/>
                <a:gd name="connsiteX2" fmla="*/ 3563598 w 3563598"/>
                <a:gd name="connsiteY2" fmla="*/ 2226729 h 2226729"/>
                <a:gd name="connsiteX0" fmla="*/ 0 w 4110529"/>
                <a:gd name="connsiteY0" fmla="*/ 1414878 h 2218183"/>
                <a:gd name="connsiteX1" fmla="*/ 2648483 w 4110529"/>
                <a:gd name="connsiteY1" fmla="*/ 293069 h 2218183"/>
                <a:gd name="connsiteX2" fmla="*/ 4110529 w 4110529"/>
                <a:gd name="connsiteY2" fmla="*/ 2218183 h 2218183"/>
                <a:gd name="connsiteX0" fmla="*/ 0 w 4401086"/>
                <a:gd name="connsiteY0" fmla="*/ 1414878 h 2158363"/>
                <a:gd name="connsiteX1" fmla="*/ 2648483 w 4401086"/>
                <a:gd name="connsiteY1" fmla="*/ 293069 h 2158363"/>
                <a:gd name="connsiteX2" fmla="*/ 4401086 w 4401086"/>
                <a:gd name="connsiteY2" fmla="*/ 2158363 h 2158363"/>
                <a:gd name="connsiteX0" fmla="*/ 0 w 4401086"/>
                <a:gd name="connsiteY0" fmla="*/ 1190371 h 1933856"/>
                <a:gd name="connsiteX1" fmla="*/ 2460476 w 4401086"/>
                <a:gd name="connsiteY1" fmla="*/ 342027 h 1933856"/>
                <a:gd name="connsiteX2" fmla="*/ 4401086 w 4401086"/>
                <a:gd name="connsiteY2" fmla="*/ 1933856 h 1933856"/>
                <a:gd name="connsiteX0" fmla="*/ 0 w 4366903"/>
                <a:gd name="connsiteY0" fmla="*/ 1190371 h 1609115"/>
                <a:gd name="connsiteX1" fmla="*/ 2460476 w 4366903"/>
                <a:gd name="connsiteY1" fmla="*/ 342027 h 1609115"/>
                <a:gd name="connsiteX2" fmla="*/ 4366903 w 4366903"/>
                <a:gd name="connsiteY2" fmla="*/ 1609115 h 1609115"/>
                <a:gd name="connsiteX0" fmla="*/ 0 w 4298537"/>
                <a:gd name="connsiteY0" fmla="*/ 1357515 h 1571160"/>
                <a:gd name="connsiteX1" fmla="*/ 2392110 w 4298537"/>
                <a:gd name="connsiteY1" fmla="*/ 304072 h 1571160"/>
                <a:gd name="connsiteX2" fmla="*/ 4298537 w 4298537"/>
                <a:gd name="connsiteY2" fmla="*/ 1571160 h 1571160"/>
                <a:gd name="connsiteX0" fmla="*/ 0 w 4067800"/>
                <a:gd name="connsiteY0" fmla="*/ 1436576 h 1556218"/>
                <a:gd name="connsiteX1" fmla="*/ 2161373 w 4067800"/>
                <a:gd name="connsiteY1" fmla="*/ 289130 h 1556218"/>
                <a:gd name="connsiteX2" fmla="*/ 4067800 w 4067800"/>
                <a:gd name="connsiteY2" fmla="*/ 1556218 h 1556218"/>
                <a:gd name="connsiteX0" fmla="*/ 0 w 3879793"/>
                <a:gd name="connsiteY0" fmla="*/ 1546448 h 1546448"/>
                <a:gd name="connsiteX1" fmla="*/ 1973366 w 3879793"/>
                <a:gd name="connsiteY1" fmla="*/ 270815 h 1546448"/>
                <a:gd name="connsiteX2" fmla="*/ 3879793 w 3879793"/>
                <a:gd name="connsiteY2" fmla="*/ 1537903 h 1546448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221188"/>
                <a:gd name="connsiteY0" fmla="*/ 1546448 h 1606269"/>
                <a:gd name="connsiteX1" fmla="*/ 1973366 w 3221188"/>
                <a:gd name="connsiteY1" fmla="*/ 270815 h 1606269"/>
                <a:gd name="connsiteX2" fmla="*/ 3161946 w 3221188"/>
                <a:gd name="connsiteY2" fmla="*/ 1606269 h 1606269"/>
                <a:gd name="connsiteX0" fmla="*/ 0 w 3161946"/>
                <a:gd name="connsiteY0" fmla="*/ 1546448 h 1606269"/>
                <a:gd name="connsiteX1" fmla="*/ 1973366 w 3161946"/>
                <a:gd name="connsiteY1" fmla="*/ 270815 h 1606269"/>
                <a:gd name="connsiteX2" fmla="*/ 3161946 w 3161946"/>
                <a:gd name="connsiteY2" fmla="*/ 1606269 h 1606269"/>
                <a:gd name="connsiteX0" fmla="*/ 0 w 3760152"/>
                <a:gd name="connsiteY0" fmla="*/ 1103501 h 1701707"/>
                <a:gd name="connsiteX1" fmla="*/ 2571572 w 3760152"/>
                <a:gd name="connsiteY1" fmla="*/ 366253 h 1701707"/>
                <a:gd name="connsiteX2" fmla="*/ 3760152 w 3760152"/>
                <a:gd name="connsiteY2" fmla="*/ 1701707 h 170170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760152"/>
                <a:gd name="connsiteY0" fmla="*/ 1032841 h 1631047"/>
                <a:gd name="connsiteX1" fmla="*/ 2571572 w 3760152"/>
                <a:gd name="connsiteY1" fmla="*/ 295593 h 1631047"/>
                <a:gd name="connsiteX2" fmla="*/ 3760152 w 3760152"/>
                <a:gd name="connsiteY2" fmla="*/ 1631047 h 1631047"/>
                <a:gd name="connsiteX0" fmla="*/ 0 w 3486687"/>
                <a:gd name="connsiteY0" fmla="*/ 1097731 h 1619025"/>
                <a:gd name="connsiteX1" fmla="*/ 2298107 w 3486687"/>
                <a:gd name="connsiteY1" fmla="*/ 283571 h 1619025"/>
                <a:gd name="connsiteX2" fmla="*/ 3486687 w 3486687"/>
                <a:gd name="connsiteY2" fmla="*/ 1619025 h 1619025"/>
                <a:gd name="connsiteX0" fmla="*/ 0 w 3597782"/>
                <a:gd name="connsiteY0" fmla="*/ 1097731 h 1619025"/>
                <a:gd name="connsiteX1" fmla="*/ 2409202 w 3597782"/>
                <a:gd name="connsiteY1" fmla="*/ 283571 h 1619025"/>
                <a:gd name="connsiteX2" fmla="*/ 3597782 w 3597782"/>
                <a:gd name="connsiteY2" fmla="*/ 1619025 h 1619025"/>
                <a:gd name="connsiteX0" fmla="*/ 0 w 3666148"/>
                <a:gd name="connsiteY0" fmla="*/ 1134176 h 1612741"/>
                <a:gd name="connsiteX1" fmla="*/ 2477568 w 3666148"/>
                <a:gd name="connsiteY1" fmla="*/ 277287 h 1612741"/>
                <a:gd name="connsiteX2" fmla="*/ 3666148 w 3666148"/>
                <a:gd name="connsiteY2" fmla="*/ 1612741 h 1612741"/>
                <a:gd name="connsiteX0" fmla="*/ 0 w 3674694"/>
                <a:gd name="connsiteY0" fmla="*/ 1193024 h 1603222"/>
                <a:gd name="connsiteX1" fmla="*/ 2486114 w 3674694"/>
                <a:gd name="connsiteY1" fmla="*/ 267768 h 1603222"/>
                <a:gd name="connsiteX2" fmla="*/ 3674694 w 3674694"/>
                <a:gd name="connsiteY2" fmla="*/ 1603222 h 1603222"/>
                <a:gd name="connsiteX0" fmla="*/ 0 w 3674694"/>
                <a:gd name="connsiteY0" fmla="*/ 1245015 h 1655213"/>
                <a:gd name="connsiteX1" fmla="*/ 2631393 w 3674694"/>
                <a:gd name="connsiteY1" fmla="*/ 259939 h 1655213"/>
                <a:gd name="connsiteX2" fmla="*/ 3674694 w 3674694"/>
                <a:gd name="connsiteY2" fmla="*/ 1655213 h 1655213"/>
                <a:gd name="connsiteX0" fmla="*/ 0 w 3580690"/>
                <a:gd name="connsiteY0" fmla="*/ 1245015 h 1535572"/>
                <a:gd name="connsiteX1" fmla="*/ 2631393 w 3580690"/>
                <a:gd name="connsiteY1" fmla="*/ 259939 h 1535572"/>
                <a:gd name="connsiteX2" fmla="*/ 3580690 w 3580690"/>
                <a:gd name="connsiteY2" fmla="*/ 1535572 h 1535572"/>
                <a:gd name="connsiteX0" fmla="*/ 0 w 3580690"/>
                <a:gd name="connsiteY0" fmla="*/ 1380604 h 1671161"/>
                <a:gd name="connsiteX1" fmla="*/ 2674122 w 3580690"/>
                <a:gd name="connsiteY1" fmla="*/ 241703 h 1671161"/>
                <a:gd name="connsiteX2" fmla="*/ 3580690 w 3580690"/>
                <a:gd name="connsiteY2" fmla="*/ 1671161 h 1671161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335128 h 1625685"/>
                <a:gd name="connsiteX1" fmla="*/ 2187012 w 3580690"/>
                <a:gd name="connsiteY1" fmla="*/ 247501 h 1625685"/>
                <a:gd name="connsiteX2" fmla="*/ 3580690 w 3580690"/>
                <a:gd name="connsiteY2" fmla="*/ 1625685 h 1625685"/>
                <a:gd name="connsiteX0" fmla="*/ 0 w 3580690"/>
                <a:gd name="connsiteY0" fmla="*/ 1107131 h 1397688"/>
                <a:gd name="connsiteX1" fmla="*/ 2187012 w 3580690"/>
                <a:gd name="connsiteY1" fmla="*/ 19504 h 1397688"/>
                <a:gd name="connsiteX2" fmla="*/ 3580690 w 3580690"/>
                <a:gd name="connsiteY2" fmla="*/ 1397688 h 1397688"/>
                <a:gd name="connsiteX0" fmla="*/ 0 w 3580690"/>
                <a:gd name="connsiteY0" fmla="*/ 1157397 h 1447954"/>
                <a:gd name="connsiteX1" fmla="*/ 2135738 w 3580690"/>
                <a:gd name="connsiteY1" fmla="*/ 18495 h 1447954"/>
                <a:gd name="connsiteX2" fmla="*/ 3580690 w 3580690"/>
                <a:gd name="connsiteY2" fmla="*/ 1447954 h 1447954"/>
                <a:gd name="connsiteX0" fmla="*/ 0 w 3580690"/>
                <a:gd name="connsiteY0" fmla="*/ 1177514 h 1468071"/>
                <a:gd name="connsiteX1" fmla="*/ 2135738 w 3580690"/>
                <a:gd name="connsiteY1" fmla="*/ 38612 h 1468071"/>
                <a:gd name="connsiteX2" fmla="*/ 3580690 w 3580690"/>
                <a:gd name="connsiteY2" fmla="*/ 1468071 h 1468071"/>
                <a:gd name="connsiteX0" fmla="*/ 0 w 3580690"/>
                <a:gd name="connsiteY0" fmla="*/ 1185775 h 1476332"/>
                <a:gd name="connsiteX1" fmla="*/ 2528844 w 3580690"/>
                <a:gd name="connsiteY1" fmla="*/ 38327 h 1476332"/>
                <a:gd name="connsiteX2" fmla="*/ 3580690 w 3580690"/>
                <a:gd name="connsiteY2" fmla="*/ 1476332 h 1476332"/>
                <a:gd name="connsiteX0" fmla="*/ 0 w 3580690"/>
                <a:gd name="connsiteY0" fmla="*/ 1195056 h 1485613"/>
                <a:gd name="connsiteX1" fmla="*/ 2528844 w 3580690"/>
                <a:gd name="connsiteY1" fmla="*/ 47608 h 1485613"/>
                <a:gd name="connsiteX2" fmla="*/ 3580690 w 3580690"/>
                <a:gd name="connsiteY2" fmla="*/ 1485613 h 1485613"/>
                <a:gd name="connsiteX0" fmla="*/ 0 w 3580690"/>
                <a:gd name="connsiteY0" fmla="*/ 1288313 h 1578870"/>
                <a:gd name="connsiteX1" fmla="*/ 2528844 w 3580690"/>
                <a:gd name="connsiteY1" fmla="*/ 140865 h 1578870"/>
                <a:gd name="connsiteX2" fmla="*/ 3580690 w 3580690"/>
                <a:gd name="connsiteY2" fmla="*/ 1578870 h 1578870"/>
                <a:gd name="connsiteX0" fmla="*/ 0 w 3085034"/>
                <a:gd name="connsiteY0" fmla="*/ 1242383 h 1438936"/>
                <a:gd name="connsiteX1" fmla="*/ 2033188 w 3085034"/>
                <a:gd name="connsiteY1" fmla="*/ 931 h 1438936"/>
                <a:gd name="connsiteX2" fmla="*/ 3085034 w 3085034"/>
                <a:gd name="connsiteY2" fmla="*/ 1438936 h 1438936"/>
                <a:gd name="connsiteX0" fmla="*/ 0 w 3520870"/>
                <a:gd name="connsiteY0" fmla="*/ 1032704 h 1442902"/>
                <a:gd name="connsiteX1" fmla="*/ 2469024 w 3520870"/>
                <a:gd name="connsiteY1" fmla="*/ 4897 h 1442902"/>
                <a:gd name="connsiteX2" fmla="*/ 3520870 w 3520870"/>
                <a:gd name="connsiteY2" fmla="*/ 1442902 h 1442902"/>
                <a:gd name="connsiteX0" fmla="*/ 0 w 3529416"/>
                <a:gd name="connsiteY0" fmla="*/ 1091004 h 1441382"/>
                <a:gd name="connsiteX1" fmla="*/ 2477570 w 3529416"/>
                <a:gd name="connsiteY1" fmla="*/ 3377 h 1441382"/>
                <a:gd name="connsiteX2" fmla="*/ 3529416 w 3529416"/>
                <a:gd name="connsiteY2" fmla="*/ 1441382 h 1441382"/>
                <a:gd name="connsiteX0" fmla="*/ 0 w 3529416"/>
                <a:gd name="connsiteY0" fmla="*/ 1092347 h 1442725"/>
                <a:gd name="connsiteX1" fmla="*/ 2477570 w 3529416"/>
                <a:gd name="connsiteY1" fmla="*/ 4720 h 1442725"/>
                <a:gd name="connsiteX2" fmla="*/ 3529416 w 3529416"/>
                <a:gd name="connsiteY2" fmla="*/ 1442725 h 1442725"/>
                <a:gd name="connsiteX0" fmla="*/ 0 w 3529416"/>
                <a:gd name="connsiteY0" fmla="*/ 1415334 h 1765712"/>
                <a:gd name="connsiteX1" fmla="*/ 2545936 w 3529416"/>
                <a:gd name="connsiteY1" fmla="*/ 2967 h 1765712"/>
                <a:gd name="connsiteX2" fmla="*/ 3529416 w 3529416"/>
                <a:gd name="connsiteY2" fmla="*/ 1765712 h 1765712"/>
                <a:gd name="connsiteX0" fmla="*/ 0 w 3529416"/>
                <a:gd name="connsiteY0" fmla="*/ 281097 h 631475"/>
                <a:gd name="connsiteX1" fmla="*/ 2477570 w 3529416"/>
                <a:gd name="connsiteY1" fmla="*/ 372790 h 631475"/>
                <a:gd name="connsiteX2" fmla="*/ 3529416 w 3529416"/>
                <a:gd name="connsiteY2" fmla="*/ 631475 h 631475"/>
                <a:gd name="connsiteX0" fmla="*/ 0 w 3529416"/>
                <a:gd name="connsiteY0" fmla="*/ 298427 h 648805"/>
                <a:gd name="connsiteX1" fmla="*/ 2443387 w 3529416"/>
                <a:gd name="connsiteY1" fmla="*/ 321754 h 648805"/>
                <a:gd name="connsiteX2" fmla="*/ 3529416 w 3529416"/>
                <a:gd name="connsiteY2" fmla="*/ 648805 h 648805"/>
                <a:gd name="connsiteX0" fmla="*/ 0 w 3529416"/>
                <a:gd name="connsiteY0" fmla="*/ 415849 h 766227"/>
                <a:gd name="connsiteX1" fmla="*/ 2443387 w 3529416"/>
                <a:gd name="connsiteY1" fmla="*/ 439176 h 766227"/>
                <a:gd name="connsiteX2" fmla="*/ 3529416 w 3529416"/>
                <a:gd name="connsiteY2" fmla="*/ 766227 h 766227"/>
                <a:gd name="connsiteX0" fmla="*/ 0 w 3529416"/>
                <a:gd name="connsiteY0" fmla="*/ 549060 h 899438"/>
                <a:gd name="connsiteX1" fmla="*/ 2443387 w 3529416"/>
                <a:gd name="connsiteY1" fmla="*/ 572387 h 899438"/>
                <a:gd name="connsiteX2" fmla="*/ 3529416 w 3529416"/>
                <a:gd name="connsiteY2" fmla="*/ 899438 h 899438"/>
                <a:gd name="connsiteX0" fmla="*/ 0 w 3529416"/>
                <a:gd name="connsiteY0" fmla="*/ 560453 h 910831"/>
                <a:gd name="connsiteX1" fmla="*/ 2443387 w 3529416"/>
                <a:gd name="connsiteY1" fmla="*/ 583780 h 910831"/>
                <a:gd name="connsiteX2" fmla="*/ 3529416 w 3529416"/>
                <a:gd name="connsiteY2" fmla="*/ 910831 h 910831"/>
                <a:gd name="connsiteX0" fmla="*/ 0 w 3546507"/>
                <a:gd name="connsiteY0" fmla="*/ 547228 h 957426"/>
                <a:gd name="connsiteX1" fmla="*/ 2460478 w 3546507"/>
                <a:gd name="connsiteY1" fmla="*/ 630375 h 957426"/>
                <a:gd name="connsiteX2" fmla="*/ 3546507 w 3546507"/>
                <a:gd name="connsiteY2" fmla="*/ 957426 h 957426"/>
                <a:gd name="connsiteX0" fmla="*/ 0 w 3580690"/>
                <a:gd name="connsiteY0" fmla="*/ 547228 h 957426"/>
                <a:gd name="connsiteX1" fmla="*/ 2494661 w 3580690"/>
                <a:gd name="connsiteY1" fmla="*/ 630375 h 957426"/>
                <a:gd name="connsiteX2" fmla="*/ 3580690 w 3580690"/>
                <a:gd name="connsiteY2" fmla="*/ 957426 h 957426"/>
                <a:gd name="connsiteX0" fmla="*/ 0 w 3512324"/>
                <a:gd name="connsiteY0" fmla="*/ 547228 h 957426"/>
                <a:gd name="connsiteX1" fmla="*/ 2494661 w 3512324"/>
                <a:gd name="connsiteY1" fmla="*/ 630375 h 957426"/>
                <a:gd name="connsiteX2" fmla="*/ 3512324 w 3512324"/>
                <a:gd name="connsiteY2" fmla="*/ 957426 h 957426"/>
                <a:gd name="connsiteX0" fmla="*/ 0 w 3512324"/>
                <a:gd name="connsiteY0" fmla="*/ 544768 h 886600"/>
                <a:gd name="connsiteX1" fmla="*/ 2494661 w 3512324"/>
                <a:gd name="connsiteY1" fmla="*/ 627915 h 886600"/>
                <a:gd name="connsiteX2" fmla="*/ 3512324 w 3512324"/>
                <a:gd name="connsiteY2" fmla="*/ 886600 h 886600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3778"/>
                <a:gd name="connsiteY0" fmla="*/ 545688 h 913157"/>
                <a:gd name="connsiteX1" fmla="*/ 2494661 w 3503778"/>
                <a:gd name="connsiteY1" fmla="*/ 628835 h 913157"/>
                <a:gd name="connsiteX2" fmla="*/ 3503778 w 3503778"/>
                <a:gd name="connsiteY2" fmla="*/ 913157 h 913157"/>
                <a:gd name="connsiteX0" fmla="*/ 0 w 3504047"/>
                <a:gd name="connsiteY0" fmla="*/ 545688 h 913157"/>
                <a:gd name="connsiteX1" fmla="*/ 2494661 w 3504047"/>
                <a:gd name="connsiteY1" fmla="*/ 628835 h 913157"/>
                <a:gd name="connsiteX2" fmla="*/ 3503778 w 3504047"/>
                <a:gd name="connsiteY2" fmla="*/ 913157 h 913157"/>
                <a:gd name="connsiteX0" fmla="*/ 0 w 3290576"/>
                <a:gd name="connsiteY0" fmla="*/ 634910 h 780188"/>
                <a:gd name="connsiteX1" fmla="*/ 2494661 w 3290576"/>
                <a:gd name="connsiteY1" fmla="*/ 718057 h 780188"/>
                <a:gd name="connsiteX2" fmla="*/ 3290133 w 3290576"/>
                <a:gd name="connsiteY2" fmla="*/ 780188 h 780188"/>
                <a:gd name="connsiteX0" fmla="*/ 0 w 3290605"/>
                <a:gd name="connsiteY0" fmla="*/ 699002 h 844280"/>
                <a:gd name="connsiteX1" fmla="*/ 2511753 w 3290605"/>
                <a:gd name="connsiteY1" fmla="*/ 559959 h 844280"/>
                <a:gd name="connsiteX2" fmla="*/ 3290133 w 3290605"/>
                <a:gd name="connsiteY2" fmla="*/ 844280 h 844280"/>
                <a:gd name="connsiteX0" fmla="*/ 0 w 3375961"/>
                <a:gd name="connsiteY0" fmla="*/ 865611 h 865611"/>
                <a:gd name="connsiteX1" fmla="*/ 2511753 w 3375961"/>
                <a:gd name="connsiteY1" fmla="*/ 726568 h 865611"/>
                <a:gd name="connsiteX2" fmla="*/ 3375591 w 3375961"/>
                <a:gd name="connsiteY2" fmla="*/ 788698 h 865611"/>
                <a:gd name="connsiteX0" fmla="*/ 0 w 3478434"/>
                <a:gd name="connsiteY0" fmla="*/ 958307 h 958307"/>
                <a:gd name="connsiteX1" fmla="*/ 2511753 w 3478434"/>
                <a:gd name="connsiteY1" fmla="*/ 819264 h 958307"/>
                <a:gd name="connsiteX2" fmla="*/ 3478140 w 3478434"/>
                <a:gd name="connsiteY2" fmla="*/ 761753 h 958307"/>
                <a:gd name="connsiteX0" fmla="*/ 0 w 3478434"/>
                <a:gd name="connsiteY0" fmla="*/ 991861 h 991861"/>
                <a:gd name="connsiteX1" fmla="*/ 2511753 w 3478434"/>
                <a:gd name="connsiteY1" fmla="*/ 852818 h 991861"/>
                <a:gd name="connsiteX2" fmla="*/ 3478140 w 3478434"/>
                <a:gd name="connsiteY2" fmla="*/ 752578 h 991861"/>
                <a:gd name="connsiteX0" fmla="*/ 0 w 3478428"/>
                <a:gd name="connsiteY0" fmla="*/ 1058541 h 1058541"/>
                <a:gd name="connsiteX1" fmla="*/ 2503207 w 3478428"/>
                <a:gd name="connsiteY1" fmla="*/ 671670 h 1058541"/>
                <a:gd name="connsiteX2" fmla="*/ 3478140 w 3478428"/>
                <a:gd name="connsiteY2" fmla="*/ 819258 h 1058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478428" h="1058541">
                  <a:moveTo>
                    <a:pt x="0" y="1058541"/>
                  </a:moveTo>
                  <a:cubicBezTo>
                    <a:pt x="2260569" y="-186778"/>
                    <a:pt x="1923517" y="711550"/>
                    <a:pt x="2503207" y="671670"/>
                  </a:cubicBezTo>
                  <a:cubicBezTo>
                    <a:pt x="3082897" y="631790"/>
                    <a:pt x="3490841" y="-911650"/>
                    <a:pt x="3478140" y="819258"/>
                  </a:cubicBezTo>
                </a:path>
              </a:pathLst>
            </a:custGeom>
            <a:ln w="28575">
              <a:solidFill>
                <a:srgbClr val="FF0000"/>
              </a:solidFill>
            </a:ln>
            <a:scene3d>
              <a:camera prst="isometricLeftDown"/>
              <a:lightRig rig="threePt" dir="t"/>
            </a:scene3d>
            <a:sp3d extrusionH="25400" prstMaterial="metal">
              <a:bevelT w="12700" h="12700"/>
              <a:bevelB w="127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ndara" panose="020E0502030303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 bwMode="auto">
            <a:xfrm>
              <a:off x="2396658" y="2653741"/>
              <a:ext cx="7649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cell body</a:t>
              </a:r>
            </a:p>
          </p:txBody>
        </p:sp>
        <p:sp>
          <p:nvSpPr>
            <p:cNvPr id="57" name="TextBox 56"/>
            <p:cNvSpPr txBox="1"/>
            <p:nvPr/>
          </p:nvSpPr>
          <p:spPr bwMode="auto">
            <a:xfrm>
              <a:off x="2655712" y="3519475"/>
              <a:ext cx="707245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synapse</a:t>
              </a:r>
            </a:p>
          </p:txBody>
        </p:sp>
        <p:sp>
          <p:nvSpPr>
            <p:cNvPr id="58" name="TextBox 57"/>
            <p:cNvSpPr txBox="1"/>
            <p:nvPr/>
          </p:nvSpPr>
          <p:spPr bwMode="auto">
            <a:xfrm>
              <a:off x="2296572" y="4043223"/>
              <a:ext cx="5597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sp>
          <p:nvSpPr>
            <p:cNvPr id="59" name="TextBox 58"/>
            <p:cNvSpPr txBox="1"/>
            <p:nvPr/>
          </p:nvSpPr>
          <p:spPr bwMode="auto">
            <a:xfrm>
              <a:off x="2203910" y="4157659"/>
              <a:ext cx="745717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receptor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2265210" y="2679653"/>
              <a:ext cx="205239" cy="132910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702947 w 702947"/>
                <a:gd name="connsiteY0" fmla="*/ 262296 h 262596"/>
                <a:gd name="connsiteX1" fmla="*/ 139 w 702947"/>
                <a:gd name="connsiteY1" fmla="*/ 171210 h 262596"/>
                <a:gd name="connsiteX0" fmla="*/ 359281 w 359281"/>
                <a:gd name="connsiteY0" fmla="*/ 254756 h 255060"/>
                <a:gd name="connsiteX1" fmla="*/ 364 w 359281"/>
                <a:gd name="connsiteY1" fmla="*/ 173138 h 255060"/>
                <a:gd name="connsiteX0" fmla="*/ 358917 w 358917"/>
                <a:gd name="connsiteY0" fmla="*/ 156051 h 156574"/>
                <a:gd name="connsiteX1" fmla="*/ 0 w 358917"/>
                <a:gd name="connsiteY1" fmla="*/ 74433 h 156574"/>
                <a:gd name="connsiteX0" fmla="*/ 406027 w 406027"/>
                <a:gd name="connsiteY0" fmla="*/ 221112 h 221534"/>
                <a:gd name="connsiteX1" fmla="*/ 0 w 406027"/>
                <a:gd name="connsiteY1" fmla="*/ 63758 h 221534"/>
                <a:gd name="connsiteX0" fmla="*/ 406027 w 406027"/>
                <a:gd name="connsiteY0" fmla="*/ 244183 h 244551"/>
                <a:gd name="connsiteX1" fmla="*/ 0 w 406027"/>
                <a:gd name="connsiteY1" fmla="*/ 86829 h 244551"/>
                <a:gd name="connsiteX0" fmla="*/ 406027 w 406027"/>
                <a:gd name="connsiteY0" fmla="*/ 263868 h 264201"/>
                <a:gd name="connsiteX1" fmla="*/ 0 w 406027"/>
                <a:gd name="connsiteY1" fmla="*/ 106514 h 264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06027" h="264201">
                  <a:moveTo>
                    <a:pt x="406027" y="263868"/>
                  </a:moveTo>
                  <a:cubicBezTo>
                    <a:pt x="242352" y="278712"/>
                    <a:pt x="517457" y="-209121"/>
                    <a:pt x="0" y="106514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024391" y="3736999"/>
              <a:ext cx="399374" cy="2098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90086" h="417049">
                  <a:moveTo>
                    <a:pt x="0" y="0"/>
                  </a:moveTo>
                  <a:cubicBezTo>
                    <a:pt x="26825" y="260113"/>
                    <a:pt x="363211" y="432119"/>
                    <a:pt x="790086" y="416006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 flipH="1">
              <a:off x="2870794" y="4060672"/>
              <a:ext cx="586917" cy="152203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567410 w 567410"/>
                <a:gd name="connsiteY0" fmla="*/ 308751 h 309021"/>
                <a:gd name="connsiteX1" fmla="*/ 183 w 567410"/>
                <a:gd name="connsiteY1" fmla="*/ 160400 h 309021"/>
                <a:gd name="connsiteX0" fmla="*/ 567227 w 567227"/>
                <a:gd name="connsiteY0" fmla="*/ 276101 h 276410"/>
                <a:gd name="connsiteX1" fmla="*/ 0 w 567227"/>
                <a:gd name="connsiteY1" fmla="*/ 127750 h 276410"/>
                <a:gd name="connsiteX0" fmla="*/ 567227 w 567227"/>
                <a:gd name="connsiteY0" fmla="*/ 252921 h 253265"/>
                <a:gd name="connsiteX1" fmla="*/ 0 w 567227"/>
                <a:gd name="connsiteY1" fmla="*/ 104570 h 253265"/>
                <a:gd name="connsiteX0" fmla="*/ 614852 w 614852"/>
                <a:gd name="connsiteY0" fmla="*/ 273209 h 273537"/>
                <a:gd name="connsiteX1" fmla="*/ 0 w 614852"/>
                <a:gd name="connsiteY1" fmla="*/ 101045 h 273537"/>
                <a:gd name="connsiteX0" fmla="*/ 614852 w 614852"/>
                <a:gd name="connsiteY0" fmla="*/ 310334 h 310334"/>
                <a:gd name="connsiteX1" fmla="*/ 0 w 614852"/>
                <a:gd name="connsiteY1" fmla="*/ 138170 h 310334"/>
                <a:gd name="connsiteX0" fmla="*/ 595802 w 595802"/>
                <a:gd name="connsiteY0" fmla="*/ 337753 h 337753"/>
                <a:gd name="connsiteX1" fmla="*/ 0 w 595802"/>
                <a:gd name="connsiteY1" fmla="*/ 129870 h 337753"/>
                <a:gd name="connsiteX0" fmla="*/ 595802 w 595802"/>
                <a:gd name="connsiteY0" fmla="*/ 337297 h 337297"/>
                <a:gd name="connsiteX1" fmla="*/ 0 w 595802"/>
                <a:gd name="connsiteY1" fmla="*/ 129414 h 337297"/>
                <a:gd name="connsiteX0" fmla="*/ 595802 w 595802"/>
                <a:gd name="connsiteY0" fmla="*/ 211025 h 211025"/>
                <a:gd name="connsiteX1" fmla="*/ 0 w 595802"/>
                <a:gd name="connsiteY1" fmla="*/ 3142 h 211025"/>
                <a:gd name="connsiteX0" fmla="*/ 595802 w 595802"/>
                <a:gd name="connsiteY0" fmla="*/ 237509 h 237509"/>
                <a:gd name="connsiteX1" fmla="*/ 0 w 595802"/>
                <a:gd name="connsiteY1" fmla="*/ 29626 h 237509"/>
                <a:gd name="connsiteX0" fmla="*/ 595802 w 595802"/>
                <a:gd name="connsiteY0" fmla="*/ 207883 h 207883"/>
                <a:gd name="connsiteX1" fmla="*/ 0 w 595802"/>
                <a:gd name="connsiteY1" fmla="*/ 0 h 207883"/>
                <a:gd name="connsiteX0" fmla="*/ 534561 w 534561"/>
                <a:gd name="connsiteY0" fmla="*/ 288351 h 288351"/>
                <a:gd name="connsiteX1" fmla="*/ 0 w 534561"/>
                <a:gd name="connsiteY1" fmla="*/ 0 h 288351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  <a:gd name="connsiteX0" fmla="*/ 1161104 w 1161104"/>
                <a:gd name="connsiteY0" fmla="*/ 302550 h 302550"/>
                <a:gd name="connsiteX1" fmla="*/ 0 w 1161104"/>
                <a:gd name="connsiteY1" fmla="*/ 0 h 302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61104" h="302550">
                  <a:moveTo>
                    <a:pt x="1161104" y="302550"/>
                  </a:moveTo>
                  <a:cubicBezTo>
                    <a:pt x="777775" y="282926"/>
                    <a:pt x="276944" y="67602"/>
                    <a:pt x="0" y="0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 bwMode="auto">
            <a:xfrm>
              <a:off x="3087490" y="2907951"/>
              <a:ext cx="50687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axon</a:t>
              </a: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260117" y="3114651"/>
              <a:ext cx="112464" cy="197299"/>
            </a:xfrm>
            <a:custGeom>
              <a:avLst/>
              <a:gdLst>
                <a:gd name="connsiteX0" fmla="*/ 452927 w 461928"/>
                <a:gd name="connsiteY0" fmla="*/ 156048 h 156048"/>
                <a:gd name="connsiteX1" fmla="*/ 401652 w 461928"/>
                <a:gd name="connsiteY1" fmla="*/ 2223 h 156048"/>
                <a:gd name="connsiteX2" fmla="*/ 0 w 461928"/>
                <a:gd name="connsiteY2" fmla="*/ 79135 h 156048"/>
                <a:gd name="connsiteX0" fmla="*/ 453600 w 462601"/>
                <a:gd name="connsiteY0" fmla="*/ 176463 h 176463"/>
                <a:gd name="connsiteX1" fmla="*/ 402325 w 462601"/>
                <a:gd name="connsiteY1" fmla="*/ 22638 h 176463"/>
                <a:gd name="connsiteX2" fmla="*/ 673 w 462601"/>
                <a:gd name="connsiteY2" fmla="*/ 99550 h 176463"/>
                <a:gd name="connsiteX0" fmla="*/ 453754 w 455438"/>
                <a:gd name="connsiteY0" fmla="*/ 137256 h 137256"/>
                <a:gd name="connsiteX1" fmla="*/ 335804 w 455438"/>
                <a:gd name="connsiteY1" fmla="*/ 97731 h 137256"/>
                <a:gd name="connsiteX2" fmla="*/ 827 w 455438"/>
                <a:gd name="connsiteY2" fmla="*/ 60343 h 137256"/>
                <a:gd name="connsiteX0" fmla="*/ 453754 w 453754"/>
                <a:gd name="connsiteY0" fmla="*/ 137256 h 140539"/>
                <a:gd name="connsiteX1" fmla="*/ 335804 w 453754"/>
                <a:gd name="connsiteY1" fmla="*/ 97731 h 140539"/>
                <a:gd name="connsiteX2" fmla="*/ 827 w 453754"/>
                <a:gd name="connsiteY2" fmla="*/ 60343 h 140539"/>
                <a:gd name="connsiteX0" fmla="*/ 477577 w 477577"/>
                <a:gd name="connsiteY0" fmla="*/ 174099 h 176203"/>
                <a:gd name="connsiteX1" fmla="*/ 335815 w 477577"/>
                <a:gd name="connsiteY1" fmla="*/ 98855 h 176203"/>
                <a:gd name="connsiteX2" fmla="*/ 838 w 477577"/>
                <a:gd name="connsiteY2" fmla="*/ 61467 h 176203"/>
                <a:gd name="connsiteX0" fmla="*/ 476739 w 476739"/>
                <a:gd name="connsiteY0" fmla="*/ 112632 h 112632"/>
                <a:gd name="connsiteX1" fmla="*/ 0 w 476739"/>
                <a:gd name="connsiteY1" fmla="*/ 0 h 112632"/>
                <a:gd name="connsiteX0" fmla="*/ 476739 w 476739"/>
                <a:gd name="connsiteY0" fmla="*/ 190168 h 190168"/>
                <a:gd name="connsiteX1" fmla="*/ 0 w 476739"/>
                <a:gd name="connsiteY1" fmla="*/ 77536 h 190168"/>
                <a:gd name="connsiteX0" fmla="*/ 476739 w 476739"/>
                <a:gd name="connsiteY0" fmla="*/ 182703 h 183177"/>
                <a:gd name="connsiteX1" fmla="*/ 0 w 476739"/>
                <a:gd name="connsiteY1" fmla="*/ 70071 h 183177"/>
                <a:gd name="connsiteX0" fmla="*/ 471978 w 471978"/>
                <a:gd name="connsiteY0" fmla="*/ 148599 h 149136"/>
                <a:gd name="connsiteX1" fmla="*/ 1 w 471978"/>
                <a:gd name="connsiteY1" fmla="*/ 76448 h 149136"/>
                <a:gd name="connsiteX0" fmla="*/ 473496 w 473496"/>
                <a:gd name="connsiteY0" fmla="*/ 244116 h 244429"/>
                <a:gd name="connsiteX1" fmla="*/ 1519 w 473496"/>
                <a:gd name="connsiteY1" fmla="*/ 171965 h 244429"/>
                <a:gd name="connsiteX0" fmla="*/ 472215 w 472215"/>
                <a:gd name="connsiteY0" fmla="*/ 247259 h 247568"/>
                <a:gd name="connsiteX1" fmla="*/ 238 w 472215"/>
                <a:gd name="connsiteY1" fmla="*/ 175108 h 247568"/>
                <a:gd name="connsiteX0" fmla="*/ 34735 w 348570"/>
                <a:gd name="connsiteY0" fmla="*/ 111662 h 225248"/>
                <a:gd name="connsiteX1" fmla="*/ 348570 w 348570"/>
                <a:gd name="connsiteY1" fmla="*/ 225248 h 225248"/>
                <a:gd name="connsiteX0" fmla="*/ 20601 w 732105"/>
                <a:gd name="connsiteY0" fmla="*/ 2457 h 344643"/>
                <a:gd name="connsiteX1" fmla="*/ 732105 w 732105"/>
                <a:gd name="connsiteY1" fmla="*/ 344643 h 344643"/>
                <a:gd name="connsiteX0" fmla="*/ 0 w 711504"/>
                <a:gd name="connsiteY0" fmla="*/ 0 h 342186"/>
                <a:gd name="connsiteX1" fmla="*/ 711504 w 711504"/>
                <a:gd name="connsiteY1" fmla="*/ 342186 h 342186"/>
                <a:gd name="connsiteX0" fmla="*/ 0 w 747223"/>
                <a:gd name="connsiteY0" fmla="*/ 0 h 423149"/>
                <a:gd name="connsiteX1" fmla="*/ 747223 w 747223"/>
                <a:gd name="connsiteY1" fmla="*/ 423149 h 423149"/>
                <a:gd name="connsiteX0" fmla="*/ 0 w 747223"/>
                <a:gd name="connsiteY0" fmla="*/ 0 h 424154"/>
                <a:gd name="connsiteX1" fmla="*/ 747223 w 747223"/>
                <a:gd name="connsiteY1" fmla="*/ 423149 h 424154"/>
                <a:gd name="connsiteX0" fmla="*/ 0 w 842473"/>
                <a:gd name="connsiteY0" fmla="*/ 0 h 393384"/>
                <a:gd name="connsiteX1" fmla="*/ 842473 w 842473"/>
                <a:gd name="connsiteY1" fmla="*/ 392193 h 393384"/>
                <a:gd name="connsiteX0" fmla="*/ 0 w 790086"/>
                <a:gd name="connsiteY0" fmla="*/ 0 h 417049"/>
                <a:gd name="connsiteX1" fmla="*/ 790086 w 790086"/>
                <a:gd name="connsiteY1" fmla="*/ 416006 h 417049"/>
                <a:gd name="connsiteX0" fmla="*/ 109329 w 213615"/>
                <a:gd name="connsiteY0" fmla="*/ 0 h 388657"/>
                <a:gd name="connsiteX1" fmla="*/ 213615 w 213615"/>
                <a:gd name="connsiteY1" fmla="*/ 387431 h 388657"/>
                <a:gd name="connsiteX0" fmla="*/ 0 w 174978"/>
                <a:gd name="connsiteY0" fmla="*/ 0 h 387431"/>
                <a:gd name="connsiteX1" fmla="*/ 104286 w 174978"/>
                <a:gd name="connsiteY1" fmla="*/ 387431 h 387431"/>
                <a:gd name="connsiteX0" fmla="*/ 110026 w 140049"/>
                <a:gd name="connsiteY0" fmla="*/ 0 h 387431"/>
                <a:gd name="connsiteX1" fmla="*/ 0 w 140049"/>
                <a:gd name="connsiteY1" fmla="*/ 387431 h 387431"/>
                <a:gd name="connsiteX0" fmla="*/ 110026 w 191645"/>
                <a:gd name="connsiteY0" fmla="*/ 0 h 387431"/>
                <a:gd name="connsiteX1" fmla="*/ 0 w 191645"/>
                <a:gd name="connsiteY1" fmla="*/ 387431 h 387431"/>
                <a:gd name="connsiteX0" fmla="*/ 174319 w 222489"/>
                <a:gd name="connsiteY0" fmla="*/ 0 h 392193"/>
                <a:gd name="connsiteX1" fmla="*/ 0 w 222489"/>
                <a:gd name="connsiteY1" fmla="*/ 392193 h 39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22489" h="392193">
                  <a:moveTo>
                    <a:pt x="174319" y="0"/>
                  </a:moveTo>
                  <a:cubicBezTo>
                    <a:pt x="201144" y="260113"/>
                    <a:pt x="332743" y="155894"/>
                    <a:pt x="0" y="392193"/>
                  </a:cubicBezTo>
                </a:path>
              </a:pathLst>
            </a:cu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>
                <a:latin typeface="Candara" panose="020E0502030303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 bwMode="auto">
            <a:xfrm>
              <a:off x="3873300" y="3776333"/>
              <a:ext cx="55976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200" dirty="0">
                  <a:solidFill>
                    <a:srgbClr val="FF0000"/>
                  </a:solidFill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GABA</a:t>
              </a:r>
            </a:p>
          </p:txBody>
        </p:sp>
        <p:pic>
          <p:nvPicPr>
            <p:cNvPr id="51" name="Picture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138638" y="3925604"/>
              <a:ext cx="1178978" cy="875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6684" y="3980281"/>
              <a:ext cx="136596" cy="101958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2653" y="3933195"/>
              <a:ext cx="136596" cy="101958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8622" y="3933195"/>
              <a:ext cx="136596" cy="101958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591" y="3980281"/>
              <a:ext cx="136596" cy="101958"/>
            </a:xfrm>
            <a:prstGeom prst="rect">
              <a:avLst/>
            </a:prstGeom>
          </p:spPr>
        </p:pic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800" y="2696798"/>
              <a:ext cx="1108211" cy="831158"/>
            </a:xfrm>
            <a:prstGeom prst="rect">
              <a:avLst/>
            </a:prstGeom>
          </p:spPr>
        </p:pic>
        <p:pic>
          <p:nvPicPr>
            <p:cNvPr id="68" name="Picture 6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1347" y="3824536"/>
              <a:ext cx="152400" cy="114300"/>
            </a:xfrm>
            <a:prstGeom prst="rect">
              <a:avLst/>
            </a:prstGeom>
          </p:spPr>
        </p:pic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2556" y="3824536"/>
              <a:ext cx="152400" cy="114300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3766" y="3824536"/>
              <a:ext cx="152400" cy="114300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48260" y="2937984"/>
              <a:ext cx="80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latin typeface="Candara" panose="020E0502030303020204" pitchFamily="34" charset="0"/>
                </a:rPr>
                <a:t>inhibitory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304256" y="4156430"/>
              <a:ext cx="79861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dopamin</a:t>
              </a:r>
              <a:r>
                <a:rPr lang="en-US" sz="1200" dirty="0">
                  <a:solidFill>
                    <a:schemeClr val="bg1"/>
                  </a:solidFill>
                  <a:latin typeface="Candara" panose="020E0502030303020204" pitchFamily="34" charset="0"/>
                </a:rPr>
                <a:t>-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441715" y="4285970"/>
              <a:ext cx="5036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>
                  <a:solidFill>
                    <a:schemeClr val="bg1"/>
                  </a:solidFill>
                  <a:latin typeface="Candara" panose="020E0502030303020204" pitchFamily="34" charset="0"/>
                </a:rPr>
                <a:t>ergic</a:t>
              </a:r>
              <a:endParaRPr lang="en-US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4056180" y="3540654"/>
              <a:ext cx="1661544" cy="861242"/>
            </a:xfrm>
            <a:custGeom>
              <a:avLst/>
              <a:gdLst>
                <a:gd name="connsiteX0" fmla="*/ 0 w 2491740"/>
                <a:gd name="connsiteY0" fmla="*/ 828342 h 885001"/>
                <a:gd name="connsiteX1" fmla="*/ 1280160 w 2491740"/>
                <a:gd name="connsiteY1" fmla="*/ 813102 h 885001"/>
                <a:gd name="connsiteX2" fmla="*/ 1729740 w 2491740"/>
                <a:gd name="connsiteY2" fmla="*/ 119682 h 885001"/>
                <a:gd name="connsiteX3" fmla="*/ 2491740 w 2491740"/>
                <a:gd name="connsiteY3" fmla="*/ 5382 h 885001"/>
                <a:gd name="connsiteX0" fmla="*/ 0 w 2491740"/>
                <a:gd name="connsiteY0" fmla="*/ 828342 h 970455"/>
                <a:gd name="connsiteX1" fmla="*/ 1280160 w 2491740"/>
                <a:gd name="connsiteY1" fmla="*/ 813102 h 970455"/>
                <a:gd name="connsiteX2" fmla="*/ 1729740 w 2491740"/>
                <a:gd name="connsiteY2" fmla="*/ 119682 h 970455"/>
                <a:gd name="connsiteX3" fmla="*/ 2491740 w 2491740"/>
                <a:gd name="connsiteY3" fmla="*/ 5382 h 970455"/>
                <a:gd name="connsiteX0" fmla="*/ 0 w 2491740"/>
                <a:gd name="connsiteY0" fmla="*/ 825098 h 861242"/>
                <a:gd name="connsiteX1" fmla="*/ 1280160 w 2491740"/>
                <a:gd name="connsiteY1" fmla="*/ 604118 h 861242"/>
                <a:gd name="connsiteX2" fmla="*/ 1729740 w 2491740"/>
                <a:gd name="connsiteY2" fmla="*/ 116438 h 861242"/>
                <a:gd name="connsiteX3" fmla="*/ 2491740 w 2491740"/>
                <a:gd name="connsiteY3" fmla="*/ 2138 h 861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1740" h="861242">
                  <a:moveTo>
                    <a:pt x="0" y="825098"/>
                  </a:moveTo>
                  <a:cubicBezTo>
                    <a:pt x="495935" y="876533"/>
                    <a:pt x="1094716" y="920348"/>
                    <a:pt x="1280160" y="604118"/>
                  </a:cubicBezTo>
                  <a:cubicBezTo>
                    <a:pt x="1465604" y="287888"/>
                    <a:pt x="1527810" y="216768"/>
                    <a:pt x="1729740" y="116438"/>
                  </a:cubicBezTo>
                  <a:cubicBezTo>
                    <a:pt x="1931670" y="16108"/>
                    <a:pt x="2211705" y="-8022"/>
                    <a:pt x="2491740" y="2138"/>
                  </a:cubicBezTo>
                </a:path>
              </a:pathLst>
            </a:custGeom>
            <a:ln w="38100">
              <a:solidFill>
                <a:srgbClr val="009900"/>
              </a:solidFill>
            </a:ln>
            <a:scene3d>
              <a:camera prst="orthographicFront"/>
              <a:lightRig rig="threePt" dir="t"/>
            </a:scene3d>
            <a:sp3d extrusionH="254000" prstMaterial="softEdge">
              <a:bevelT w="1270000" h="127000"/>
              <a:bevelB w="1270000" h="12700"/>
            </a:sp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564" y="3038322"/>
              <a:ext cx="1378836" cy="1064341"/>
            </a:xfrm>
            <a:prstGeom prst="rect">
              <a:avLst/>
            </a:prstGeom>
          </p:spPr>
        </p:pic>
        <p:cxnSp>
          <p:nvCxnSpPr>
            <p:cNvPr id="85" name="Straight Connector 84"/>
            <p:cNvCxnSpPr/>
            <p:nvPr/>
          </p:nvCxnSpPr>
          <p:spPr>
            <a:xfrm>
              <a:off x="4681020" y="2254250"/>
              <a:ext cx="0" cy="2662019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669629" y="2025650"/>
              <a:ext cx="567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Candara" panose="020E0502030303020204" pitchFamily="34" charset="0"/>
                </a:rPr>
                <a:t>VTA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4985820" y="2025650"/>
              <a:ext cx="21403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>
                  <a:latin typeface="Candara" panose="020E0502030303020204" pitchFamily="34" charset="0"/>
                </a:rPr>
                <a:t>Nucleus </a:t>
              </a:r>
              <a:r>
                <a:rPr lang="en-US" u="sng" dirty="0" err="1">
                  <a:latin typeface="Candara" panose="020E0502030303020204" pitchFamily="34" charset="0"/>
                </a:rPr>
                <a:t>Accumbens</a:t>
              </a:r>
              <a:endParaRPr lang="en-US" u="sng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5120876" y="3201160"/>
            <a:ext cx="967610" cy="687330"/>
            <a:chOff x="3596876" y="3201160"/>
            <a:chExt cx="967610" cy="687330"/>
          </a:xfrm>
        </p:grpSpPr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6876" y="3464332"/>
              <a:ext cx="565544" cy="424158"/>
            </a:xfrm>
            <a:prstGeom prst="rect">
              <a:avLst/>
            </a:prstGeom>
          </p:spPr>
        </p:pic>
        <p:sp>
          <p:nvSpPr>
            <p:cNvPr id="90" name="TextBox 89"/>
            <p:cNvSpPr txBox="1"/>
            <p:nvPr/>
          </p:nvSpPr>
          <p:spPr>
            <a:xfrm>
              <a:off x="3882889" y="3201160"/>
              <a:ext cx="681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ndara" panose="020E0502030303020204" pitchFamily="34" charset="0"/>
                </a:rPr>
                <a:t>MOR</a:t>
              </a:r>
            </a:p>
          </p:txBody>
        </p:sp>
        <p:sp>
          <p:nvSpPr>
            <p:cNvPr id="91" name="Freeform 90"/>
            <p:cNvSpPr/>
            <p:nvPr/>
          </p:nvSpPr>
          <p:spPr>
            <a:xfrm>
              <a:off x="4014788" y="3514725"/>
              <a:ext cx="248737" cy="177506"/>
            </a:xfrm>
            <a:custGeom>
              <a:avLst/>
              <a:gdLst>
                <a:gd name="connsiteX0" fmla="*/ 233362 w 248737"/>
                <a:gd name="connsiteY0" fmla="*/ 0 h 177506"/>
                <a:gd name="connsiteX1" fmla="*/ 223837 w 248737"/>
                <a:gd name="connsiteY1" fmla="*/ 161925 h 177506"/>
                <a:gd name="connsiteX2" fmla="*/ 0 w 248737"/>
                <a:gd name="connsiteY2" fmla="*/ 161925 h 1775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8737" h="177506">
                  <a:moveTo>
                    <a:pt x="233362" y="0"/>
                  </a:moveTo>
                  <a:cubicBezTo>
                    <a:pt x="248046" y="67469"/>
                    <a:pt x="262731" y="134938"/>
                    <a:pt x="223837" y="161925"/>
                  </a:cubicBezTo>
                  <a:cubicBezTo>
                    <a:pt x="184943" y="188913"/>
                    <a:pt x="92471" y="175419"/>
                    <a:pt x="0" y="161925"/>
                  </a:cubicBezTo>
                </a:path>
              </a:pathLst>
            </a:custGeom>
            <a:ln w="28575">
              <a:solidFill>
                <a:srgbClr val="80008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1810628" y="5543168"/>
            <a:ext cx="729332" cy="629032"/>
            <a:chOff x="4457700" y="3947241"/>
            <a:chExt cx="729332" cy="629032"/>
          </a:xfrm>
        </p:grpSpPr>
        <p:pic>
          <p:nvPicPr>
            <p:cNvPr id="74" name="Picture 73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76" name="Group 75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78" name="Freeform 77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 bwMode="auto">
              <a:xfrm>
                <a:off x="5856985" y="1448010"/>
                <a:ext cx="507392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579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7861" y="100228"/>
            <a:ext cx="38843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Opiate Overdose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200400" y="914400"/>
            <a:ext cx="1467328" cy="369332"/>
            <a:chOff x="1380146" y="4557342"/>
            <a:chExt cx="1467328" cy="3693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608032" y="4557342"/>
              <a:ext cx="1239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Symptoms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464746" y="1182571"/>
            <a:ext cx="2562460" cy="338554"/>
            <a:chOff x="1675974" y="1445419"/>
            <a:chExt cx="2562460" cy="33855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828800" y="1445419"/>
              <a:ext cx="24096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Very low respiratory rate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464746" y="1419964"/>
            <a:ext cx="1475624" cy="338554"/>
            <a:chOff x="1675974" y="1445419"/>
            <a:chExt cx="1475624" cy="338554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28800" y="1445419"/>
              <a:ext cx="13227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Hypotension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464746" y="1657357"/>
            <a:ext cx="1499670" cy="338554"/>
            <a:chOff x="1675974" y="1445419"/>
            <a:chExt cx="1499670" cy="33855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828800" y="1445419"/>
              <a:ext cx="134684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Hypothermia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464747" y="1894750"/>
            <a:ext cx="5176958" cy="338554"/>
            <a:chOff x="1675974" y="1445419"/>
            <a:chExt cx="5176958" cy="33855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828800" y="1445419"/>
              <a:ext cx="50241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Pin-point pupils (except when hypoxia becomes severe)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464746" y="2132145"/>
            <a:ext cx="834423" cy="338554"/>
            <a:chOff x="1675974" y="1445419"/>
            <a:chExt cx="834423" cy="3385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828800" y="1445419"/>
              <a:ext cx="6815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Coma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200401" y="2514600"/>
            <a:ext cx="1450272" cy="369332"/>
            <a:chOff x="1380146" y="4557342"/>
            <a:chExt cx="1450272" cy="369332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80146" y="4614234"/>
              <a:ext cx="305225" cy="22891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608032" y="4557342"/>
              <a:ext cx="1222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andara" panose="020E0502030303020204" pitchFamily="34" charset="0"/>
                </a:rPr>
                <a:t>Treatment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464746" y="2794992"/>
            <a:ext cx="1292882" cy="338554"/>
            <a:chOff x="1675974" y="1445419"/>
            <a:chExt cx="1292882" cy="33855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1828800" y="1445419"/>
              <a:ext cx="114005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Ventilation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464746" y="3044606"/>
            <a:ext cx="3464951" cy="338554"/>
            <a:chOff x="1675974" y="1445419"/>
            <a:chExt cx="3464951" cy="338554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75974" y="1523681"/>
              <a:ext cx="229025" cy="17176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828800" y="1445419"/>
              <a:ext cx="331212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Naloxone (repeated, small IV doses)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733800" y="3294221"/>
            <a:ext cx="2996366" cy="307777"/>
            <a:chOff x="1904574" y="2286000"/>
            <a:chExt cx="2996366" cy="307777"/>
          </a:xfrm>
        </p:grpSpPr>
        <p:sp>
          <p:nvSpPr>
            <p:cNvPr id="39" name="TextBox 38"/>
            <p:cNvSpPr txBox="1"/>
            <p:nvPr/>
          </p:nvSpPr>
          <p:spPr>
            <a:xfrm>
              <a:off x="2021626" y="2286000"/>
              <a:ext cx="28793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Opiate receptor antagonist (MOR)</a:t>
              </a: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724828" y="3530149"/>
            <a:ext cx="4863828" cy="771090"/>
            <a:chOff x="2200828" y="3530149"/>
            <a:chExt cx="4863828" cy="771090"/>
          </a:xfrm>
        </p:grpSpPr>
        <p:grpSp>
          <p:nvGrpSpPr>
            <p:cNvPr id="32" name="Group 31"/>
            <p:cNvGrpSpPr/>
            <p:nvPr/>
          </p:nvGrpSpPr>
          <p:grpSpPr>
            <a:xfrm>
              <a:off x="2200828" y="3766078"/>
              <a:ext cx="2816830" cy="307777"/>
              <a:chOff x="1904574" y="2320184"/>
              <a:chExt cx="2816830" cy="307777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021626" y="2320184"/>
                <a:ext cx="269977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Has very little oral bio-availability </a:t>
                </a:r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07495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35" name="Group 34"/>
            <p:cNvGrpSpPr/>
            <p:nvPr/>
          </p:nvGrpSpPr>
          <p:grpSpPr>
            <a:xfrm>
              <a:off x="2209800" y="3993462"/>
              <a:ext cx="1043909" cy="307777"/>
              <a:chOff x="1904574" y="2328730"/>
              <a:chExt cx="1043909" cy="307777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021626" y="2328730"/>
                <a:ext cx="9268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Short T1/2</a:t>
                </a: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416041"/>
                <a:ext cx="188385" cy="141289"/>
              </a:xfrm>
              <a:prstGeom prst="rect">
                <a:avLst/>
              </a:prstGeom>
            </p:spPr>
          </p:pic>
        </p:grpSp>
        <p:grpSp>
          <p:nvGrpSpPr>
            <p:cNvPr id="41" name="Group 40"/>
            <p:cNvGrpSpPr/>
            <p:nvPr/>
          </p:nvGrpSpPr>
          <p:grpSpPr>
            <a:xfrm>
              <a:off x="2210410" y="3530149"/>
              <a:ext cx="4854246" cy="307777"/>
              <a:chOff x="1904574" y="2303092"/>
              <a:chExt cx="4854246" cy="307777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2021626" y="2303092"/>
                <a:ext cx="473719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Reverses all effects except whose due to prolonged hypoxia</a:t>
                </a: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904574" y="2390403"/>
                <a:ext cx="188385" cy="141289"/>
              </a:xfrm>
              <a:prstGeom prst="rect">
                <a:avLst/>
              </a:prstGeom>
            </p:spPr>
          </p:pic>
        </p:grpSp>
      </p:grpSp>
      <p:grpSp>
        <p:nvGrpSpPr>
          <p:cNvPr id="45" name="Group 44"/>
          <p:cNvGrpSpPr/>
          <p:nvPr/>
        </p:nvGrpSpPr>
        <p:grpSpPr>
          <a:xfrm>
            <a:off x="3724829" y="4233731"/>
            <a:ext cx="3195139" cy="307777"/>
            <a:chOff x="1904574" y="2286000"/>
            <a:chExt cx="3195139" cy="307777"/>
          </a:xfrm>
        </p:grpSpPr>
        <p:sp>
          <p:nvSpPr>
            <p:cNvPr id="46" name="TextBox 45"/>
            <p:cNvSpPr txBox="1"/>
            <p:nvPr/>
          </p:nvSpPr>
          <p:spPr>
            <a:xfrm>
              <a:off x="2021626" y="2286000"/>
              <a:ext cx="3078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Naltrexone Comparison.  Naltrexone:  </a:t>
              </a: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59" name="Group 58"/>
          <p:cNvGrpSpPr/>
          <p:nvPr/>
        </p:nvGrpSpPr>
        <p:grpSpPr>
          <a:xfrm>
            <a:off x="3924299" y="4453071"/>
            <a:ext cx="4448034" cy="688849"/>
            <a:chOff x="2400299" y="4552097"/>
            <a:chExt cx="4448034" cy="688849"/>
          </a:xfrm>
        </p:grpSpPr>
        <p:grpSp>
          <p:nvGrpSpPr>
            <p:cNvPr id="58" name="Group 57"/>
            <p:cNvGrpSpPr/>
            <p:nvPr/>
          </p:nvGrpSpPr>
          <p:grpSpPr>
            <a:xfrm>
              <a:off x="2400299" y="4552097"/>
              <a:ext cx="1064410" cy="292388"/>
              <a:chOff x="2438399" y="4552097"/>
              <a:chExt cx="1064410" cy="292388"/>
            </a:xfrm>
          </p:grpSpPr>
          <p:sp>
            <p:nvSpPr>
              <p:cNvPr id="50" name="TextBox 49"/>
              <p:cNvSpPr txBox="1"/>
              <p:nvPr/>
            </p:nvSpPr>
            <p:spPr>
              <a:xfrm>
                <a:off x="2518244" y="4552097"/>
                <a:ext cx="98456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635564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7" name="Group 56"/>
            <p:cNvGrpSpPr/>
            <p:nvPr/>
          </p:nvGrpSpPr>
          <p:grpSpPr>
            <a:xfrm>
              <a:off x="2400299" y="4743977"/>
              <a:ext cx="1585070" cy="292388"/>
              <a:chOff x="2451100" y="4771775"/>
              <a:chExt cx="1585070" cy="292388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2514600" y="4771775"/>
                <a:ext cx="152157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866360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56" name="Group 55"/>
            <p:cNvGrpSpPr/>
            <p:nvPr/>
          </p:nvGrpSpPr>
          <p:grpSpPr>
            <a:xfrm>
              <a:off x="2400299" y="4948558"/>
              <a:ext cx="4448034" cy="292388"/>
              <a:chOff x="2457450" y="4948558"/>
              <a:chExt cx="4448034" cy="292388"/>
            </a:xfrm>
          </p:grpSpPr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502730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55" name="TextBox 54"/>
              <p:cNvSpPr txBox="1"/>
              <p:nvPr/>
            </p:nvSpPr>
            <p:spPr>
              <a:xfrm>
                <a:off x="2520950" y="4948558"/>
                <a:ext cx="4384534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Primarily used for long-term treatment of opioid addiction</a:t>
                </a: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3724829" y="5071217"/>
            <a:ext cx="3041250" cy="307777"/>
            <a:chOff x="1904574" y="2286000"/>
            <a:chExt cx="3041250" cy="307777"/>
          </a:xfrm>
        </p:grpSpPr>
        <p:sp>
          <p:nvSpPr>
            <p:cNvPr id="61" name="TextBox 60"/>
            <p:cNvSpPr txBox="1"/>
            <p:nvPr/>
          </p:nvSpPr>
          <p:spPr>
            <a:xfrm>
              <a:off x="2021626" y="2286000"/>
              <a:ext cx="29241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 Comparison. </a:t>
              </a:r>
              <a:r>
                <a:rPr lang="en-US" sz="1400" dirty="0" err="1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Nalmefene</a:t>
              </a:r>
              <a:r>
                <a:rPr lang="en-US" sz="14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:</a:t>
              </a: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904574" y="2373311"/>
              <a:ext cx="188385" cy="141289"/>
            </a:xfrm>
            <a:prstGeom prst="rect">
              <a:avLst/>
            </a:prstGeom>
          </p:spPr>
        </p:pic>
      </p:grpSp>
      <p:grpSp>
        <p:nvGrpSpPr>
          <p:cNvPr id="81" name="Group 80"/>
          <p:cNvGrpSpPr/>
          <p:nvPr/>
        </p:nvGrpSpPr>
        <p:grpSpPr>
          <a:xfrm>
            <a:off x="3924300" y="5286582"/>
            <a:ext cx="4095373" cy="1156235"/>
            <a:chOff x="2400299" y="5206571"/>
            <a:chExt cx="4095373" cy="1156235"/>
          </a:xfrm>
        </p:grpSpPr>
        <p:grpSp>
          <p:nvGrpSpPr>
            <p:cNvPr id="64" name="Group 63"/>
            <p:cNvGrpSpPr/>
            <p:nvPr/>
          </p:nvGrpSpPr>
          <p:grpSpPr>
            <a:xfrm>
              <a:off x="2400299" y="5206571"/>
              <a:ext cx="1064410" cy="292388"/>
              <a:chOff x="2438399" y="4415361"/>
              <a:chExt cx="1064410" cy="292388"/>
            </a:xfrm>
          </p:grpSpPr>
          <p:sp>
            <p:nvSpPr>
              <p:cNvPr id="71" name="TextBox 70"/>
              <p:cNvSpPr txBox="1"/>
              <p:nvPr/>
            </p:nvSpPr>
            <p:spPr>
              <a:xfrm>
                <a:off x="2518244" y="4415361"/>
                <a:ext cx="984565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Longer T1/2</a:t>
                </a:r>
              </a:p>
            </p:txBody>
          </p:sp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38399" y="4498828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5" name="Group 64"/>
            <p:cNvGrpSpPr/>
            <p:nvPr/>
          </p:nvGrpSpPr>
          <p:grpSpPr>
            <a:xfrm>
              <a:off x="2400299" y="5415543"/>
              <a:ext cx="1585070" cy="292388"/>
              <a:chOff x="2451100" y="4652131"/>
              <a:chExt cx="1585070" cy="292388"/>
            </a:xfrm>
          </p:grpSpPr>
          <p:sp>
            <p:nvSpPr>
              <p:cNvPr id="69" name="TextBox 68"/>
              <p:cNvSpPr txBox="1"/>
              <p:nvPr/>
            </p:nvSpPr>
            <p:spPr>
              <a:xfrm>
                <a:off x="2514600" y="4652131"/>
                <a:ext cx="1521570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Can be taken orally</a:t>
                </a:r>
              </a:p>
            </p:txBody>
          </p:sp>
          <p:pic>
            <p:nvPicPr>
              <p:cNvPr id="70" name="Picture 6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1100" y="4746716"/>
                <a:ext cx="151177" cy="113383"/>
              </a:xfrm>
              <a:prstGeom prst="rect">
                <a:avLst/>
              </a:prstGeom>
            </p:spPr>
          </p:pic>
        </p:grpSp>
        <p:grpSp>
          <p:nvGrpSpPr>
            <p:cNvPr id="66" name="Group 65"/>
            <p:cNvGrpSpPr/>
            <p:nvPr/>
          </p:nvGrpSpPr>
          <p:grpSpPr>
            <a:xfrm>
              <a:off x="2400299" y="5628670"/>
              <a:ext cx="958297" cy="292388"/>
              <a:chOff x="2457450" y="4837460"/>
              <a:chExt cx="958297" cy="292388"/>
            </a:xfrm>
          </p:grpSpPr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16208"/>
                <a:ext cx="151177" cy="113383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520950" y="4837460"/>
                <a:ext cx="894797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Expensive</a:t>
                </a:r>
              </a:p>
            </p:txBody>
          </p:sp>
        </p:grpSp>
        <p:grpSp>
          <p:nvGrpSpPr>
            <p:cNvPr id="73" name="Group 72"/>
            <p:cNvGrpSpPr/>
            <p:nvPr/>
          </p:nvGrpSpPr>
          <p:grpSpPr>
            <a:xfrm>
              <a:off x="2400299" y="5844808"/>
              <a:ext cx="3357992" cy="292388"/>
              <a:chOff x="2457450" y="4863098"/>
              <a:chExt cx="3357992" cy="292388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4184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5" name="TextBox 74"/>
              <p:cNvSpPr txBox="1"/>
              <p:nvPr/>
            </p:nvSpPr>
            <p:spPr>
              <a:xfrm>
                <a:off x="2520950" y="4863098"/>
                <a:ext cx="329449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More universal antagonist: MOR, KOR, DOR </a:t>
                </a:r>
              </a:p>
            </p:txBody>
          </p:sp>
        </p:grpSp>
        <p:grpSp>
          <p:nvGrpSpPr>
            <p:cNvPr id="77" name="Group 76"/>
            <p:cNvGrpSpPr/>
            <p:nvPr/>
          </p:nvGrpSpPr>
          <p:grpSpPr>
            <a:xfrm>
              <a:off x="2400299" y="6070418"/>
              <a:ext cx="4095373" cy="292388"/>
              <a:chOff x="2457450" y="4905828"/>
              <a:chExt cx="4095373" cy="292388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2457450" y="4984576"/>
                <a:ext cx="151177" cy="113383"/>
              </a:xfrm>
              <a:prstGeom prst="rect">
                <a:avLst/>
              </a:prstGeom>
            </p:spPr>
          </p:pic>
          <p:sp>
            <p:nvSpPr>
              <p:cNvPr id="79" name="TextBox 78"/>
              <p:cNvSpPr txBox="1"/>
              <p:nvPr/>
            </p:nvSpPr>
            <p:spPr>
              <a:xfrm>
                <a:off x="2520950" y="4905828"/>
                <a:ext cx="4031873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3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Primarily used for management of alcohol dependence</a:t>
                </a:r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2743201" y="3024684"/>
            <a:ext cx="729332" cy="629032"/>
            <a:chOff x="4457700" y="3947241"/>
            <a:chExt cx="729332" cy="629032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7700" y="3971511"/>
              <a:ext cx="381000" cy="604762"/>
            </a:xfrm>
            <a:prstGeom prst="rect">
              <a:avLst/>
            </a:prstGeom>
          </p:spPr>
        </p:pic>
        <p:grpSp>
          <p:nvGrpSpPr>
            <p:cNvPr id="82" name="Group 81"/>
            <p:cNvGrpSpPr/>
            <p:nvPr/>
          </p:nvGrpSpPr>
          <p:grpSpPr>
            <a:xfrm>
              <a:off x="4707742" y="3947241"/>
              <a:ext cx="479290" cy="338554"/>
              <a:chOff x="5752632" y="1448010"/>
              <a:chExt cx="650549" cy="477161"/>
            </a:xfrm>
          </p:grpSpPr>
          <p:sp>
            <p:nvSpPr>
              <p:cNvPr id="83" name="Freeform 82"/>
              <p:cNvSpPr/>
              <p:nvPr/>
            </p:nvSpPr>
            <p:spPr>
              <a:xfrm>
                <a:off x="5752632" y="1538249"/>
                <a:ext cx="650549" cy="306070"/>
              </a:xfrm>
              <a:custGeom>
                <a:avLst/>
                <a:gdLst>
                  <a:gd name="connsiteX0" fmla="*/ 0 w 2544702"/>
                  <a:gd name="connsiteY0" fmla="*/ 870775 h 1454166"/>
                  <a:gd name="connsiteX1" fmla="*/ 361950 w 2544702"/>
                  <a:gd name="connsiteY1" fmla="*/ 880300 h 1454166"/>
                  <a:gd name="connsiteX2" fmla="*/ 885825 w 2544702"/>
                  <a:gd name="connsiteY2" fmla="*/ 175450 h 1454166"/>
                  <a:gd name="connsiteX3" fmla="*/ 2314575 w 2544702"/>
                  <a:gd name="connsiteY3" fmla="*/ 89725 h 1454166"/>
                  <a:gd name="connsiteX4" fmla="*/ 2400300 w 2544702"/>
                  <a:gd name="connsiteY4" fmla="*/ 1289875 h 1454166"/>
                  <a:gd name="connsiteX5" fmla="*/ 904875 w 2544702"/>
                  <a:gd name="connsiteY5" fmla="*/ 1404175 h 1454166"/>
                  <a:gd name="connsiteX6" fmla="*/ 66675 w 2544702"/>
                  <a:gd name="connsiteY6" fmla="*/ 918400 h 1454166"/>
                  <a:gd name="connsiteX0" fmla="*/ 0 w 2544702"/>
                  <a:gd name="connsiteY0" fmla="*/ 870775 h 1457493"/>
                  <a:gd name="connsiteX1" fmla="*/ 361950 w 2544702"/>
                  <a:gd name="connsiteY1" fmla="*/ 880300 h 1457493"/>
                  <a:gd name="connsiteX2" fmla="*/ 885825 w 2544702"/>
                  <a:gd name="connsiteY2" fmla="*/ 175450 h 1457493"/>
                  <a:gd name="connsiteX3" fmla="*/ 2314575 w 2544702"/>
                  <a:gd name="connsiteY3" fmla="*/ 89725 h 1457493"/>
                  <a:gd name="connsiteX4" fmla="*/ 2400300 w 2544702"/>
                  <a:gd name="connsiteY4" fmla="*/ 1289875 h 1457493"/>
                  <a:gd name="connsiteX5" fmla="*/ 904875 w 2544702"/>
                  <a:gd name="connsiteY5" fmla="*/ 1404175 h 1457493"/>
                  <a:gd name="connsiteX6" fmla="*/ 0 w 2544702"/>
                  <a:gd name="connsiteY6" fmla="*/ 870775 h 1457493"/>
                  <a:gd name="connsiteX0" fmla="*/ 0 w 2584418"/>
                  <a:gd name="connsiteY0" fmla="*/ 786270 h 1366647"/>
                  <a:gd name="connsiteX1" fmla="*/ 361950 w 2584418"/>
                  <a:gd name="connsiteY1" fmla="*/ 795795 h 1366647"/>
                  <a:gd name="connsiteX2" fmla="*/ 885825 w 2584418"/>
                  <a:gd name="connsiteY2" fmla="*/ 90945 h 1366647"/>
                  <a:gd name="connsiteX3" fmla="*/ 2393156 w 2584418"/>
                  <a:gd name="connsiteY3" fmla="*/ 131427 h 1366647"/>
                  <a:gd name="connsiteX4" fmla="*/ 2400300 w 2584418"/>
                  <a:gd name="connsiteY4" fmla="*/ 1205370 h 1366647"/>
                  <a:gd name="connsiteX5" fmla="*/ 904875 w 2584418"/>
                  <a:gd name="connsiteY5" fmla="*/ 1319670 h 1366647"/>
                  <a:gd name="connsiteX6" fmla="*/ 0 w 2584418"/>
                  <a:gd name="connsiteY6" fmla="*/ 786270 h 1366647"/>
                  <a:gd name="connsiteX0" fmla="*/ 0 w 2593856"/>
                  <a:gd name="connsiteY0" fmla="*/ 767836 h 1346518"/>
                  <a:gd name="connsiteX1" fmla="*/ 361950 w 2593856"/>
                  <a:gd name="connsiteY1" fmla="*/ 777361 h 1346518"/>
                  <a:gd name="connsiteX2" fmla="*/ 885825 w 2593856"/>
                  <a:gd name="connsiteY2" fmla="*/ 72511 h 1346518"/>
                  <a:gd name="connsiteX3" fmla="*/ 2409825 w 2593856"/>
                  <a:gd name="connsiteY3" fmla="*/ 148711 h 1346518"/>
                  <a:gd name="connsiteX4" fmla="*/ 2400300 w 2593856"/>
                  <a:gd name="connsiteY4" fmla="*/ 1186936 h 1346518"/>
                  <a:gd name="connsiteX5" fmla="*/ 904875 w 2593856"/>
                  <a:gd name="connsiteY5" fmla="*/ 1301236 h 1346518"/>
                  <a:gd name="connsiteX6" fmla="*/ 0 w 2593856"/>
                  <a:gd name="connsiteY6" fmla="*/ 767836 h 1346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93856" h="1346518">
                    <a:moveTo>
                      <a:pt x="0" y="767836"/>
                    </a:moveTo>
                    <a:cubicBezTo>
                      <a:pt x="107156" y="830542"/>
                      <a:pt x="214313" y="893248"/>
                      <a:pt x="361950" y="777361"/>
                    </a:cubicBezTo>
                    <a:cubicBezTo>
                      <a:pt x="509587" y="661474"/>
                      <a:pt x="544513" y="177286"/>
                      <a:pt x="885825" y="72511"/>
                    </a:cubicBezTo>
                    <a:cubicBezTo>
                      <a:pt x="1227138" y="-32264"/>
                      <a:pt x="2157413" y="-37027"/>
                      <a:pt x="2409825" y="148711"/>
                    </a:cubicBezTo>
                    <a:cubicBezTo>
                      <a:pt x="2662238" y="334448"/>
                      <a:pt x="2651125" y="994849"/>
                      <a:pt x="2400300" y="1186936"/>
                    </a:cubicBezTo>
                    <a:cubicBezTo>
                      <a:pt x="2149475" y="1379023"/>
                      <a:pt x="1304925" y="1371086"/>
                      <a:pt x="904875" y="1301236"/>
                    </a:cubicBezTo>
                    <a:cubicBezTo>
                      <a:pt x="504825" y="1231386"/>
                      <a:pt x="224631" y="979767"/>
                      <a:pt x="0" y="767836"/>
                    </a:cubicBezTo>
                  </a:path>
                </a:pathLst>
              </a:cu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ndara" panose="020E0502030303020204" pitchFamily="34" charset="0"/>
                </a:endParaRPr>
              </a:p>
            </p:txBody>
          </p:sp>
          <p:sp>
            <p:nvSpPr>
              <p:cNvPr id="84" name="TextBox 83"/>
              <p:cNvSpPr txBox="1"/>
              <p:nvPr/>
            </p:nvSpPr>
            <p:spPr bwMode="auto">
              <a:xfrm>
                <a:off x="5856985" y="1448010"/>
                <a:ext cx="513921" cy="4771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23</a:t>
                </a: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67000" y="4005790"/>
            <a:ext cx="188385" cy="141289"/>
          </a:xfrm>
          <a:prstGeom prst="rect">
            <a:avLst/>
          </a:prstGeom>
        </p:spPr>
      </p:pic>
      <p:sp>
        <p:nvSpPr>
          <p:cNvPr id="92" name="TextBox 91"/>
          <p:cNvSpPr txBox="1"/>
          <p:nvPr/>
        </p:nvSpPr>
        <p:spPr>
          <a:xfrm>
            <a:off x="6530262" y="3291208"/>
            <a:ext cx="2000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  <a:ea typeface="Arial Unicode MS" pitchFamily="34" charset="-128"/>
                <a:cs typeface="Arial Unicode MS" pitchFamily="34" charset="-128"/>
              </a:rPr>
              <a:t>…or an inverse agonist?</a:t>
            </a:r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57418" y="3769861"/>
            <a:ext cx="188385" cy="14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04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1" y="1503689"/>
            <a:ext cx="5736375" cy="503396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666" y="1738475"/>
            <a:ext cx="2550004" cy="456439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945193" y="5181600"/>
            <a:ext cx="5309308" cy="481013"/>
          </a:xfrm>
          <a:custGeom>
            <a:avLst/>
            <a:gdLst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0 w 4206502"/>
              <a:gd name="connsiteY3" fmla="*/ 152400 h 152400"/>
              <a:gd name="connsiteX4" fmla="*/ 0 w 4206502"/>
              <a:gd name="connsiteY4" fmla="*/ 0 h 152400"/>
              <a:gd name="connsiteX0" fmla="*/ 0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0 w 4206502"/>
              <a:gd name="connsiteY5" fmla="*/ 0 h 152400"/>
              <a:gd name="connsiteX0" fmla="*/ 47625 w 4206502"/>
              <a:gd name="connsiteY0" fmla="*/ 0 h 152400"/>
              <a:gd name="connsiteX1" fmla="*/ 4206502 w 4206502"/>
              <a:gd name="connsiteY1" fmla="*/ 0 h 152400"/>
              <a:gd name="connsiteX2" fmla="*/ 4206502 w 4206502"/>
              <a:gd name="connsiteY2" fmla="*/ 152400 h 152400"/>
              <a:gd name="connsiteX3" fmla="*/ 80963 w 4206502"/>
              <a:gd name="connsiteY3" fmla="*/ 147638 h 152400"/>
              <a:gd name="connsiteX4" fmla="*/ 0 w 4206502"/>
              <a:gd name="connsiteY4" fmla="*/ 152400 h 152400"/>
              <a:gd name="connsiteX5" fmla="*/ 47625 w 4206502"/>
              <a:gd name="connsiteY5" fmla="*/ 0 h 152400"/>
              <a:gd name="connsiteX0" fmla="*/ 1143000 w 5301877"/>
              <a:gd name="connsiteY0" fmla="*/ 0 h 185738"/>
              <a:gd name="connsiteX1" fmla="*/ 5301877 w 5301877"/>
              <a:gd name="connsiteY1" fmla="*/ 0 h 185738"/>
              <a:gd name="connsiteX2" fmla="*/ 5301877 w 5301877"/>
              <a:gd name="connsiteY2" fmla="*/ 152400 h 185738"/>
              <a:gd name="connsiteX3" fmla="*/ 1176338 w 5301877"/>
              <a:gd name="connsiteY3" fmla="*/ 147638 h 185738"/>
              <a:gd name="connsiteX4" fmla="*/ 0 w 5301877"/>
              <a:gd name="connsiteY4" fmla="*/ 185738 h 185738"/>
              <a:gd name="connsiteX5" fmla="*/ 1143000 w 5301877"/>
              <a:gd name="connsiteY5" fmla="*/ 0 h 1857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0 w 5306639"/>
              <a:gd name="connsiteY3" fmla="*/ 481013 h 481013"/>
              <a:gd name="connsiteX4" fmla="*/ 4762 w 5306639"/>
              <a:gd name="connsiteY4" fmla="*/ 185738 h 481013"/>
              <a:gd name="connsiteX5" fmla="*/ 1147762 w 5306639"/>
              <a:gd name="connsiteY5" fmla="*/ 0 h 481013"/>
              <a:gd name="connsiteX0" fmla="*/ 1147762 w 5306639"/>
              <a:gd name="connsiteY0" fmla="*/ 0 h 502379"/>
              <a:gd name="connsiteX1" fmla="*/ 5306639 w 5306639"/>
              <a:gd name="connsiteY1" fmla="*/ 0 h 502379"/>
              <a:gd name="connsiteX2" fmla="*/ 5306639 w 5306639"/>
              <a:gd name="connsiteY2" fmla="*/ 152400 h 502379"/>
              <a:gd name="connsiteX3" fmla="*/ 900113 w 5306639"/>
              <a:gd name="connsiteY3" fmla="*/ 442913 h 502379"/>
              <a:gd name="connsiteX4" fmla="*/ 0 w 5306639"/>
              <a:gd name="connsiteY4" fmla="*/ 481013 h 502379"/>
              <a:gd name="connsiteX5" fmla="*/ 4762 w 5306639"/>
              <a:gd name="connsiteY5" fmla="*/ 185738 h 502379"/>
              <a:gd name="connsiteX6" fmla="*/ 1147762 w 5306639"/>
              <a:gd name="connsiteY6" fmla="*/ 0 h 502379"/>
              <a:gd name="connsiteX0" fmla="*/ 1147762 w 5306639"/>
              <a:gd name="connsiteY0" fmla="*/ 0 h 492394"/>
              <a:gd name="connsiteX1" fmla="*/ 5306639 w 5306639"/>
              <a:gd name="connsiteY1" fmla="*/ 0 h 492394"/>
              <a:gd name="connsiteX2" fmla="*/ 5306639 w 5306639"/>
              <a:gd name="connsiteY2" fmla="*/ 152400 h 492394"/>
              <a:gd name="connsiteX3" fmla="*/ 800101 w 5306639"/>
              <a:gd name="connsiteY3" fmla="*/ 381001 h 492394"/>
              <a:gd name="connsiteX4" fmla="*/ 0 w 5306639"/>
              <a:gd name="connsiteY4" fmla="*/ 481013 h 492394"/>
              <a:gd name="connsiteX5" fmla="*/ 4762 w 5306639"/>
              <a:gd name="connsiteY5" fmla="*/ 185738 h 492394"/>
              <a:gd name="connsiteX6" fmla="*/ 1147762 w 5306639"/>
              <a:gd name="connsiteY6" fmla="*/ 0 h 492394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505421"/>
              <a:gd name="connsiteX1" fmla="*/ 5306639 w 5306639"/>
              <a:gd name="connsiteY1" fmla="*/ 0 h 505421"/>
              <a:gd name="connsiteX2" fmla="*/ 5306639 w 5306639"/>
              <a:gd name="connsiteY2" fmla="*/ 152400 h 505421"/>
              <a:gd name="connsiteX3" fmla="*/ 800101 w 5306639"/>
              <a:gd name="connsiteY3" fmla="*/ 381001 h 505421"/>
              <a:gd name="connsiteX4" fmla="*/ 752476 w 5306639"/>
              <a:gd name="connsiteY4" fmla="*/ 490538 h 505421"/>
              <a:gd name="connsiteX5" fmla="*/ 0 w 5306639"/>
              <a:gd name="connsiteY5" fmla="*/ 481013 h 505421"/>
              <a:gd name="connsiteX6" fmla="*/ 4762 w 5306639"/>
              <a:gd name="connsiteY6" fmla="*/ 185738 h 505421"/>
              <a:gd name="connsiteX7" fmla="*/ 1147762 w 5306639"/>
              <a:gd name="connsiteY7" fmla="*/ 0 h 505421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800101 w 5306639"/>
              <a:gd name="connsiteY3" fmla="*/ 381001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90538"/>
              <a:gd name="connsiteX1" fmla="*/ 5306639 w 5306639"/>
              <a:gd name="connsiteY1" fmla="*/ 0 h 490538"/>
              <a:gd name="connsiteX2" fmla="*/ 5306639 w 5306639"/>
              <a:gd name="connsiteY2" fmla="*/ 152400 h 490538"/>
              <a:gd name="connsiteX3" fmla="*/ 781051 w 5306639"/>
              <a:gd name="connsiteY3" fmla="*/ 347664 h 490538"/>
              <a:gd name="connsiteX4" fmla="*/ 752476 w 5306639"/>
              <a:gd name="connsiteY4" fmla="*/ 490538 h 490538"/>
              <a:gd name="connsiteX5" fmla="*/ 0 w 5306639"/>
              <a:gd name="connsiteY5" fmla="*/ 481013 h 490538"/>
              <a:gd name="connsiteX6" fmla="*/ 4762 w 5306639"/>
              <a:gd name="connsiteY6" fmla="*/ 185738 h 490538"/>
              <a:gd name="connsiteX7" fmla="*/ 1147762 w 5306639"/>
              <a:gd name="connsiteY7" fmla="*/ 0 h 490538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47762 w 5306639"/>
              <a:gd name="connsiteY7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152400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1051 w 5306639"/>
              <a:gd name="connsiteY3" fmla="*/ 347664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26233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306639 w 5306639"/>
              <a:gd name="connsiteY2" fmla="*/ 30003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16164"/>
              <a:gd name="connsiteY0" fmla="*/ 0 h 481013"/>
              <a:gd name="connsiteX1" fmla="*/ 5306639 w 5316164"/>
              <a:gd name="connsiteY1" fmla="*/ 0 h 481013"/>
              <a:gd name="connsiteX2" fmla="*/ 5316164 w 5316164"/>
              <a:gd name="connsiteY2" fmla="*/ 309563 h 481013"/>
              <a:gd name="connsiteX3" fmla="*/ 783432 w 5316164"/>
              <a:gd name="connsiteY3" fmla="*/ 319089 h 481013"/>
              <a:gd name="connsiteX4" fmla="*/ 778670 w 5316164"/>
              <a:gd name="connsiteY4" fmla="*/ 481013 h 481013"/>
              <a:gd name="connsiteX5" fmla="*/ 0 w 5316164"/>
              <a:gd name="connsiteY5" fmla="*/ 481013 h 481013"/>
              <a:gd name="connsiteX6" fmla="*/ 4762 w 5316164"/>
              <a:gd name="connsiteY6" fmla="*/ 185738 h 481013"/>
              <a:gd name="connsiteX7" fmla="*/ 1121569 w 5316164"/>
              <a:gd name="connsiteY7" fmla="*/ 152401 h 481013"/>
              <a:gd name="connsiteX8" fmla="*/ 1147762 w 5316164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83432 w 5306639"/>
              <a:gd name="connsiteY3" fmla="*/ 319089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69145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47762 w 5306639"/>
              <a:gd name="connsiteY0" fmla="*/ 0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47762 w 5306639"/>
              <a:gd name="connsiteY8" fmla="*/ 0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2401 h 481013"/>
              <a:gd name="connsiteX8" fmla="*/ 1121569 w 5306639"/>
              <a:gd name="connsiteY8" fmla="*/ 4763 h 481013"/>
              <a:gd name="connsiteX0" fmla="*/ 1121569 w 5306639"/>
              <a:gd name="connsiteY0" fmla="*/ 4763 h 481013"/>
              <a:gd name="connsiteX1" fmla="*/ 5306639 w 5306639"/>
              <a:gd name="connsiteY1" fmla="*/ 0 h 481013"/>
              <a:gd name="connsiteX2" fmla="*/ 5287589 w 5306639"/>
              <a:gd name="connsiteY2" fmla="*/ 319088 h 481013"/>
              <a:gd name="connsiteX3" fmla="*/ 778670 w 5306639"/>
              <a:gd name="connsiteY3" fmla="*/ 314327 h 481013"/>
              <a:gd name="connsiteX4" fmla="*/ 778670 w 5306639"/>
              <a:gd name="connsiteY4" fmla="*/ 481013 h 481013"/>
              <a:gd name="connsiteX5" fmla="*/ 0 w 5306639"/>
              <a:gd name="connsiteY5" fmla="*/ 481013 h 481013"/>
              <a:gd name="connsiteX6" fmla="*/ 4762 w 5306639"/>
              <a:gd name="connsiteY6" fmla="*/ 185738 h 481013"/>
              <a:gd name="connsiteX7" fmla="*/ 1121569 w 5306639"/>
              <a:gd name="connsiteY7" fmla="*/ 157163 h 481013"/>
              <a:gd name="connsiteX8" fmla="*/ 1121569 w 5306639"/>
              <a:gd name="connsiteY8" fmla="*/ 4763 h 481013"/>
              <a:gd name="connsiteX0" fmla="*/ 1124238 w 5309308"/>
              <a:gd name="connsiteY0" fmla="*/ 4763 h 481013"/>
              <a:gd name="connsiteX1" fmla="*/ 5309308 w 5309308"/>
              <a:gd name="connsiteY1" fmla="*/ 0 h 481013"/>
              <a:gd name="connsiteX2" fmla="*/ 5290258 w 5309308"/>
              <a:gd name="connsiteY2" fmla="*/ 319088 h 481013"/>
              <a:gd name="connsiteX3" fmla="*/ 781339 w 5309308"/>
              <a:gd name="connsiteY3" fmla="*/ 314327 h 481013"/>
              <a:gd name="connsiteX4" fmla="*/ 781339 w 5309308"/>
              <a:gd name="connsiteY4" fmla="*/ 481013 h 481013"/>
              <a:gd name="connsiteX5" fmla="*/ 2669 w 5309308"/>
              <a:gd name="connsiteY5" fmla="*/ 481013 h 481013"/>
              <a:gd name="connsiteX6" fmla="*/ 288 w 5309308"/>
              <a:gd name="connsiteY6" fmla="*/ 159545 h 481013"/>
              <a:gd name="connsiteX7" fmla="*/ 1124238 w 5309308"/>
              <a:gd name="connsiteY7" fmla="*/ 157163 h 481013"/>
              <a:gd name="connsiteX8" fmla="*/ 1124238 w 5309308"/>
              <a:gd name="connsiteY8" fmla="*/ 4763 h 48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09308" h="481013">
                <a:moveTo>
                  <a:pt x="1124238" y="4763"/>
                </a:moveTo>
                <a:lnTo>
                  <a:pt x="5309308" y="0"/>
                </a:lnTo>
                <a:lnTo>
                  <a:pt x="5290258" y="319088"/>
                </a:lnTo>
                <a:lnTo>
                  <a:pt x="781339" y="314327"/>
                </a:lnTo>
                <a:cubicBezTo>
                  <a:pt x="780545" y="358777"/>
                  <a:pt x="782133" y="436563"/>
                  <a:pt x="781339" y="481013"/>
                </a:cubicBezTo>
                <a:lnTo>
                  <a:pt x="2669" y="481013"/>
                </a:lnTo>
                <a:cubicBezTo>
                  <a:pt x="4256" y="382588"/>
                  <a:pt x="-1299" y="257970"/>
                  <a:pt x="288" y="159545"/>
                </a:cubicBezTo>
                <a:lnTo>
                  <a:pt x="1124238" y="157163"/>
                </a:lnTo>
                <a:lnTo>
                  <a:pt x="1124238" y="4763"/>
                </a:lnTo>
                <a:close/>
              </a:path>
            </a:pathLst>
          </a:custGeom>
          <a:solidFill>
            <a:srgbClr val="FFFF00">
              <a:alpha val="5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4AFF68-AF01-DC68-129C-3B8619FEF1F3}"/>
              </a:ext>
            </a:extLst>
          </p:cNvPr>
          <p:cNvSpPr txBox="1"/>
          <p:nvPr/>
        </p:nvSpPr>
        <p:spPr>
          <a:xfrm>
            <a:off x="152400" y="161672"/>
            <a:ext cx="37160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Novel Approach</a:t>
            </a:r>
          </a:p>
        </p:txBody>
      </p:sp>
    </p:spTree>
    <p:extLst>
      <p:ext uri="{BB962C8B-B14F-4D97-AF65-F5344CB8AC3E}">
        <p14:creationId xmlns:p14="http://schemas.microsoft.com/office/powerpoint/2010/main" val="25413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797353"/>
            <a:ext cx="1214037" cy="1927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52400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Quiz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918965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54679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24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8597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075206" y="3666146"/>
            <a:ext cx="1465269" cy="369332"/>
            <a:chOff x="551206" y="4428146"/>
            <a:chExt cx="1465269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16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429736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ndara" panose="020E0502030303020204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29735" y="3980920"/>
            <a:ext cx="2475795" cy="369332"/>
            <a:chOff x="3042976" y="4742920"/>
            <a:chExt cx="2475795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263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ndara" panose="020E0502030303020204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7620000" y="3666146"/>
            <a:ext cx="2548658" cy="369332"/>
            <a:chOff x="6096000" y="4428146"/>
            <a:chExt cx="2548658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620000" y="3980920"/>
            <a:ext cx="2344535" cy="615738"/>
            <a:chOff x="6096000" y="4742920"/>
            <a:chExt cx="2344535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064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105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influence of opiates</a:t>
              </a: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92767" y="5312698"/>
            <a:ext cx="332991" cy="15190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87548" y="5320317"/>
            <a:ext cx="332991" cy="15190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384" y="5305246"/>
            <a:ext cx="332991" cy="151907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4901694" y="5178362"/>
            <a:ext cx="2005281" cy="384238"/>
            <a:chOff x="3377693" y="5178362"/>
            <a:chExt cx="2005281" cy="38423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5178362"/>
              <a:ext cx="842279" cy="38423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4258948" y="5178362"/>
              <a:ext cx="1124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9900"/>
                  </a:solidFill>
                  <a:latin typeface="Candara" panose="020E0502030303020204" pitchFamily="34" charset="0"/>
                </a:rPr>
                <a:t>Naloxone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3908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1" y="1797353"/>
            <a:ext cx="1214037" cy="192704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18965" y="2031132"/>
            <a:ext cx="991737" cy="495472"/>
            <a:chOff x="5752632" y="1538249"/>
            <a:chExt cx="650549" cy="306070"/>
          </a:xfrm>
        </p:grpSpPr>
        <p:sp>
          <p:nvSpPr>
            <p:cNvPr id="11" name="Freeform 10"/>
            <p:cNvSpPr/>
            <p:nvPr/>
          </p:nvSpPr>
          <p:spPr>
            <a:xfrm>
              <a:off x="5752632" y="1538249"/>
              <a:ext cx="650549" cy="306070"/>
            </a:xfrm>
            <a:custGeom>
              <a:avLst/>
              <a:gdLst>
                <a:gd name="connsiteX0" fmla="*/ 0 w 2544702"/>
                <a:gd name="connsiteY0" fmla="*/ 870775 h 1454166"/>
                <a:gd name="connsiteX1" fmla="*/ 361950 w 2544702"/>
                <a:gd name="connsiteY1" fmla="*/ 880300 h 1454166"/>
                <a:gd name="connsiteX2" fmla="*/ 885825 w 2544702"/>
                <a:gd name="connsiteY2" fmla="*/ 175450 h 1454166"/>
                <a:gd name="connsiteX3" fmla="*/ 2314575 w 2544702"/>
                <a:gd name="connsiteY3" fmla="*/ 89725 h 1454166"/>
                <a:gd name="connsiteX4" fmla="*/ 2400300 w 2544702"/>
                <a:gd name="connsiteY4" fmla="*/ 1289875 h 1454166"/>
                <a:gd name="connsiteX5" fmla="*/ 904875 w 2544702"/>
                <a:gd name="connsiteY5" fmla="*/ 1404175 h 1454166"/>
                <a:gd name="connsiteX6" fmla="*/ 66675 w 2544702"/>
                <a:gd name="connsiteY6" fmla="*/ 918400 h 1454166"/>
                <a:gd name="connsiteX0" fmla="*/ 0 w 2544702"/>
                <a:gd name="connsiteY0" fmla="*/ 870775 h 1457493"/>
                <a:gd name="connsiteX1" fmla="*/ 361950 w 2544702"/>
                <a:gd name="connsiteY1" fmla="*/ 880300 h 1457493"/>
                <a:gd name="connsiteX2" fmla="*/ 885825 w 2544702"/>
                <a:gd name="connsiteY2" fmla="*/ 175450 h 1457493"/>
                <a:gd name="connsiteX3" fmla="*/ 2314575 w 2544702"/>
                <a:gd name="connsiteY3" fmla="*/ 89725 h 1457493"/>
                <a:gd name="connsiteX4" fmla="*/ 2400300 w 2544702"/>
                <a:gd name="connsiteY4" fmla="*/ 1289875 h 1457493"/>
                <a:gd name="connsiteX5" fmla="*/ 904875 w 2544702"/>
                <a:gd name="connsiteY5" fmla="*/ 1404175 h 1457493"/>
                <a:gd name="connsiteX6" fmla="*/ 0 w 2544702"/>
                <a:gd name="connsiteY6" fmla="*/ 870775 h 1457493"/>
                <a:gd name="connsiteX0" fmla="*/ 0 w 2584418"/>
                <a:gd name="connsiteY0" fmla="*/ 786270 h 1366647"/>
                <a:gd name="connsiteX1" fmla="*/ 361950 w 2584418"/>
                <a:gd name="connsiteY1" fmla="*/ 795795 h 1366647"/>
                <a:gd name="connsiteX2" fmla="*/ 885825 w 2584418"/>
                <a:gd name="connsiteY2" fmla="*/ 90945 h 1366647"/>
                <a:gd name="connsiteX3" fmla="*/ 2393156 w 2584418"/>
                <a:gd name="connsiteY3" fmla="*/ 131427 h 1366647"/>
                <a:gd name="connsiteX4" fmla="*/ 2400300 w 2584418"/>
                <a:gd name="connsiteY4" fmla="*/ 1205370 h 1366647"/>
                <a:gd name="connsiteX5" fmla="*/ 904875 w 2584418"/>
                <a:gd name="connsiteY5" fmla="*/ 1319670 h 1366647"/>
                <a:gd name="connsiteX6" fmla="*/ 0 w 2584418"/>
                <a:gd name="connsiteY6" fmla="*/ 786270 h 1366647"/>
                <a:gd name="connsiteX0" fmla="*/ 0 w 2593856"/>
                <a:gd name="connsiteY0" fmla="*/ 767836 h 1346518"/>
                <a:gd name="connsiteX1" fmla="*/ 361950 w 2593856"/>
                <a:gd name="connsiteY1" fmla="*/ 777361 h 1346518"/>
                <a:gd name="connsiteX2" fmla="*/ 885825 w 2593856"/>
                <a:gd name="connsiteY2" fmla="*/ 72511 h 1346518"/>
                <a:gd name="connsiteX3" fmla="*/ 2409825 w 2593856"/>
                <a:gd name="connsiteY3" fmla="*/ 148711 h 1346518"/>
                <a:gd name="connsiteX4" fmla="*/ 2400300 w 2593856"/>
                <a:gd name="connsiteY4" fmla="*/ 1186936 h 1346518"/>
                <a:gd name="connsiteX5" fmla="*/ 904875 w 2593856"/>
                <a:gd name="connsiteY5" fmla="*/ 1301236 h 1346518"/>
                <a:gd name="connsiteX6" fmla="*/ 0 w 2593856"/>
                <a:gd name="connsiteY6" fmla="*/ 767836 h 1346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593856" h="1346518">
                  <a:moveTo>
                    <a:pt x="0" y="767836"/>
                  </a:moveTo>
                  <a:cubicBezTo>
                    <a:pt x="107156" y="830542"/>
                    <a:pt x="214313" y="893248"/>
                    <a:pt x="361950" y="777361"/>
                  </a:cubicBezTo>
                  <a:cubicBezTo>
                    <a:pt x="509587" y="661474"/>
                    <a:pt x="544513" y="177286"/>
                    <a:pt x="885825" y="72511"/>
                  </a:cubicBezTo>
                  <a:cubicBezTo>
                    <a:pt x="1227138" y="-32264"/>
                    <a:pt x="2157413" y="-37027"/>
                    <a:pt x="2409825" y="148711"/>
                  </a:cubicBezTo>
                  <a:cubicBezTo>
                    <a:pt x="2662238" y="334448"/>
                    <a:pt x="2651125" y="994849"/>
                    <a:pt x="2400300" y="1186936"/>
                  </a:cubicBezTo>
                  <a:cubicBezTo>
                    <a:pt x="2149475" y="1379023"/>
                    <a:pt x="1304925" y="1371086"/>
                    <a:pt x="904875" y="1301236"/>
                  </a:cubicBezTo>
                  <a:cubicBezTo>
                    <a:pt x="504825" y="1231386"/>
                    <a:pt x="224631" y="979767"/>
                    <a:pt x="0" y="767836"/>
                  </a:cubicBezTo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 bwMode="auto">
            <a:xfrm>
              <a:off x="5967699" y="1584831"/>
              <a:ext cx="249421" cy="209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600" dirty="0">
                  <a:solidFill>
                    <a:schemeClr val="bg1"/>
                  </a:solidFill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25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174"/>
          <a:stretch/>
        </p:blipFill>
        <p:spPr>
          <a:xfrm>
            <a:off x="8597645" y="2014040"/>
            <a:ext cx="912614" cy="15673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2075206" y="3666146"/>
            <a:ext cx="1465269" cy="369332"/>
            <a:chOff x="551206" y="4428146"/>
            <a:chExt cx="1465269" cy="369332"/>
          </a:xfrm>
        </p:grpSpPr>
        <p:sp>
          <p:nvSpPr>
            <p:cNvPr id="14" name="TextBox 13"/>
            <p:cNvSpPr txBox="1"/>
            <p:nvPr/>
          </p:nvSpPr>
          <p:spPr>
            <a:xfrm>
              <a:off x="754591" y="4428146"/>
              <a:ext cx="12618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Candara" panose="020E0502030303020204" pitchFamily="34" charset="0"/>
                </a:rPr>
                <a:t>opiate-free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51206" y="4512033"/>
              <a:ext cx="305225" cy="228919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16" y="1954218"/>
            <a:ext cx="764211" cy="1723296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4429736" y="3666146"/>
            <a:ext cx="3037865" cy="369332"/>
            <a:chOff x="3042976" y="4428146"/>
            <a:chExt cx="3037865" cy="369332"/>
          </a:xfrm>
        </p:grpSpPr>
        <p:sp>
          <p:nvSpPr>
            <p:cNvPr id="15" name="TextBox 14"/>
            <p:cNvSpPr txBox="1"/>
            <p:nvPr/>
          </p:nvSpPr>
          <p:spPr>
            <a:xfrm>
              <a:off x="3260034" y="4428146"/>
              <a:ext cx="28208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ndara" panose="020E0502030303020204" pitchFamily="34" charset="0"/>
                </a:rPr>
                <a:t>taking opiates for pain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494086"/>
              <a:ext cx="305225" cy="228919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4429735" y="3980920"/>
            <a:ext cx="2475795" cy="369332"/>
            <a:chOff x="3042976" y="4742920"/>
            <a:chExt cx="2475795" cy="369332"/>
          </a:xfrm>
        </p:grpSpPr>
        <p:sp>
          <p:nvSpPr>
            <p:cNvPr id="20" name="TextBox 19"/>
            <p:cNvSpPr txBox="1"/>
            <p:nvPr/>
          </p:nvSpPr>
          <p:spPr>
            <a:xfrm>
              <a:off x="3255010" y="4742920"/>
              <a:ext cx="22637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andara" panose="020E0502030303020204" pitchFamily="34" charset="0"/>
                </a:rPr>
                <a:t>never abused opiates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2976" y="4824445"/>
              <a:ext cx="305225" cy="228919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7620000" y="3666146"/>
            <a:ext cx="2548658" cy="369332"/>
            <a:chOff x="6096000" y="4428146"/>
            <a:chExt cx="2548658" cy="36933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527443"/>
              <a:ext cx="284638" cy="213479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318380" y="4428146"/>
              <a:ext cx="23262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dependent on opiates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7620000" y="3980920"/>
            <a:ext cx="2344535" cy="615738"/>
            <a:chOff x="6096000" y="4742920"/>
            <a:chExt cx="2344535" cy="615738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6318380" y="4742920"/>
              <a:ext cx="20649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currently under the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35472" y="4989326"/>
              <a:ext cx="2105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influence of opiates</a:t>
              </a:r>
            </a:p>
          </p:txBody>
        </p:sp>
      </p:grpSp>
      <p:pic>
        <p:nvPicPr>
          <p:cNvPr id="48" name="Picture 47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4915" y="5925254"/>
            <a:ext cx="329184" cy="155448"/>
          </a:xfrm>
          <a:prstGeom prst="rect">
            <a:avLst/>
          </a:prstGeom>
        </p:spPr>
      </p:pic>
      <p:pic>
        <p:nvPicPr>
          <p:cNvPr id="52" name="Picture 51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71964" y="5928236"/>
            <a:ext cx="329184" cy="155448"/>
          </a:xfrm>
          <a:prstGeom prst="rect">
            <a:avLst/>
          </a:prstGeom>
        </p:spPr>
      </p:pic>
      <p:pic>
        <p:nvPicPr>
          <p:cNvPr id="53" name="Picture 52"/>
          <p:cNvPicPr>
            <a:picLocks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43795" y="5925254"/>
            <a:ext cx="329184" cy="155448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4901693" y="5791200"/>
            <a:ext cx="2542524" cy="384238"/>
            <a:chOff x="3377693" y="6005070"/>
            <a:chExt cx="2542524" cy="38423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7693" y="6005070"/>
              <a:ext cx="842279" cy="384238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4267200" y="6015090"/>
              <a:ext cx="16530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800080"/>
                  </a:solidFill>
                  <a:latin typeface="Candara" panose="020E0502030303020204" pitchFamily="34" charset="0"/>
                </a:rPr>
                <a:t>Buprenorphine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7627284" y="3973306"/>
            <a:ext cx="2239279" cy="369332"/>
            <a:chOff x="6096000" y="4742920"/>
            <a:chExt cx="2239279" cy="369332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4842217"/>
              <a:ext cx="284638" cy="213479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6318380" y="4742920"/>
              <a:ext cx="20168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Candara" panose="020E0502030303020204" pitchFamily="34" charset="0"/>
                </a:rPr>
                <a:t>currently drug free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4CB22BE-C0D7-107F-FDC1-A5CDEB90F886}"/>
              </a:ext>
            </a:extLst>
          </p:cNvPr>
          <p:cNvSpPr txBox="1"/>
          <p:nvPr/>
        </p:nvSpPr>
        <p:spPr>
          <a:xfrm>
            <a:off x="228600" y="152400"/>
            <a:ext cx="11608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Quiz</a:t>
            </a:r>
          </a:p>
        </p:txBody>
      </p:sp>
    </p:spTree>
    <p:extLst>
      <p:ext uri="{BB962C8B-B14F-4D97-AF65-F5344CB8AC3E}">
        <p14:creationId xmlns:p14="http://schemas.microsoft.com/office/powerpoint/2010/main" val="369396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952625" y="1143001"/>
            <a:ext cx="3048000" cy="2000615"/>
            <a:chOff x="-1752600" y="503824"/>
            <a:chExt cx="3048000" cy="2000615"/>
          </a:xfrm>
        </p:grpSpPr>
        <p:sp>
          <p:nvSpPr>
            <p:cNvPr id="46" name="Rectangle 45"/>
            <p:cNvSpPr/>
            <p:nvPr/>
          </p:nvSpPr>
          <p:spPr>
            <a:xfrm>
              <a:off x="-1752600" y="503824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660053" y="546526"/>
              <a:ext cx="7665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Opiates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65"/>
            <a:stretch/>
          </p:blipFill>
          <p:spPr>
            <a:xfrm>
              <a:off x="-1325713" y="797543"/>
              <a:ext cx="2275152" cy="1706896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334874" y="152400"/>
            <a:ext cx="22829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latin typeface="Candara" panose="020E0502030303020204" pitchFamily="34" charset="0"/>
              </a:rPr>
              <a:t>Summary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2665029" y="1612360"/>
            <a:ext cx="3048000" cy="1988985"/>
            <a:chOff x="2667000" y="3163253"/>
            <a:chExt cx="3048000" cy="1988985"/>
          </a:xfrm>
        </p:grpSpPr>
        <p:sp>
          <p:nvSpPr>
            <p:cNvPr id="47" name="Rectangle 46"/>
            <p:cNvSpPr/>
            <p:nvPr/>
          </p:nvSpPr>
          <p:spPr>
            <a:xfrm>
              <a:off x="2667000" y="31632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529" y="3657600"/>
              <a:ext cx="2867271" cy="1089377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3276600" y="3273623"/>
              <a:ext cx="16225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Pain &amp; Nociception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377433" y="2070088"/>
            <a:ext cx="3048000" cy="2023218"/>
            <a:chOff x="3495035" y="3996526"/>
            <a:chExt cx="3048000" cy="2023218"/>
          </a:xfrm>
        </p:grpSpPr>
        <p:sp>
          <p:nvSpPr>
            <p:cNvPr id="55" name="Rectangle 54"/>
            <p:cNvSpPr/>
            <p:nvPr/>
          </p:nvSpPr>
          <p:spPr>
            <a:xfrm>
              <a:off x="3495035" y="4030759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91000" y="4509883"/>
              <a:ext cx="1861495" cy="1433717"/>
            </a:xfrm>
            <a:prstGeom prst="rect">
              <a:avLst/>
            </a:prstGeom>
          </p:spPr>
        </p:pic>
        <p:sp>
          <p:nvSpPr>
            <p:cNvPr id="57" name="TextBox 56"/>
            <p:cNvSpPr txBox="1"/>
            <p:nvPr/>
          </p:nvSpPr>
          <p:spPr>
            <a:xfrm>
              <a:off x="4216892" y="3996526"/>
              <a:ext cx="1308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m Receptors &amp;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962400" y="4185093"/>
              <a:ext cx="17107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Periaqueductal Gray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4089837" y="2562051"/>
            <a:ext cx="3048000" cy="1988985"/>
            <a:chOff x="3271626" y="4347282"/>
            <a:chExt cx="3048000" cy="1988985"/>
          </a:xfrm>
        </p:grpSpPr>
        <p:sp>
          <p:nvSpPr>
            <p:cNvPr id="54" name="Rectangle 53"/>
            <p:cNvSpPr/>
            <p:nvPr/>
          </p:nvSpPr>
          <p:spPr>
            <a:xfrm>
              <a:off x="3271626" y="4347282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4554176"/>
              <a:ext cx="2895600" cy="1770424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3984179" y="4356327"/>
              <a:ext cx="1633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2 Sites of Analgesia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802241" y="3019780"/>
            <a:ext cx="3085108" cy="2084031"/>
            <a:chOff x="6333392" y="4191000"/>
            <a:chExt cx="3085108" cy="2084031"/>
          </a:xfrm>
        </p:grpSpPr>
        <p:sp>
          <p:nvSpPr>
            <p:cNvPr id="53" name="Rectangle 52"/>
            <p:cNvSpPr/>
            <p:nvPr/>
          </p:nvSpPr>
          <p:spPr>
            <a:xfrm>
              <a:off x="6370500" y="4207328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6602" y="4510740"/>
              <a:ext cx="2885522" cy="1764291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6333392" y="4191000"/>
              <a:ext cx="27574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Presynaptic Regulation of Release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651107" y="3572555"/>
            <a:ext cx="3048000" cy="1988985"/>
            <a:chOff x="-533400" y="4075853"/>
            <a:chExt cx="3048000" cy="1988985"/>
          </a:xfrm>
        </p:grpSpPr>
        <p:sp>
          <p:nvSpPr>
            <p:cNvPr id="52" name="Rectangle 51"/>
            <p:cNvSpPr/>
            <p:nvPr/>
          </p:nvSpPr>
          <p:spPr>
            <a:xfrm>
              <a:off x="-533400" y="4075853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453" y="4415571"/>
              <a:ext cx="2504435" cy="1621134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-457200" y="4114800"/>
              <a:ext cx="257474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Potency &amp; Duration Differences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363511" y="4030284"/>
            <a:ext cx="3048000" cy="1988985"/>
            <a:chOff x="8365113" y="1901097"/>
            <a:chExt cx="3048000" cy="1988985"/>
          </a:xfrm>
        </p:grpSpPr>
        <p:sp>
          <p:nvSpPr>
            <p:cNvPr id="51" name="Rectangle 50"/>
            <p:cNvSpPr/>
            <p:nvPr/>
          </p:nvSpPr>
          <p:spPr>
            <a:xfrm>
              <a:off x="8365113" y="1901097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8200" y="2255166"/>
              <a:ext cx="2895730" cy="1478634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8617206" y="1972578"/>
              <a:ext cx="22188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Abuse &amp; Reward Pathways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075912" y="4488016"/>
            <a:ext cx="3048000" cy="1988985"/>
            <a:chOff x="5551912" y="4183215"/>
            <a:chExt cx="3048000" cy="1988985"/>
          </a:xfrm>
        </p:grpSpPr>
        <p:sp>
          <p:nvSpPr>
            <p:cNvPr id="33" name="Rectangle 32"/>
            <p:cNvSpPr/>
            <p:nvPr/>
          </p:nvSpPr>
          <p:spPr>
            <a:xfrm>
              <a:off x="5551912" y="4183215"/>
              <a:ext cx="3048000" cy="19889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ndara" panose="020E0502030303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701453" y="4254696"/>
              <a:ext cx="2492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Candara" panose="020E0502030303020204" pitchFamily="34" charset="0"/>
                </a:rPr>
                <a:t>Prior Opiate History Important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50" y="4788925"/>
              <a:ext cx="2962959" cy="1016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744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extBox 64"/>
          <p:cNvSpPr txBox="1"/>
          <p:nvPr/>
        </p:nvSpPr>
        <p:spPr bwMode="auto">
          <a:xfrm>
            <a:off x="4740899" y="3106580"/>
            <a:ext cx="24705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rtlCol="0">
            <a:spAutoFit/>
          </a:bodyPr>
          <a:lstStyle/>
          <a:p>
            <a:pPr algn="ctr" eaLnBrk="1" hangingPunct="1"/>
            <a:r>
              <a:rPr lang="en-US" i="1" dirty="0">
                <a:latin typeface="Candara" panose="020E0502030303020204" pitchFamily="34" charset="0"/>
                <a:ea typeface="Arial Unicode MS" pitchFamily="34" charset="-128"/>
                <a:cs typeface="Arial Unicode MS" pitchFamily="34" charset="-128"/>
              </a:rPr>
              <a:t>questions:</a:t>
            </a:r>
          </a:p>
          <a:p>
            <a:pPr algn="ctr" eaLnBrk="1" hangingPunct="1"/>
            <a:r>
              <a:rPr lang="en-US" i="1" dirty="0">
                <a:latin typeface="Candara" panose="020E0502030303020204" pitchFamily="34" charset="0"/>
                <a:ea typeface="Arial Unicode MS" pitchFamily="34" charset="-128"/>
                <a:cs typeface="Arial Unicode MS" pitchFamily="34" charset="-128"/>
              </a:rPr>
              <a:t>markbeen@virginia.edu</a:t>
            </a:r>
          </a:p>
        </p:txBody>
      </p:sp>
      <p:grpSp>
        <p:nvGrpSpPr>
          <p:cNvPr id="74" name="Group 73"/>
          <p:cNvGrpSpPr/>
          <p:nvPr/>
        </p:nvGrpSpPr>
        <p:grpSpPr>
          <a:xfrm>
            <a:off x="2743201" y="1295400"/>
            <a:ext cx="6186315" cy="1543110"/>
            <a:chOff x="1219200" y="4171890"/>
            <a:chExt cx="6186315" cy="1543110"/>
          </a:xfrm>
        </p:grpSpPr>
        <p:sp>
          <p:nvSpPr>
            <p:cNvPr id="76" name="TextBox 75"/>
            <p:cNvSpPr txBox="1"/>
            <p:nvPr/>
          </p:nvSpPr>
          <p:spPr bwMode="auto">
            <a:xfrm>
              <a:off x="3352800" y="4171890"/>
              <a:ext cx="210826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2000" i="1" u="sng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rPr>
                <a:t>suggested reading</a:t>
              </a: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219200" y="4602718"/>
              <a:ext cx="5309472" cy="534174"/>
              <a:chOff x="1600200" y="4431268"/>
              <a:chExt cx="5309472" cy="534174"/>
            </a:xfrm>
          </p:grpSpPr>
          <p:sp>
            <p:nvSpPr>
              <p:cNvPr id="84" name="TextBox 83"/>
              <p:cNvSpPr txBox="1"/>
              <p:nvPr/>
            </p:nvSpPr>
            <p:spPr bwMode="auto">
              <a:xfrm>
                <a:off x="1851877" y="4431268"/>
                <a:ext cx="5057795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Basic &amp; Clinical Pharmacology, 12</a:t>
                </a:r>
                <a:r>
                  <a:rPr lang="en-US" baseline="300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ed. (chapter 31)</a:t>
                </a:r>
              </a:p>
            </p:txBody>
          </p:sp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44788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94" name="TextBox 93"/>
              <p:cNvSpPr txBox="1"/>
              <p:nvPr/>
            </p:nvSpPr>
            <p:spPr bwMode="auto">
              <a:xfrm>
                <a:off x="1857375" y="4688443"/>
                <a:ext cx="3854325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Candara" panose="020E0502030303020204" pitchFamily="34" charset="0"/>
                  </a:rPr>
                  <a:t>Bertram G. Katzung, Susan B. Masters, Anthony J. Trevor</a:t>
                </a:r>
                <a:endPara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  <p:grpSp>
          <p:nvGrpSpPr>
            <p:cNvPr id="80" name="Group 79"/>
            <p:cNvGrpSpPr/>
            <p:nvPr/>
          </p:nvGrpSpPr>
          <p:grpSpPr>
            <a:xfrm>
              <a:off x="1219200" y="5183743"/>
              <a:ext cx="6186315" cy="531257"/>
              <a:chOff x="1600200" y="5117068"/>
              <a:chExt cx="6186315" cy="531257"/>
            </a:xfrm>
          </p:grpSpPr>
          <p:sp>
            <p:nvSpPr>
              <p:cNvPr id="81" name="TextBox 80"/>
              <p:cNvSpPr txBox="1"/>
              <p:nvPr/>
            </p:nvSpPr>
            <p:spPr bwMode="auto">
              <a:xfrm>
                <a:off x="1851877" y="5117068"/>
                <a:ext cx="593463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pPr eaLnBrk="1" hangingPunct="1"/>
                <a:r>
                  <a:rPr lang="en-US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Pharmacological Basis of Therapeutics, 12</a:t>
                </a:r>
                <a:r>
                  <a:rPr lang="en-US" baseline="30000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th</a:t>
                </a:r>
                <a:r>
                  <a:rPr lang="en-US" dirty="0">
                    <a:latin typeface="Candara" panose="020E0502030303020204" pitchFamily="34" charset="0"/>
                    <a:ea typeface="Arial Unicode MS" pitchFamily="34" charset="-128"/>
                    <a:cs typeface="Arial Unicode MS" pitchFamily="34" charset="-128"/>
                  </a:rPr>
                  <a:t> ed. (Chapter 18)</a:t>
                </a:r>
              </a:p>
            </p:txBody>
          </p:sp>
          <p:pic>
            <p:nvPicPr>
              <p:cNvPr id="82" name="Picture 8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00200" y="5164693"/>
                <a:ext cx="385027" cy="288771"/>
              </a:xfrm>
              <a:prstGeom prst="rect">
                <a:avLst/>
              </a:prstGeom>
            </p:spPr>
          </p:pic>
          <p:sp>
            <p:nvSpPr>
              <p:cNvPr id="83" name="TextBox 82"/>
              <p:cNvSpPr txBox="1"/>
              <p:nvPr/>
            </p:nvSpPr>
            <p:spPr bwMode="auto">
              <a:xfrm>
                <a:off x="1847850" y="5371326"/>
                <a:ext cx="144623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rtlCol="0">
                <a:spAutoFit/>
              </a:bodyPr>
              <a:lstStyle/>
              <a:p>
                <a:r>
                  <a:rPr lang="sv-SE" sz="1200" dirty="0">
                    <a:latin typeface="Candara" panose="020E0502030303020204" pitchFamily="34" charset="0"/>
                  </a:rPr>
                  <a:t>Goodman &amp; Gilman</a:t>
                </a:r>
                <a:endParaRPr lang="en-US" sz="1200" dirty="0">
                  <a:latin typeface="Candara" panose="020E0502030303020204" pitchFamily="34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</p:grpSp>
      </p:grpSp>
      <p:pic>
        <p:nvPicPr>
          <p:cNvPr id="13" name="Picture 2" descr="neuron interaction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944" y="4115544"/>
            <a:ext cx="3592456" cy="2019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010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6E5384-97B1-0482-A890-F47D29426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365307B-9A16-3E1C-0A46-7A2EBAF6C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9307" y="2111523"/>
            <a:ext cx="2219325" cy="33480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B75417-F676-EB7B-260F-B46423BF0B64}"/>
              </a:ext>
            </a:extLst>
          </p:cNvPr>
          <p:cNvSpPr txBox="1"/>
          <p:nvPr/>
        </p:nvSpPr>
        <p:spPr>
          <a:xfrm>
            <a:off x="4876800" y="1592600"/>
            <a:ext cx="7023912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ts val="3000"/>
              </a:lnSpc>
              <a:defRPr>
                <a:latin typeface="Arial Rounded MT Bold" pitchFamily="34" charset="0"/>
              </a:defRPr>
            </a:lvl1pPr>
          </a:lstStyle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“With addicts, their quality of life goes down as they use drugs,” one leading pain doctor, Scott Fishman, told New York magazine in 2000. </a:t>
            </a:r>
          </a:p>
          <a:p>
            <a:pPr algn="just">
              <a:lnSpc>
                <a:spcPts val="3400"/>
              </a:lnSpc>
            </a:pPr>
            <a:endParaRPr lang="en-US" sz="3200" dirty="0">
              <a:latin typeface="Candara Light" panose="020E0502030303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3200" dirty="0">
                <a:latin typeface="Candara Light" panose="020E0502030303020204" pitchFamily="34" charset="0"/>
              </a:rPr>
              <a:t>“With pain patients, it improves. They’re entirely different phenomena.”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4315F0E-3088-2FD7-250F-E0BD0D84E5F8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9089238-7CD9-0FC7-84AC-4F04EC323715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E41707C-4CD9-5091-DB0E-AA84CA6DCF43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1D61FFF-BCE0-0156-7BDA-FBD9FCC2A4E7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D31C001-E8FA-11B3-E1CE-65627CA6CCD6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16802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81200" y="1524000"/>
            <a:ext cx="8229600" cy="4495800"/>
            <a:chOff x="457200" y="1143000"/>
            <a:chExt cx="8229600" cy="4495800"/>
          </a:xfrm>
        </p:grpSpPr>
        <p:grpSp>
          <p:nvGrpSpPr>
            <p:cNvPr id="3" name="Group 2"/>
            <p:cNvGrpSpPr/>
            <p:nvPr/>
          </p:nvGrpSpPr>
          <p:grpSpPr>
            <a:xfrm>
              <a:off x="457200" y="1143000"/>
              <a:ext cx="6629400" cy="4495800"/>
              <a:chOff x="457200" y="1143000"/>
              <a:chExt cx="7924800" cy="51054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00" y="1143000"/>
                <a:ext cx="7924800" cy="49913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953000" y="2895600"/>
                <a:ext cx="3200400" cy="3352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529" y="2952750"/>
              <a:ext cx="4387271" cy="2457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7535968" y="3657601"/>
            <a:ext cx="2209800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823530" y="3945666"/>
            <a:ext cx="1491671" cy="271330"/>
          </a:xfrm>
          <a:prstGeom prst="rect">
            <a:avLst/>
          </a:prstGeom>
          <a:solidFill>
            <a:srgbClr val="FFFF0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079138" y="5947741"/>
            <a:ext cx="189026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New York Times, March 2016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A9724A3-820B-99D8-DD67-8768DFD1910E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D26D3CA-930E-0C6D-FFAC-7A87C54A9239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01FC5E-EAF5-E198-A314-1DB1E2AB9D69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7CA3A5A-BDC1-DE3A-6EAE-0731E6D75996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7F1D630-46D7-7EFF-E94E-703F5495F163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4857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6942" y="124455"/>
            <a:ext cx="2281654" cy="1574341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499BB118-A0B1-F892-5019-C1E2AD905C9A}"/>
              </a:ext>
            </a:extLst>
          </p:cNvPr>
          <p:cNvGrpSpPr/>
          <p:nvPr/>
        </p:nvGrpSpPr>
        <p:grpSpPr>
          <a:xfrm>
            <a:off x="533400" y="1774876"/>
            <a:ext cx="11277600" cy="920750"/>
            <a:chOff x="533400" y="1774876"/>
            <a:chExt cx="11277600" cy="92075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4DD37E0-7A8B-8766-81D9-FC206F6C5A36}"/>
                </a:ext>
              </a:extLst>
            </p:cNvPr>
            <p:cNvSpPr txBox="1"/>
            <p:nvPr/>
          </p:nvSpPr>
          <p:spPr>
            <a:xfrm>
              <a:off x="1625600" y="1821669"/>
              <a:ext cx="10185400" cy="873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r>
                <a:rPr lang="en-US" sz="3200" dirty="0">
                  <a:latin typeface="Candara" panose="020E0502030303020204" pitchFamily="34" charset="0"/>
                </a:rPr>
                <a:t>For the first time in Virginia, more people died from opioid overdoses than fatal car accidents.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88E305C-A0BE-A5D3-3CA6-00D8CF75AB67}"/>
                </a:ext>
              </a:extLst>
            </p:cNvPr>
            <p:cNvSpPr txBox="1"/>
            <p:nvPr/>
          </p:nvSpPr>
          <p:spPr>
            <a:xfrm>
              <a:off x="533400" y="1774876"/>
              <a:ext cx="990600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r>
                <a:rPr lang="en-US" sz="3200" b="1" dirty="0">
                  <a:latin typeface="Candara" panose="020E0502030303020204" pitchFamily="34" charset="0"/>
                </a:rPr>
                <a:t>2014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E5C969B-4634-F074-6364-6707DB91DD84}"/>
              </a:ext>
            </a:extLst>
          </p:cNvPr>
          <p:cNvGrpSpPr/>
          <p:nvPr/>
        </p:nvGrpSpPr>
        <p:grpSpPr>
          <a:xfrm>
            <a:off x="533400" y="5407571"/>
            <a:ext cx="8756650" cy="536029"/>
            <a:chOff x="533400" y="5407571"/>
            <a:chExt cx="8756650" cy="5360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BEDF1FE-AA2A-5944-7F53-DCAEADC7D0E4}"/>
                </a:ext>
              </a:extLst>
            </p:cNvPr>
            <p:cNvSpPr txBox="1"/>
            <p:nvPr/>
          </p:nvSpPr>
          <p:spPr>
            <a:xfrm>
              <a:off x="1625600" y="5454364"/>
              <a:ext cx="7664450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r>
                <a:rPr lang="en-US" sz="3200" dirty="0">
                  <a:latin typeface="Candara" panose="020E0502030303020204" pitchFamily="34" charset="0"/>
                </a:rPr>
                <a:t>2,463 overdose deaths in Virginia. 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658A069-C7D5-A4B0-8555-55415EDC3866}"/>
                </a:ext>
              </a:extLst>
            </p:cNvPr>
            <p:cNvSpPr txBox="1"/>
            <p:nvPr/>
          </p:nvSpPr>
          <p:spPr>
            <a:xfrm>
              <a:off x="533400" y="5407571"/>
              <a:ext cx="990600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r>
                <a:rPr lang="en-US" sz="3200" b="1" dirty="0">
                  <a:latin typeface="Candara" panose="020E0502030303020204" pitchFamily="34" charset="0"/>
                </a:rPr>
                <a:t>2023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ECBD39-3B68-50B1-C5ED-511CEFC86913}"/>
              </a:ext>
            </a:extLst>
          </p:cNvPr>
          <p:cNvGrpSpPr/>
          <p:nvPr/>
        </p:nvGrpSpPr>
        <p:grpSpPr>
          <a:xfrm>
            <a:off x="533400" y="2780716"/>
            <a:ext cx="11201400" cy="528350"/>
            <a:chOff x="533400" y="2780716"/>
            <a:chExt cx="11201400" cy="52835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CA9805-8E55-E70F-1890-642B4D5BB181}"/>
                </a:ext>
              </a:extLst>
            </p:cNvPr>
            <p:cNvSpPr txBox="1"/>
            <p:nvPr/>
          </p:nvSpPr>
          <p:spPr>
            <a:xfrm>
              <a:off x="533400" y="2797226"/>
              <a:ext cx="990600" cy="489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r>
                <a:rPr lang="en-US" sz="3200" b="1" dirty="0">
                  <a:latin typeface="Candara" panose="020E0502030303020204" pitchFamily="34" charset="0"/>
                </a:rPr>
                <a:t>2021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282428-03D2-CED6-8AD5-36F129AE6FA0}"/>
                </a:ext>
              </a:extLst>
            </p:cNvPr>
            <p:cNvSpPr txBox="1"/>
            <p:nvPr/>
          </p:nvSpPr>
          <p:spPr>
            <a:xfrm>
              <a:off x="1625600" y="2780716"/>
              <a:ext cx="10109200" cy="52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pPr>
                <a:lnSpc>
                  <a:spcPts val="3400"/>
                </a:lnSpc>
              </a:pPr>
              <a:r>
                <a:rPr lang="en-US" sz="3200" dirty="0">
                  <a:latin typeface="Candara" panose="020E0502030303020204" pitchFamily="34" charset="0"/>
                </a:rPr>
                <a:t>Overdose deaths peak in Virginia (2,622). ~6 per day.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4341E9B-EBC2-821A-4CFB-C0ABCCA371A2}"/>
              </a:ext>
            </a:extLst>
          </p:cNvPr>
          <p:cNvGrpSpPr/>
          <p:nvPr/>
        </p:nvGrpSpPr>
        <p:grpSpPr>
          <a:xfrm>
            <a:off x="1955800" y="3274359"/>
            <a:ext cx="9753600" cy="2272417"/>
            <a:chOff x="1955800" y="3274359"/>
            <a:chExt cx="9753600" cy="227241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37B5E88-A28D-0CDE-6088-1E9609A1F863}"/>
                </a:ext>
              </a:extLst>
            </p:cNvPr>
            <p:cNvSpPr txBox="1"/>
            <p:nvPr/>
          </p:nvSpPr>
          <p:spPr>
            <a:xfrm>
              <a:off x="2197100" y="3274359"/>
              <a:ext cx="9512300" cy="2272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lnSpc>
                  <a:spcPts val="3000"/>
                </a:lnSpc>
                <a:defRPr>
                  <a:latin typeface="Arial Rounded MT Bold" pitchFamily="34" charset="0"/>
                </a:defRPr>
              </a:lvl1pPr>
            </a:lstStyle>
            <a:p>
              <a:pPr>
                <a:lnSpc>
                  <a:spcPts val="3400"/>
                </a:lnSpc>
              </a:pPr>
              <a:r>
                <a:rPr lang="en-US" sz="3200" dirty="0">
                  <a:latin typeface="Candara" panose="020E0502030303020204" pitchFamily="34" charset="0"/>
                </a:rPr>
                <a:t>Opioids a factor in about 84% of all overdose deaths in Virginia.</a:t>
              </a:r>
            </a:p>
            <a:p>
              <a:pPr>
                <a:lnSpc>
                  <a:spcPts val="3400"/>
                </a:lnSpc>
              </a:pPr>
              <a:r>
                <a:rPr lang="en-US" sz="3200" dirty="0">
                  <a:latin typeface="Candara" panose="020E0502030303020204" pitchFamily="34" charset="0"/>
                </a:rPr>
                <a:t>Synthetic opioids such as fentanyl were involved in about 94% of all opioid overdose deaths.</a:t>
              </a:r>
            </a:p>
            <a:p>
              <a:pPr>
                <a:lnSpc>
                  <a:spcPts val="3400"/>
                </a:lnSpc>
              </a:pPr>
              <a:endParaRPr lang="en-US" sz="3200" dirty="0">
                <a:latin typeface="Candara" panose="020E0502030303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457F91E-9172-D99F-1AE5-0FD4DD75BFBA}"/>
                </a:ext>
              </a:extLst>
            </p:cNvPr>
            <p:cNvSpPr/>
            <p:nvPr/>
          </p:nvSpPr>
          <p:spPr>
            <a:xfrm>
              <a:off x="1955800" y="3413370"/>
              <a:ext cx="228600" cy="2286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604D3B12-D82B-CA4B-0322-D57D42D64DC6}"/>
                </a:ext>
              </a:extLst>
            </p:cNvPr>
            <p:cNvSpPr/>
            <p:nvPr/>
          </p:nvSpPr>
          <p:spPr>
            <a:xfrm>
              <a:off x="1955800" y="4251570"/>
              <a:ext cx="228600" cy="228600"/>
            </a:xfrm>
            <a:prstGeom prst="ellipse">
              <a:avLst/>
            </a:prstGeom>
            <a:solidFill>
              <a:srgbClr val="FF33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27F0CDB-3C51-2451-23D4-136AB92DE6D9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C91B3AB-BFFC-6DE1-34FE-BBDF5CABAF82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29D5937-4DCB-F4E6-8C04-8771C12FB13A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926BF2DD-9130-15A9-D987-35CB69EB5B25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124C625B-561C-3183-23B4-A9A5FE6C5759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472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466" y="1478290"/>
            <a:ext cx="5944268" cy="45755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0400" y="5867400"/>
            <a:ext cx="19639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Candara" panose="020E0502030303020204" pitchFamily="34" charset="0"/>
              </a:rPr>
              <a:t>New York Times, January 2017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4F38B4-378B-B73D-4378-F0E73CCAB17B}"/>
              </a:ext>
            </a:extLst>
          </p:cNvPr>
          <p:cNvGrpSpPr/>
          <p:nvPr/>
        </p:nvGrpSpPr>
        <p:grpSpPr>
          <a:xfrm>
            <a:off x="152400" y="152400"/>
            <a:ext cx="4191000" cy="1219200"/>
            <a:chOff x="152400" y="152400"/>
            <a:chExt cx="4191000" cy="121920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D72EE-062A-8E26-FD91-9E2FBFF45D52}"/>
                </a:ext>
              </a:extLst>
            </p:cNvPr>
            <p:cNvSpPr txBox="1"/>
            <p:nvPr/>
          </p:nvSpPr>
          <p:spPr>
            <a:xfrm>
              <a:off x="152400" y="152400"/>
              <a:ext cx="408797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latin typeface="Candara" panose="020E0502030303020204" pitchFamily="34" charset="0"/>
                </a:rPr>
                <a:t>Opioid Analgesics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B5E25A5-7E35-3C31-0ADB-5C5ADC8508E5}"/>
                </a:ext>
              </a:extLst>
            </p:cNvPr>
            <p:cNvGrpSpPr/>
            <p:nvPr/>
          </p:nvGrpSpPr>
          <p:grpSpPr>
            <a:xfrm>
              <a:off x="1981200" y="539715"/>
              <a:ext cx="2362200" cy="831885"/>
              <a:chOff x="4165600" y="731510"/>
              <a:chExt cx="2362200" cy="831885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5C47E2D-D915-69A6-B74F-85B08DBB343E}"/>
                  </a:ext>
                </a:extLst>
              </p:cNvPr>
              <p:cNvSpPr txBox="1"/>
              <p:nvPr/>
            </p:nvSpPr>
            <p:spPr>
              <a:xfrm>
                <a:off x="4214346" y="855509"/>
                <a:ext cx="2313454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FF0000"/>
                    </a:solidFill>
                    <a:latin typeface="Candara" panose="020E0502030303020204" pitchFamily="34" charset="0"/>
                  </a:rPr>
                  <a:t>Addiction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26799DA9-9ADA-20B7-A8F5-75E1CB35FBD5}"/>
                  </a:ext>
                </a:extLst>
              </p:cNvPr>
              <p:cNvCxnSpPr/>
              <p:nvPr/>
            </p:nvCxnSpPr>
            <p:spPr>
              <a:xfrm flipH="1">
                <a:off x="4165600" y="731510"/>
                <a:ext cx="2036666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20798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 Rounded MT Bold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9608</TotalTime>
  <Words>2420</Words>
  <Application>Microsoft Office PowerPoint</Application>
  <PresentationFormat>Widescreen</PresentationFormat>
  <Paragraphs>843</Paragraphs>
  <Slides>57</Slides>
  <Notes>53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Arial</vt:lpstr>
      <vt:lpstr>Arial Rounded MT Bold</vt:lpstr>
      <vt:lpstr>Calibri</vt:lpstr>
      <vt:lpstr>Candara</vt:lpstr>
      <vt:lpstr>Candara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</dc:creator>
  <cp:lastModifiedBy>Beenhakker, Mark P (mpb5y)</cp:lastModifiedBy>
  <cp:revision>568</cp:revision>
  <cp:lastPrinted>2012-03-27T22:01:28Z</cp:lastPrinted>
  <dcterms:created xsi:type="dcterms:W3CDTF">2012-03-26T12:49:43Z</dcterms:created>
  <dcterms:modified xsi:type="dcterms:W3CDTF">2026-02-28T17:51:02Z</dcterms:modified>
</cp:coreProperties>
</file>