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48" r:id="rId2"/>
    <p:sldId id="447" r:id="rId3"/>
    <p:sldId id="361" r:id="rId4"/>
    <p:sldId id="362" r:id="rId5"/>
    <p:sldId id="428" r:id="rId6"/>
    <p:sldId id="322" r:id="rId7"/>
    <p:sldId id="324" r:id="rId8"/>
    <p:sldId id="326" r:id="rId9"/>
    <p:sldId id="327" r:id="rId10"/>
    <p:sldId id="330" r:id="rId11"/>
    <p:sldId id="329" r:id="rId12"/>
    <p:sldId id="333" r:id="rId13"/>
    <p:sldId id="256" r:id="rId14"/>
    <p:sldId id="341" r:id="rId15"/>
    <p:sldId id="346" r:id="rId16"/>
    <p:sldId id="345" r:id="rId17"/>
    <p:sldId id="372" r:id="rId18"/>
    <p:sldId id="426" r:id="rId19"/>
    <p:sldId id="364" r:id="rId20"/>
    <p:sldId id="369" r:id="rId21"/>
    <p:sldId id="370" r:id="rId22"/>
    <p:sldId id="371" r:id="rId23"/>
    <p:sldId id="449" r:id="rId24"/>
    <p:sldId id="423" r:id="rId25"/>
    <p:sldId id="445" r:id="rId26"/>
    <p:sldId id="387" r:id="rId27"/>
    <p:sldId id="424" r:id="rId28"/>
    <p:sldId id="382" r:id="rId29"/>
    <p:sldId id="377" r:id="rId30"/>
    <p:sldId id="378" r:id="rId31"/>
    <p:sldId id="379" r:id="rId32"/>
    <p:sldId id="355" r:id="rId33"/>
    <p:sldId id="446" r:id="rId34"/>
    <p:sldId id="444" r:id="rId35"/>
    <p:sldId id="392" r:id="rId36"/>
    <p:sldId id="427" r:id="rId37"/>
    <p:sldId id="394" r:id="rId38"/>
    <p:sldId id="390" r:id="rId39"/>
    <p:sldId id="389" r:id="rId40"/>
    <p:sldId id="396" r:id="rId41"/>
    <p:sldId id="405" r:id="rId42"/>
    <p:sldId id="404" r:id="rId43"/>
    <p:sldId id="438" r:id="rId44"/>
    <p:sldId id="439" r:id="rId45"/>
    <p:sldId id="440" r:id="rId46"/>
    <p:sldId id="441" r:id="rId47"/>
    <p:sldId id="403" r:id="rId48"/>
    <p:sldId id="400" r:id="rId49"/>
    <p:sldId id="414" r:id="rId50"/>
    <p:sldId id="416" r:id="rId51"/>
    <p:sldId id="417" r:id="rId52"/>
    <p:sldId id="418" r:id="rId53"/>
    <p:sldId id="429" r:id="rId54"/>
  </p:sldIdLst>
  <p:sldSz cx="12192000" cy="6858000"/>
  <p:notesSz cx="6858000" cy="9144000"/>
  <p:custShowLst>
    <p:custShow name="Custom Show 1" id="0">
      <p:sldLst>
        <p:sld r:id="rId1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00"/>
    <a:srgbClr val="FFFF66"/>
    <a:srgbClr val="33CC33"/>
    <a:srgbClr val="A27B00"/>
    <a:srgbClr val="D09E00"/>
    <a:srgbClr val="FF00FF"/>
    <a:srgbClr val="990099"/>
    <a:srgbClr val="6C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 autoAdjust="0"/>
    <p:restoredTop sz="94660"/>
  </p:normalViewPr>
  <p:slideViewPr>
    <p:cSldViewPr>
      <p:cViewPr>
        <p:scale>
          <a:sx n="300" d="100"/>
          <a:sy n="300" d="100"/>
        </p:scale>
        <p:origin x="216" y="-1974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thalfs!$C$7:$C$19</c:f>
                <c:numCache>
                  <c:formatCode>General</c:formatCode>
                  <c:ptCount val="13"/>
                  <c:pt idx="0">
                    <c:v>2</c:v>
                  </c:pt>
                  <c:pt idx="1">
                    <c:v>3.4</c:v>
                  </c:pt>
                  <c:pt idx="2">
                    <c:v>5</c:v>
                  </c:pt>
                  <c:pt idx="3">
                    <c:v>0.9</c:v>
                  </c:pt>
                  <c:pt idx="4">
                    <c:v>13</c:v>
                  </c:pt>
                  <c:pt idx="5">
                    <c:v>0</c:v>
                  </c:pt>
                  <c:pt idx="6">
                    <c:v>24</c:v>
                  </c:pt>
                  <c:pt idx="7">
                    <c:v>5</c:v>
                  </c:pt>
                  <c:pt idx="8">
                    <c:v>0.6</c:v>
                  </c:pt>
                  <c:pt idx="9">
                    <c:v>2.4</c:v>
                  </c:pt>
                  <c:pt idx="10">
                    <c:v>0</c:v>
                  </c:pt>
                  <c:pt idx="11">
                    <c:v>6</c:v>
                  </c:pt>
                  <c:pt idx="1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thalfs!$B$7:$B$19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23</c:v>
                </c:pt>
                <c:pt idx="3">
                  <c:v>2</c:v>
                </c:pt>
                <c:pt idx="4">
                  <c:v>43</c:v>
                </c:pt>
                <c:pt idx="5">
                  <c:v>10</c:v>
                </c:pt>
                <c:pt idx="6">
                  <c:v>74</c:v>
                </c:pt>
                <c:pt idx="7">
                  <c:v>14</c:v>
                </c:pt>
                <c:pt idx="8">
                  <c:v>1.9</c:v>
                </c:pt>
                <c:pt idx="9">
                  <c:v>8</c:v>
                </c:pt>
                <c:pt idx="10">
                  <c:v>39</c:v>
                </c:pt>
                <c:pt idx="11">
                  <c:v>11</c:v>
                </c:pt>
                <c:pt idx="1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E-4E30-8416-C7E983365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50368"/>
        <c:axId val="171451904"/>
      </c:barChart>
      <c:catAx>
        <c:axId val="17145036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1451904"/>
        <c:crosses val="autoZero"/>
        <c:auto val="1"/>
        <c:lblAlgn val="ctr"/>
        <c:lblOffset val="100"/>
        <c:noMultiLvlLbl val="0"/>
      </c:catAx>
      <c:valAx>
        <c:axId val="17145190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1450368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2673-4088-BE52-27A1CD476B6D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2673-4088-BE52-27A1CD476B6D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2673-4088-BE52-27A1CD476B6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2673-4088-BE52-27A1CD476B6D}"/>
              </c:ext>
            </c:extLst>
          </c:dPt>
          <c:dPt>
            <c:idx val="4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9-2673-4088-BE52-27A1CD476B6D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B-2673-4088-BE52-27A1CD476B6D}"/>
              </c:ext>
            </c:extLst>
          </c:dPt>
          <c:dPt>
            <c:idx val="6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D-2673-4088-BE52-27A1CD476B6D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F-2673-4088-BE52-27A1CD476B6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2673-4088-BE52-27A1CD476B6D}"/>
              </c:ext>
            </c:extLst>
          </c:dPt>
          <c:dPt>
            <c:idx val="9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13-2673-4088-BE52-27A1CD476B6D}"/>
              </c:ext>
            </c:extLst>
          </c:dPt>
          <c:dPt>
            <c:idx val="10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15-2673-4088-BE52-27A1CD476B6D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17-2673-4088-BE52-27A1CD476B6D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9-2673-4088-BE52-27A1CD476B6D}"/>
              </c:ext>
            </c:extLst>
          </c:dPt>
          <c:errBars>
            <c:errBarType val="plus"/>
            <c:errValType val="cust"/>
            <c:noEndCap val="0"/>
            <c:plus>
              <c:numRef>
                <c:f>thalfs!$C$7:$C$19</c:f>
                <c:numCache>
                  <c:formatCode>General</c:formatCode>
                  <c:ptCount val="13"/>
                  <c:pt idx="0">
                    <c:v>2</c:v>
                  </c:pt>
                  <c:pt idx="1">
                    <c:v>3.4</c:v>
                  </c:pt>
                  <c:pt idx="2">
                    <c:v>5</c:v>
                  </c:pt>
                  <c:pt idx="3">
                    <c:v>0.9</c:v>
                  </c:pt>
                  <c:pt idx="4">
                    <c:v>13</c:v>
                  </c:pt>
                  <c:pt idx="5">
                    <c:v>0</c:v>
                  </c:pt>
                  <c:pt idx="6">
                    <c:v>24</c:v>
                  </c:pt>
                  <c:pt idx="7">
                    <c:v>5</c:v>
                  </c:pt>
                  <c:pt idx="8">
                    <c:v>0.6</c:v>
                  </c:pt>
                  <c:pt idx="9">
                    <c:v>2.4</c:v>
                  </c:pt>
                  <c:pt idx="10">
                    <c:v>0</c:v>
                  </c:pt>
                  <c:pt idx="11">
                    <c:v>6</c:v>
                  </c:pt>
                  <c:pt idx="1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thalfs!$B$7:$B$19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23</c:v>
                </c:pt>
                <c:pt idx="3">
                  <c:v>2</c:v>
                </c:pt>
                <c:pt idx="4">
                  <c:v>43</c:v>
                </c:pt>
                <c:pt idx="5">
                  <c:v>10</c:v>
                </c:pt>
                <c:pt idx="6">
                  <c:v>74</c:v>
                </c:pt>
                <c:pt idx="7">
                  <c:v>14</c:v>
                </c:pt>
                <c:pt idx="8">
                  <c:v>1.9</c:v>
                </c:pt>
                <c:pt idx="9">
                  <c:v>8</c:v>
                </c:pt>
                <c:pt idx="10">
                  <c:v>39</c:v>
                </c:pt>
                <c:pt idx="11">
                  <c:v>11</c:v>
                </c:pt>
                <c:pt idx="1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673-4088-BE52-27A1CD47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28160"/>
        <c:axId val="178429952"/>
      </c:barChart>
      <c:catAx>
        <c:axId val="17842816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8429952"/>
        <c:crosses val="autoZero"/>
        <c:auto val="1"/>
        <c:lblAlgn val="ctr"/>
        <c:lblOffset val="100"/>
        <c:noMultiLvlLbl val="0"/>
      </c:catAx>
      <c:valAx>
        <c:axId val="17842995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8428160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numRef>
              <c:f>Sheet1!$I$9:$I$10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cat>
          <c:val>
            <c:numRef>
              <c:f>Sheet1!$J$9:$J$10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8-44E0-9CC7-10F24C0AD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7120"/>
        <c:axId val="178725632"/>
      </c:barChart>
      <c:catAx>
        <c:axId val="1784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8725632"/>
        <c:crosses val="autoZero"/>
        <c:auto val="1"/>
        <c:lblAlgn val="ctr"/>
        <c:lblOffset val="100"/>
        <c:noMultiLvlLbl val="0"/>
      </c:catAx>
      <c:valAx>
        <c:axId val="17872563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8437120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254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5D5D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82-4AE0-A47D-E2F5E874535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782-4AE0-A47D-E2F5E8745352}"/>
              </c:ext>
            </c:extLst>
          </c:dPt>
          <c:dPt>
            <c:idx val="2"/>
            <c:bubble3D val="0"/>
            <c:spPr>
              <a:solidFill>
                <a:srgbClr val="B0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782-4AE0-A47D-E2F5E8745352}"/>
              </c:ext>
            </c:extLst>
          </c:dPt>
          <c:dPt>
            <c:idx val="3"/>
            <c:bubble3D val="0"/>
            <c:spPr>
              <a:solidFill>
                <a:srgbClr val="FF4B4B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782-4AE0-A47D-E2F5E8745352}"/>
              </c:ext>
            </c:extLst>
          </c:dPt>
          <c:dPt>
            <c:idx val="4"/>
            <c:bubble3D val="0"/>
            <c:spPr>
              <a:solidFill>
                <a:srgbClr val="D0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782-4AE0-A47D-E2F5E8745352}"/>
              </c:ext>
            </c:extLst>
          </c:dPt>
          <c:val>
            <c:numRef>
              <c:f>Sheet1!$H$5:$L$5</c:f>
              <c:numCache>
                <c:formatCode>General</c:formatCode>
                <c:ptCount val="5"/>
                <c:pt idx="0">
                  <c:v>5</c:v>
                </c:pt>
                <c:pt idx="1">
                  <c:v>55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82-4AE0-A47D-E2F5E8745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7095-61E7-4948-80EC-D68A9EAD25C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0696-D7EC-4F84-B23B-CE17A611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9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7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01AF20-B21D-46FF-8D12-6248F3D762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6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DA8B-E3CE-401E-BE0A-024B9D68A1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9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7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9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3FF-9994-4503-AC43-ACB59BEA08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8.png"/><Relationship Id="rId5" Type="http://schemas.openxmlformats.org/officeDocument/2006/relationships/chart" Target="../charts/chart3.xml"/><Relationship Id="rId10" Type="http://schemas.openxmlformats.org/officeDocument/2006/relationships/image" Target="../media/image33.png"/><Relationship Id="rId4" Type="http://schemas.openxmlformats.org/officeDocument/2006/relationships/chart" Target="../charts/chart2.xml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7.jpe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58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Relationship Id="rId1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1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2.png"/><Relationship Id="rId4" Type="http://schemas.openxmlformats.org/officeDocument/2006/relationships/image" Target="../media/image66.png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0.png"/><Relationship Id="rId5" Type="http://schemas.openxmlformats.org/officeDocument/2006/relationships/image" Target="../media/image80.png"/><Relationship Id="rId10" Type="http://schemas.openxmlformats.org/officeDocument/2006/relationships/image" Target="../media/image85.jpeg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2.png"/><Relationship Id="rId7" Type="http://schemas.openxmlformats.org/officeDocument/2006/relationships/image" Target="../media/image10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3.png"/><Relationship Id="rId5" Type="http://schemas.openxmlformats.org/officeDocument/2006/relationships/image" Target="../media/image107.png"/><Relationship Id="rId10" Type="http://schemas.openxmlformats.org/officeDocument/2006/relationships/image" Target="../media/image105.png"/><Relationship Id="rId4" Type="http://schemas.openxmlformats.org/officeDocument/2006/relationships/image" Target="../media/image106.png"/><Relationship Id="rId9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06.png"/><Relationship Id="rId5" Type="http://schemas.openxmlformats.org/officeDocument/2006/relationships/image" Target="../media/image108.png"/><Relationship Id="rId10" Type="http://schemas.openxmlformats.org/officeDocument/2006/relationships/image" Target="../media/image42.png"/><Relationship Id="rId4" Type="http://schemas.openxmlformats.org/officeDocument/2006/relationships/image" Target="../media/image107.png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42.png"/><Relationship Id="rId5" Type="http://schemas.openxmlformats.org/officeDocument/2006/relationships/image" Target="../media/image107.png"/><Relationship Id="rId10" Type="http://schemas.openxmlformats.org/officeDocument/2006/relationships/image" Target="../media/image3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Relationship Id="rId1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3">
            <a:extLst>
              <a:ext uri="{FF2B5EF4-FFF2-40B4-BE49-F238E27FC236}">
                <a16:creationId xmlns:a16="http://schemas.microsoft.com/office/drawing/2014/main" id="{E7790864-AC24-4AAF-BB3F-79DE1E1B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864" y="3343870"/>
            <a:ext cx="2536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Mark Beenhakker</a:t>
            </a:r>
          </a:p>
          <a:p>
            <a:pPr algn="ctr"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Pharmacology</a:t>
            </a:r>
          </a:p>
          <a:p>
            <a:pPr algn="ctr"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markbeen@virginia.edu</a:t>
            </a:r>
          </a:p>
        </p:txBody>
      </p:sp>
      <p:sp>
        <p:nvSpPr>
          <p:cNvPr id="2" name="TextBox 83">
            <a:extLst>
              <a:ext uri="{FF2B5EF4-FFF2-40B4-BE49-F238E27FC236}">
                <a16:creationId xmlns:a16="http://schemas.microsoft.com/office/drawing/2014/main" id="{2F780549-C82D-AD9D-92E3-B4444B11B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12" y="22860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24333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13" y="1905000"/>
            <a:ext cx="406400" cy="304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35" y="1905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57" y="1905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79" y="1905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905000"/>
            <a:ext cx="4064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8382000" cy="6629400"/>
          </a:xfrm>
          <a:prstGeom prst="rect">
            <a:avLst/>
          </a:prstGeom>
        </p:spPr>
      </p:pic>
      <p:sp>
        <p:nvSpPr>
          <p:cNvPr id="7" name="TextBox 83"/>
          <p:cNvSpPr txBox="1">
            <a:spLocks noChangeArrowheads="1"/>
          </p:cNvSpPr>
          <p:nvPr/>
        </p:nvSpPr>
        <p:spPr bwMode="auto">
          <a:xfrm>
            <a:off x="4309634" y="4508428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8" name="TextBox 83"/>
          <p:cNvSpPr txBox="1">
            <a:spLocks noChangeArrowheads="1"/>
          </p:cNvSpPr>
          <p:nvPr/>
        </p:nvSpPr>
        <p:spPr bwMode="auto">
          <a:xfrm>
            <a:off x="6532382" y="4508428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47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800350" y="3181350"/>
            <a:ext cx="1311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556200" y="3152776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3154680" y="1836420"/>
            <a:ext cx="971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83"/>
          <p:cNvSpPr txBox="1">
            <a:spLocks noChangeArrowheads="1"/>
          </p:cNvSpPr>
          <p:nvPr/>
        </p:nvSpPr>
        <p:spPr bwMode="auto">
          <a:xfrm>
            <a:off x="3155950" y="4141470"/>
            <a:ext cx="971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613876" y="1676400"/>
            <a:ext cx="586884" cy="793830"/>
            <a:chOff x="1447800" y="1676400"/>
            <a:chExt cx="586884" cy="793830"/>
          </a:xfrm>
        </p:grpSpPr>
        <p:pic>
          <p:nvPicPr>
            <p:cNvPr id="40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78468" y="4885023"/>
            <a:ext cx="1915534" cy="1650444"/>
            <a:chOff x="2354468" y="4885023"/>
            <a:chExt cx="1915534" cy="16504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468" y="5146339"/>
              <a:ext cx="1915534" cy="1389128"/>
            </a:xfrm>
            <a:prstGeom prst="rect">
              <a:avLst/>
            </a:prstGeom>
          </p:spPr>
        </p:pic>
        <p:sp>
          <p:nvSpPr>
            <p:cNvPr id="43" name="TextBox 83"/>
            <p:cNvSpPr txBox="1">
              <a:spLocks noChangeArrowheads="1"/>
            </p:cNvSpPr>
            <p:nvPr/>
          </p:nvSpPr>
          <p:spPr bwMode="auto">
            <a:xfrm>
              <a:off x="2498613" y="4885023"/>
              <a:ext cx="15343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45" name="TextBox 83"/>
            <p:cNvSpPr txBox="1">
              <a:spLocks noChangeArrowheads="1"/>
            </p:cNvSpPr>
            <p:nvPr/>
          </p:nvSpPr>
          <p:spPr bwMode="auto">
            <a:xfrm>
              <a:off x="3651095" y="5469810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TextBox 83"/>
            <p:cNvSpPr txBox="1">
              <a:spLocks noChangeArrowheads="1"/>
            </p:cNvSpPr>
            <p:nvPr/>
          </p:nvSpPr>
          <p:spPr bwMode="auto">
            <a:xfrm>
              <a:off x="3611499" y="5727700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0" name="TextBox 49"/>
          <p:cNvSpPr txBox="1"/>
          <p:nvPr/>
        </p:nvSpPr>
        <p:spPr bwMode="auto">
          <a:xfrm>
            <a:off x="2075168" y="2749749"/>
            <a:ext cx="153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2137686" y="3683199"/>
            <a:ext cx="141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73881" y="5887407"/>
            <a:ext cx="623531" cy="653932"/>
            <a:chOff x="5556850" y="1448010"/>
            <a:chExt cx="846331" cy="92165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 bwMode="auto">
              <a:xfrm>
                <a:off x="5935669" y="1448010"/>
                <a:ext cx="37902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  <p:sp>
        <p:nvSpPr>
          <p:cNvPr id="5" name="TextBox 83">
            <a:extLst>
              <a:ext uri="{FF2B5EF4-FFF2-40B4-BE49-F238E27FC236}">
                <a16:creationId xmlns:a16="http://schemas.microsoft.com/office/drawing/2014/main" id="{CB450A45-90AF-FF28-7871-2F8911D3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57" y="117561"/>
            <a:ext cx="6145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Two Types of GABA Receptors</a:t>
            </a:r>
          </a:p>
        </p:txBody>
      </p:sp>
    </p:spTree>
    <p:extLst>
      <p:ext uri="{BB962C8B-B14F-4D97-AF65-F5344CB8AC3E}">
        <p14:creationId xmlns:p14="http://schemas.microsoft.com/office/powerpoint/2010/main" val="9339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C 3.88889E-6 0.00023 0.08368 0.15463 0.07326 0.20347 C 0.06284 0.25231 0.01475 0.31644 0.00503 0.33264 " pathEditMode="relative" rAng="0" ptsTypes="fsf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16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C -1.11111E-6 0.00023 0.05208 0.14931 0.04167 0.19815 C 0.03125 0.24699 0.01476 0.31644 0.00504 0.33264 " pathEditMode="relative" rAng="0" ptsTypes="fsf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6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C 0.00087 0.05532 0.00417 0.27731 0.00503 0.33264 " pathEditMode="relative" rAng="0" ptsTypes="ff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66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C -3.05556E-6 0.00023 -0.02482 0.13356 -0.03524 0.18241 C -0.04566 0.23125 0.01476 0.31644 0.00504 0.33264 " pathEditMode="relative" rAng="0" ptsTypes="fsf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662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C -1.11111E-6 0.00023 -0.05278 0.10486 -0.06319 0.1537 C -0.07361 0.20255 0.01476 0.31644 0.00504 0.33264 " pathEditMode="relative" rAng="0" ptsTypes="fsf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66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C 0.02226 0.04422 0.02773 0.10996 0.06549 0.137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8382000" cy="6629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47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0258" y="2606118"/>
            <a:ext cx="586884" cy="793830"/>
            <a:chOff x="1447800" y="1676400"/>
            <a:chExt cx="586884" cy="793830"/>
          </a:xfrm>
        </p:grpSpPr>
        <p:pic>
          <p:nvPicPr>
            <p:cNvPr id="17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4309634" y="4508428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6532382" y="4508428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3155950" y="4141470"/>
            <a:ext cx="971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91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22" y="4191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4" y="4191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66" y="4191000"/>
            <a:ext cx="4064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87" y="4191000"/>
            <a:ext cx="406400" cy="304800"/>
          </a:xfrm>
          <a:prstGeom prst="rect">
            <a:avLst/>
          </a:prstGeom>
        </p:spPr>
      </p:pic>
      <p:sp>
        <p:nvSpPr>
          <p:cNvPr id="32" name="TextBox 83"/>
          <p:cNvSpPr txBox="1">
            <a:spLocks noChangeArrowheads="1"/>
          </p:cNvSpPr>
          <p:nvPr/>
        </p:nvSpPr>
        <p:spPr bwMode="auto">
          <a:xfrm>
            <a:off x="2800350" y="3181350"/>
            <a:ext cx="1311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556200" y="3152776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4" name="TextBox 83"/>
          <p:cNvSpPr txBox="1">
            <a:spLocks noChangeArrowheads="1"/>
          </p:cNvSpPr>
          <p:nvPr/>
        </p:nvSpPr>
        <p:spPr bwMode="auto">
          <a:xfrm>
            <a:off x="7746182" y="2671482"/>
            <a:ext cx="15937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potassium/calcium</a:t>
            </a:r>
            <a:endParaRPr lang="en-US" sz="1400" baseline="-25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68" y="5146339"/>
            <a:ext cx="1915534" cy="1389128"/>
          </a:xfrm>
          <a:prstGeom prst="rect">
            <a:avLst/>
          </a:prstGeom>
        </p:spPr>
      </p:pic>
      <p:sp>
        <p:nvSpPr>
          <p:cNvPr id="42" name="TextBox 83"/>
          <p:cNvSpPr txBox="1">
            <a:spLocks noChangeArrowheads="1"/>
          </p:cNvSpPr>
          <p:nvPr/>
        </p:nvSpPr>
        <p:spPr bwMode="auto">
          <a:xfrm>
            <a:off x="5175096" y="5469811"/>
            <a:ext cx="490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83"/>
          <p:cNvSpPr txBox="1">
            <a:spLocks noChangeArrowheads="1"/>
          </p:cNvSpPr>
          <p:nvPr/>
        </p:nvSpPr>
        <p:spPr bwMode="auto">
          <a:xfrm>
            <a:off x="5135500" y="5727701"/>
            <a:ext cx="558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83"/>
          <p:cNvSpPr txBox="1">
            <a:spLocks noChangeArrowheads="1"/>
          </p:cNvSpPr>
          <p:nvPr/>
        </p:nvSpPr>
        <p:spPr bwMode="auto">
          <a:xfrm>
            <a:off x="4022614" y="4885024"/>
            <a:ext cx="153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2075168" y="2749749"/>
            <a:ext cx="153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2137686" y="3683199"/>
            <a:ext cx="141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77001" y="5078788"/>
            <a:ext cx="2469577" cy="1017212"/>
            <a:chOff x="5838825" y="5385969"/>
            <a:chExt cx="2469577" cy="1017212"/>
          </a:xfrm>
        </p:grpSpPr>
        <p:sp>
          <p:nvSpPr>
            <p:cNvPr id="35" name="TextBox 83"/>
            <p:cNvSpPr txBox="1">
              <a:spLocks noChangeArrowheads="1"/>
            </p:cNvSpPr>
            <p:nvPr/>
          </p:nvSpPr>
          <p:spPr bwMode="auto">
            <a:xfrm>
              <a:off x="6083113" y="5385969"/>
              <a:ext cx="9845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epilepsy</a:t>
              </a:r>
              <a:endParaRPr lang="en-US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TextBox 83"/>
            <p:cNvSpPr txBox="1">
              <a:spLocks noChangeArrowheads="1"/>
            </p:cNvSpPr>
            <p:nvPr/>
          </p:nvSpPr>
          <p:spPr bwMode="auto">
            <a:xfrm>
              <a:off x="6083113" y="5715476"/>
              <a:ext cx="10919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  <a:endParaRPr lang="en-US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6083113" y="6031468"/>
              <a:ext cx="2225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anxiety &amp; depression</a:t>
              </a:r>
              <a:endParaRPr lang="en-US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5395199"/>
              <a:ext cx="302743" cy="34860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5742637"/>
              <a:ext cx="302743" cy="34860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6054580"/>
              <a:ext cx="302743" cy="34860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746408" y="4034472"/>
            <a:ext cx="686225" cy="514669"/>
            <a:chOff x="5222407" y="4034471"/>
            <a:chExt cx="686225" cy="514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07" y="4034471"/>
              <a:ext cx="686225" cy="5146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 bwMode="auto">
            <a:xfrm>
              <a:off x="5281158" y="4150847"/>
              <a:ext cx="53412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100" baseline="300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739742" y="5901616"/>
            <a:ext cx="623531" cy="653932"/>
            <a:chOff x="5556850" y="1448010"/>
            <a:chExt cx="846331" cy="92165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5935669" y="1448010"/>
                <a:ext cx="38555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1973881" y="5887407"/>
            <a:ext cx="623531" cy="653932"/>
            <a:chOff x="5556850" y="1448010"/>
            <a:chExt cx="846331" cy="92165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 bwMode="auto">
              <a:xfrm>
                <a:off x="5935669" y="1448010"/>
                <a:ext cx="37902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  <p:sp>
        <p:nvSpPr>
          <p:cNvPr id="3" name="TextBox 83">
            <a:extLst>
              <a:ext uri="{FF2B5EF4-FFF2-40B4-BE49-F238E27FC236}">
                <a16:creationId xmlns:a16="http://schemas.microsoft.com/office/drawing/2014/main" id="{FCDF026A-5760-A21D-F167-59B4A6D97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57" y="117561"/>
            <a:ext cx="6145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Two Types of GABA Receptors</a:t>
            </a:r>
          </a:p>
        </p:txBody>
      </p:sp>
    </p:spTree>
    <p:extLst>
      <p:ext uri="{BB962C8B-B14F-4D97-AF65-F5344CB8AC3E}">
        <p14:creationId xmlns:p14="http://schemas.microsoft.com/office/powerpoint/2010/main" val="36541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6 C -4.16667E-7 -4.44444E-6 0.025 0.04005 0.06667 0.04005 C 0.10846 0.04005 0.07057 -0.04004 0.1013 -0.04606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68" y="5146339"/>
            <a:ext cx="1915534" cy="1389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8382000" cy="6629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47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0258" y="2606118"/>
            <a:ext cx="586884" cy="793830"/>
            <a:chOff x="1447800" y="1676400"/>
            <a:chExt cx="586884" cy="793830"/>
          </a:xfrm>
        </p:grpSpPr>
        <p:pic>
          <p:nvPicPr>
            <p:cNvPr id="17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4309634" y="4508428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6532382" y="4508428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3155950" y="4141470"/>
            <a:ext cx="971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91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22" y="4191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4" y="4191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66" y="4191000"/>
            <a:ext cx="4064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87" y="4191000"/>
            <a:ext cx="406400" cy="304800"/>
          </a:xfrm>
          <a:prstGeom prst="rect">
            <a:avLst/>
          </a:prstGeom>
        </p:spPr>
      </p:pic>
      <p:sp>
        <p:nvSpPr>
          <p:cNvPr id="32" name="TextBox 83"/>
          <p:cNvSpPr txBox="1">
            <a:spLocks noChangeArrowheads="1"/>
          </p:cNvSpPr>
          <p:nvPr/>
        </p:nvSpPr>
        <p:spPr bwMode="auto">
          <a:xfrm>
            <a:off x="2800350" y="3181350"/>
            <a:ext cx="1311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556200" y="3152776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4" name="TextBox 83"/>
          <p:cNvSpPr txBox="1">
            <a:spLocks noChangeArrowheads="1"/>
          </p:cNvSpPr>
          <p:nvPr/>
        </p:nvSpPr>
        <p:spPr bwMode="auto">
          <a:xfrm>
            <a:off x="7746182" y="2671482"/>
            <a:ext cx="15937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potassium/calcium</a:t>
            </a:r>
            <a:endParaRPr lang="en-US" sz="1400" baseline="-25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83"/>
          <p:cNvSpPr txBox="1">
            <a:spLocks noChangeArrowheads="1"/>
          </p:cNvSpPr>
          <p:nvPr/>
        </p:nvSpPr>
        <p:spPr bwMode="auto">
          <a:xfrm>
            <a:off x="5175096" y="5469811"/>
            <a:ext cx="490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83"/>
          <p:cNvSpPr txBox="1">
            <a:spLocks noChangeArrowheads="1"/>
          </p:cNvSpPr>
          <p:nvPr/>
        </p:nvSpPr>
        <p:spPr bwMode="auto">
          <a:xfrm>
            <a:off x="5135500" y="5727701"/>
            <a:ext cx="558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83"/>
          <p:cNvSpPr txBox="1">
            <a:spLocks noChangeArrowheads="1"/>
          </p:cNvSpPr>
          <p:nvPr/>
        </p:nvSpPr>
        <p:spPr bwMode="auto">
          <a:xfrm>
            <a:off x="4022614" y="4885024"/>
            <a:ext cx="153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44" name="TextBox 83"/>
          <p:cNvSpPr txBox="1">
            <a:spLocks noChangeArrowheads="1"/>
          </p:cNvSpPr>
          <p:nvPr/>
        </p:nvSpPr>
        <p:spPr bwMode="auto">
          <a:xfrm>
            <a:off x="3982259" y="5066449"/>
            <a:ext cx="1510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2075168" y="2749749"/>
            <a:ext cx="153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2137686" y="3683199"/>
            <a:ext cx="141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952951" y="3705226"/>
            <a:ext cx="686225" cy="514669"/>
            <a:chOff x="5222407" y="4034471"/>
            <a:chExt cx="686225" cy="51466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07" y="4034471"/>
              <a:ext cx="686225" cy="5146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 bwMode="auto">
            <a:xfrm>
              <a:off x="5281158" y="4150847"/>
              <a:ext cx="53412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100" baseline="300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10332" y="5078789"/>
            <a:ext cx="2536804" cy="1038625"/>
            <a:chOff x="5771598" y="5385969"/>
            <a:chExt cx="2536804" cy="1038625"/>
          </a:xfrm>
        </p:grpSpPr>
        <p:sp>
          <p:nvSpPr>
            <p:cNvPr id="47" name="TextBox 83"/>
            <p:cNvSpPr txBox="1">
              <a:spLocks noChangeArrowheads="1"/>
            </p:cNvSpPr>
            <p:nvPr/>
          </p:nvSpPr>
          <p:spPr bwMode="auto">
            <a:xfrm>
              <a:off x="6083113" y="5385969"/>
              <a:ext cx="9845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epilepsy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8" name="TextBox 83"/>
            <p:cNvSpPr txBox="1">
              <a:spLocks noChangeArrowheads="1"/>
            </p:cNvSpPr>
            <p:nvPr/>
          </p:nvSpPr>
          <p:spPr bwMode="auto">
            <a:xfrm>
              <a:off x="6083113" y="5715476"/>
              <a:ext cx="10919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TextBox 83"/>
            <p:cNvSpPr txBox="1">
              <a:spLocks noChangeArrowheads="1"/>
            </p:cNvSpPr>
            <p:nvPr/>
          </p:nvSpPr>
          <p:spPr bwMode="auto">
            <a:xfrm>
              <a:off x="6083113" y="6031468"/>
              <a:ext cx="2225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anxiety &amp; depression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771598" y="5417343"/>
              <a:ext cx="461246" cy="1007251"/>
              <a:chOff x="5771598" y="5417343"/>
              <a:chExt cx="461246" cy="100725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09" y="5417343"/>
                <a:ext cx="460135" cy="345101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152" y="5767566"/>
                <a:ext cx="460135" cy="34510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1598" y="6079493"/>
                <a:ext cx="460135" cy="345101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9739742" y="5901616"/>
            <a:ext cx="623531" cy="653932"/>
            <a:chOff x="5556850" y="1448010"/>
            <a:chExt cx="846331" cy="92165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 bwMode="auto">
              <a:xfrm>
                <a:off x="5935669" y="1448010"/>
                <a:ext cx="38555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973881" y="5887407"/>
            <a:ext cx="623531" cy="653932"/>
            <a:chOff x="5556850" y="1448010"/>
            <a:chExt cx="846331" cy="921658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 bwMode="auto">
              <a:xfrm>
                <a:off x="5935669" y="1448010"/>
                <a:ext cx="37902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  <p:sp>
        <p:nvSpPr>
          <p:cNvPr id="3" name="TextBox 83">
            <a:extLst>
              <a:ext uri="{FF2B5EF4-FFF2-40B4-BE49-F238E27FC236}">
                <a16:creationId xmlns:a16="http://schemas.microsoft.com/office/drawing/2014/main" id="{ED973DD6-79BE-104B-1C80-B39DB7FD9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57" y="117561"/>
            <a:ext cx="6145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Two Types of GABA Receptors</a:t>
            </a:r>
          </a:p>
        </p:txBody>
      </p:sp>
    </p:spTree>
    <p:extLst>
      <p:ext uri="{BB962C8B-B14F-4D97-AF65-F5344CB8AC3E}">
        <p14:creationId xmlns:p14="http://schemas.microsoft.com/office/powerpoint/2010/main" val="4004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"/>
            <a:ext cx="6705600" cy="5257800"/>
          </a:xfrm>
          <a:prstGeom prst="rect">
            <a:avLst/>
          </a:prstGeom>
        </p:spPr>
      </p:pic>
      <p:sp>
        <p:nvSpPr>
          <p:cNvPr id="6" name="TextBox 81"/>
          <p:cNvSpPr txBox="1">
            <a:spLocks noChangeArrowheads="1"/>
          </p:cNvSpPr>
          <p:nvPr/>
        </p:nvSpPr>
        <p:spPr bwMode="auto">
          <a:xfrm>
            <a:off x="304800" y="134034"/>
            <a:ext cx="3533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921382" y="2721174"/>
            <a:ext cx="153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983900" y="3568899"/>
            <a:ext cx="141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</p:spTree>
    <p:extLst>
      <p:ext uri="{BB962C8B-B14F-4D97-AF65-F5344CB8AC3E}">
        <p14:creationId xmlns:p14="http://schemas.microsoft.com/office/powerpoint/2010/main" val="11997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7848600" cy="4552950"/>
          </a:xfrm>
          <a:prstGeom prst="rect">
            <a:avLst/>
          </a:prstGeom>
          <a:ln>
            <a:noFill/>
          </a:ln>
        </p:spPr>
      </p:pic>
      <p:grpSp>
        <p:nvGrpSpPr>
          <p:cNvPr id="63" name="Group 62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64" name="Rectangle 63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4" name="TextBox 81">
            <a:extLst>
              <a:ext uri="{FF2B5EF4-FFF2-40B4-BE49-F238E27FC236}">
                <a16:creationId xmlns:a16="http://schemas.microsoft.com/office/drawing/2014/main" id="{EEEE6E43-286E-18EF-530E-763E9302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2628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7848600" cy="4552950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64" name="Rectangle 63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1168" y="4724574"/>
            <a:ext cx="5035376" cy="1879963"/>
            <a:chOff x="1965050" y="4591223"/>
            <a:chExt cx="5035376" cy="1879963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 bwMode="auto">
            <a:xfrm>
              <a:off x="3954568" y="6071076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" name="TextBox 81">
            <a:extLst>
              <a:ext uri="{FF2B5EF4-FFF2-40B4-BE49-F238E27FC236}">
                <a16:creationId xmlns:a16="http://schemas.microsoft.com/office/drawing/2014/main" id="{6220823E-C6D4-C527-528E-04EC06F0C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34481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7848600" cy="4552950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89" name="Rectangle 88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421168" y="4724574"/>
            <a:ext cx="5035376" cy="1879963"/>
            <a:chOff x="1965050" y="4591223"/>
            <a:chExt cx="5035376" cy="1879963"/>
          </a:xfrm>
        </p:grpSpPr>
        <p:grpSp>
          <p:nvGrpSpPr>
            <p:cNvPr id="94" name="Group 93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2" name="TextBox 101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0" name="TextBox 99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 bwMode="auto">
            <a:xfrm>
              <a:off x="3954568" y="6071076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107" name="TextBox 106"/>
          <p:cNvSpPr txBox="1"/>
          <p:nvPr/>
        </p:nvSpPr>
        <p:spPr bwMode="auto">
          <a:xfrm>
            <a:off x="5326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6096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5546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110" name="TextBox 109"/>
          <p:cNvSpPr txBox="1"/>
          <p:nvPr/>
        </p:nvSpPr>
        <p:spPr bwMode="auto">
          <a:xfrm>
            <a:off x="6332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5867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sp>
        <p:nvSpPr>
          <p:cNvPr id="37" name="Oval 36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" name="TextBox 81">
            <a:extLst>
              <a:ext uri="{FF2B5EF4-FFF2-40B4-BE49-F238E27FC236}">
                <a16:creationId xmlns:a16="http://schemas.microsoft.com/office/drawing/2014/main" id="{97D67F72-1028-9FA8-F4A6-3039F7AD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8931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7848600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326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096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5546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6332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5867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106" name="Rectangle 105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38130" y="4808109"/>
            <a:ext cx="1858048" cy="1736164"/>
            <a:chOff x="7014130" y="4808109"/>
            <a:chExt cx="1858048" cy="1736164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130" y="5105534"/>
              <a:ext cx="1858048" cy="1438739"/>
            </a:xfrm>
            <a:prstGeom prst="rect">
              <a:avLst/>
            </a:prstGeom>
          </p:spPr>
        </p:pic>
        <p:sp>
          <p:nvSpPr>
            <p:cNvPr id="8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8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5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5343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10451" y="2365322"/>
            <a:ext cx="914033" cy="747210"/>
            <a:chOff x="5886450" y="2365322"/>
            <a:chExt cx="914033" cy="747210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972178" y="2365322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5886450" y="2552700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6101252" y="2743200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96" name="Freeform 95"/>
          <p:cNvSpPr/>
          <p:nvPr/>
        </p:nvSpPr>
        <p:spPr>
          <a:xfrm>
            <a:off x="6809217" y="3035118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872087" y="3007806"/>
            <a:ext cx="872206" cy="1162001"/>
            <a:chOff x="1447800" y="1676400"/>
            <a:chExt cx="586884" cy="793830"/>
          </a:xfrm>
        </p:grpSpPr>
        <p:pic>
          <p:nvPicPr>
            <p:cNvPr id="83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1499082" y="1949290"/>
              <a:ext cx="419798" cy="21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4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421168" y="4724574"/>
            <a:ext cx="5035376" cy="1879963"/>
            <a:chOff x="1965050" y="4591223"/>
            <a:chExt cx="5035376" cy="1879963"/>
          </a:xfrm>
        </p:grpSpPr>
        <p:grpSp>
          <p:nvGrpSpPr>
            <p:cNvPr id="54" name="Group 53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 bwMode="auto">
            <a:xfrm>
              <a:off x="3954568" y="6071076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8" name="TextBox 81">
            <a:extLst>
              <a:ext uri="{FF2B5EF4-FFF2-40B4-BE49-F238E27FC236}">
                <a16:creationId xmlns:a16="http://schemas.microsoft.com/office/drawing/2014/main" id="{822176D5-D8D5-FFFF-5F2E-32C2A4820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42829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0.00046 L -0.07383 0.05 C -0.15143 0.09167 -0.15937 0.00509 -0.20052 -0.0229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448" y="5102352"/>
            <a:ext cx="1856232" cy="1435608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5326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6096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5546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6332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5867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38130" y="4808109"/>
            <a:ext cx="1858048" cy="1736164"/>
            <a:chOff x="7014130" y="4808109"/>
            <a:chExt cx="1858048" cy="173616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130" y="5105534"/>
              <a:ext cx="1858048" cy="1438739"/>
            </a:xfrm>
            <a:prstGeom prst="rect">
              <a:avLst/>
            </a:prstGeom>
          </p:spPr>
        </p:pic>
        <p:sp>
          <p:nvSpPr>
            <p:cNvPr id="111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5343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</p:grpSp>
      <p:sp>
        <p:nvSpPr>
          <p:cNvPr id="127" name="TextBox 83"/>
          <p:cNvSpPr txBox="1">
            <a:spLocks noChangeArrowheads="1"/>
          </p:cNvSpPr>
          <p:nvPr/>
        </p:nvSpPr>
        <p:spPr bwMode="auto">
          <a:xfrm>
            <a:off x="8591812" y="4808110"/>
            <a:ext cx="153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128" name="TextBox 83"/>
          <p:cNvSpPr txBox="1">
            <a:spLocks noChangeArrowheads="1"/>
          </p:cNvSpPr>
          <p:nvPr/>
        </p:nvSpPr>
        <p:spPr bwMode="auto">
          <a:xfrm>
            <a:off x="8576416" y="5008193"/>
            <a:ext cx="1510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sp>
        <p:nvSpPr>
          <p:cNvPr id="129" name="TextBox 83"/>
          <p:cNvSpPr txBox="1">
            <a:spLocks noChangeArrowheads="1"/>
          </p:cNvSpPr>
          <p:nvPr/>
        </p:nvSpPr>
        <p:spPr bwMode="auto">
          <a:xfrm>
            <a:off x="9744294" y="5469811"/>
            <a:ext cx="490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TextBox 83"/>
          <p:cNvSpPr txBox="1">
            <a:spLocks noChangeArrowheads="1"/>
          </p:cNvSpPr>
          <p:nvPr/>
        </p:nvSpPr>
        <p:spPr bwMode="auto">
          <a:xfrm>
            <a:off x="9704698" y="5727701"/>
            <a:ext cx="558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160168" y="2590800"/>
            <a:ext cx="914033" cy="747210"/>
            <a:chOff x="2438400" y="1828800"/>
            <a:chExt cx="9140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790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4635659" y="2392428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7410451" y="2365322"/>
            <a:ext cx="914033" cy="747210"/>
            <a:chOff x="5886450" y="2365322"/>
            <a:chExt cx="9140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6809217" y="3035118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408632" y="2862131"/>
            <a:ext cx="872206" cy="1162001"/>
            <a:chOff x="1447800" y="1676400"/>
            <a:chExt cx="586884" cy="793830"/>
          </a:xfrm>
        </p:grpSpPr>
        <p:pic>
          <p:nvPicPr>
            <p:cNvPr id="107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1499082" y="1949290"/>
              <a:ext cx="419798" cy="21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4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68017" y="1651255"/>
            <a:ext cx="1196678" cy="897509"/>
            <a:chOff x="544017" y="1651254"/>
            <a:chExt cx="1196678" cy="8975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17" y="1651254"/>
              <a:ext cx="1196678" cy="897509"/>
            </a:xfrm>
            <a:prstGeom prst="rect">
              <a:avLst/>
            </a:prstGeom>
          </p:spPr>
        </p:pic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839680" y="1965486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14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567110" y="336047"/>
            <a:ext cx="623531" cy="653932"/>
            <a:chOff x="5556850" y="1448010"/>
            <a:chExt cx="846331" cy="921658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935669" y="1448010"/>
                <a:ext cx="39860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4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421168" y="4724574"/>
            <a:ext cx="5035376" cy="1879963"/>
            <a:chOff x="1965050" y="4591223"/>
            <a:chExt cx="5035376" cy="1879963"/>
          </a:xfrm>
        </p:grpSpPr>
        <p:grpSp>
          <p:nvGrpSpPr>
            <p:cNvPr id="83" name="Group 82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8" name="TextBox 147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2" name="TextBox 141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 bwMode="auto">
            <a:xfrm>
              <a:off x="3954568" y="6071076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8" name="TextBox 81">
            <a:extLst>
              <a:ext uri="{FF2B5EF4-FFF2-40B4-BE49-F238E27FC236}">
                <a16:creationId xmlns:a16="http://schemas.microsoft.com/office/drawing/2014/main" id="{AE1D32B2-B61D-D7B4-34F6-86D867422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18789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046 C 0.03034 0.00648 0.14167 -0.03773 0.18307 -0.03773 C 0.22474 -0.03773 0.20977 -0.0125 0.23659 0.04745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1">
            <a:extLst>
              <a:ext uri="{FF2B5EF4-FFF2-40B4-BE49-F238E27FC236}">
                <a16:creationId xmlns:a16="http://schemas.microsoft.com/office/drawing/2014/main" id="{F8CD86E4-11B7-46C3-F68F-AE29D751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12373"/>
            <a:ext cx="4464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Allosteric Modulation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4169137" y="1426444"/>
            <a:ext cx="3303156" cy="2002557"/>
            <a:chOff x="-2196335" y="1137210"/>
            <a:chExt cx="3303156" cy="2002557"/>
          </a:xfrm>
        </p:grpSpPr>
        <p:grpSp>
          <p:nvGrpSpPr>
            <p:cNvPr id="104" name="Group 103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08" name="Picture 107"/>
              <p:cNvPicPr preferRelativeResize="0"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 bwMode="auto">
              <a:xfrm>
                <a:off x="-744996" y="2320803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>
                <a:off x="-523364" y="2477758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>
                <a:off x="-681797" y="2488204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>
                <a:off x="-455263" y="2330219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 bwMode="auto">
              <a:xfrm>
                <a:off x="-589244" y="2211405"/>
                <a:ext cx="15492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18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06" name="TextBox 105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058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7" name="TextBox 106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4176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72" y="824120"/>
            <a:ext cx="365760" cy="274320"/>
          </a:xfrm>
          <a:prstGeom prst="rect">
            <a:avLst/>
          </a:prstGeom>
        </p:spPr>
      </p:pic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3434743" y="772895"/>
            <a:ext cx="565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2276476" y="762000"/>
            <a:ext cx="1226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7556750" y="1325405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6611780" y="3673198"/>
            <a:ext cx="1289480" cy="1678426"/>
            <a:chOff x="5087780" y="4082773"/>
            <a:chExt cx="1289480" cy="1678426"/>
          </a:xfrm>
        </p:grpSpPr>
        <p:pic>
          <p:nvPicPr>
            <p:cNvPr id="52" name="Picture 41" descr="D:\kuloth\2011\July\21-07-2011\NRD_aop\images\nrd3502-f3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1" t="4210" r="67760" b="60319"/>
            <a:stretch/>
          </p:blipFill>
          <p:spPr bwMode="auto">
            <a:xfrm>
              <a:off x="5681663" y="4257675"/>
              <a:ext cx="695597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5750496" y="4082773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087780" y="4500393"/>
              <a:ext cx="398620" cy="1039067"/>
              <a:chOff x="5181600" y="4437978"/>
              <a:chExt cx="398620" cy="1039067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 rot="16200000">
                <a:off x="4809222" y="4834401"/>
                <a:ext cx="99097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Relative GABA-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 rot="16200000">
                <a:off x="4937576" y="4834401"/>
                <a:ext cx="103906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induced current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 bwMode="auto">
            <a:xfrm>
              <a:off x="5388755" y="5514978"/>
              <a:ext cx="3465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2.0</a:t>
              </a:r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5505775" y="4300541"/>
              <a:ext cx="2616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5388755" y="4619622"/>
              <a:ext cx="3497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0.5</a:t>
              </a: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5388755" y="4921090"/>
              <a:ext cx="3321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1.0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429000" y="1320560"/>
            <a:ext cx="2036386" cy="1621173"/>
            <a:chOff x="376307" y="1730134"/>
            <a:chExt cx="2036386" cy="1621173"/>
          </a:xfrm>
        </p:grpSpPr>
        <p:sp>
          <p:nvSpPr>
            <p:cNvPr id="74" name="Rectangle 73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sp>
        <p:nvSpPr>
          <p:cNvPr id="87" name="TextBox 81"/>
          <p:cNvSpPr txBox="1">
            <a:spLocks noChangeArrowheads="1"/>
          </p:cNvSpPr>
          <p:nvPr/>
        </p:nvSpPr>
        <p:spPr bwMode="auto">
          <a:xfrm>
            <a:off x="8642600" y="5280026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06873" y="3581401"/>
            <a:ext cx="2581224" cy="627803"/>
            <a:chOff x="482872" y="3581400"/>
            <a:chExt cx="2581224" cy="62780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90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93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1960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482624" y="4507468"/>
            <a:ext cx="2906974" cy="369332"/>
            <a:chOff x="958624" y="4131464"/>
            <a:chExt cx="2906974" cy="369332"/>
          </a:xfrm>
        </p:grpSpPr>
        <p:sp>
          <p:nvSpPr>
            <p:cNvPr id="96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2762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82624" y="5193268"/>
            <a:ext cx="2337908" cy="369332"/>
            <a:chOff x="958624" y="4412454"/>
            <a:chExt cx="2337908" cy="369332"/>
          </a:xfrm>
        </p:grpSpPr>
        <p:sp>
          <p:nvSpPr>
            <p:cNvPr id="99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193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810979" y="4114800"/>
            <a:ext cx="1899229" cy="369332"/>
            <a:chOff x="1286978" y="4114800"/>
            <a:chExt cx="1899229" cy="369332"/>
          </a:xfrm>
        </p:grpSpPr>
        <p:sp>
          <p:nvSpPr>
            <p:cNvPr id="55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1818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810978" y="4796502"/>
            <a:ext cx="761597" cy="369332"/>
            <a:chOff x="1286978" y="4796502"/>
            <a:chExt cx="761597" cy="369332"/>
          </a:xfrm>
        </p:grpSpPr>
        <p:sp>
          <p:nvSpPr>
            <p:cNvPr id="57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686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810979" y="5486400"/>
            <a:ext cx="1307399" cy="369332"/>
            <a:chOff x="1286978" y="5486400"/>
            <a:chExt cx="1307399" cy="369332"/>
          </a:xfrm>
        </p:grpSpPr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2282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64" name="Oval 63"/>
          <p:cNvSpPr/>
          <p:nvPr/>
        </p:nvSpPr>
        <p:spPr>
          <a:xfrm>
            <a:off x="5878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1752600" y="412868"/>
            <a:ext cx="623531" cy="653932"/>
            <a:chOff x="5556850" y="1448010"/>
            <a:chExt cx="846331" cy="921658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2072157" y="4949884"/>
            <a:ext cx="623531" cy="653932"/>
            <a:chOff x="5556850" y="1448010"/>
            <a:chExt cx="846331" cy="921658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8416559" y="2873441"/>
            <a:ext cx="623531" cy="653932"/>
            <a:chOff x="5556850" y="1448010"/>
            <a:chExt cx="846331" cy="921658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7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F967D-B7C5-4942-A06E-886F8EE66BEA}"/>
              </a:ext>
            </a:extLst>
          </p:cNvPr>
          <p:cNvSpPr txBox="1"/>
          <p:nvPr/>
        </p:nvSpPr>
        <p:spPr bwMode="auto">
          <a:xfrm>
            <a:off x="3509709" y="533400"/>
            <a:ext cx="4301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 e </a:t>
            </a:r>
            <a:r>
              <a:rPr lang="en-US" sz="28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n h a k </a:t>
            </a:r>
            <a:r>
              <a:rPr lang="en-US" sz="28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e r l a b . o r 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524001"/>
            <a:ext cx="7439025" cy="41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72" y="824120"/>
            <a:ext cx="365760" cy="274320"/>
          </a:xfrm>
          <a:prstGeom prst="rect">
            <a:avLst/>
          </a:prstGeom>
        </p:spPr>
      </p:pic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3434743" y="772895"/>
            <a:ext cx="565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2276476" y="762000"/>
            <a:ext cx="1226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7556750" y="1325405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r="43324" b="60319"/>
          <a:stretch/>
        </p:blipFill>
        <p:spPr bwMode="auto">
          <a:xfrm>
            <a:off x="7205664" y="3848101"/>
            <a:ext cx="148113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7274496" y="3673199"/>
            <a:ext cx="497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886398" y="3558899"/>
            <a:ext cx="748923" cy="360521"/>
            <a:chOff x="6096000" y="3678079"/>
            <a:chExt cx="748923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74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11780" y="4090819"/>
            <a:ext cx="398620" cy="1039067"/>
            <a:chOff x="5181600" y="4437978"/>
            <a:chExt cx="398620" cy="1039067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809222" y="4834401"/>
              <a:ext cx="9909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937576" y="4834401"/>
              <a:ext cx="10390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6912755" y="5105404"/>
            <a:ext cx="3465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7029775" y="3890967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6912755" y="4210048"/>
            <a:ext cx="3497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912755" y="4511516"/>
            <a:ext cx="332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8642600" y="5280026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4169137" y="1426444"/>
            <a:ext cx="3303156" cy="2002557"/>
            <a:chOff x="-2196335" y="1137210"/>
            <a:chExt cx="3303156" cy="2002557"/>
          </a:xfrm>
        </p:grpSpPr>
        <p:grpSp>
          <p:nvGrpSpPr>
            <p:cNvPr id="154" name="Group 153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58" name="Picture 157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59" name="TextBox 158"/>
              <p:cNvSpPr txBox="1"/>
              <p:nvPr/>
            </p:nvSpPr>
            <p:spPr bwMode="auto">
              <a:xfrm>
                <a:off x="-744996" y="2320803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 bwMode="auto">
              <a:xfrm>
                <a:off x="-523364" y="2477758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 bwMode="auto">
              <a:xfrm>
                <a:off x="-681797" y="2488204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 bwMode="auto">
              <a:xfrm>
                <a:off x="-455263" y="2330219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 bwMode="auto">
              <a:xfrm>
                <a:off x="-589244" y="2211405"/>
                <a:ext cx="15492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pic>
            <p:nvPicPr>
              <p:cNvPr id="168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56" name="TextBox 155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058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7" name="TextBox 156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4176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3429000" y="1320560"/>
            <a:ext cx="2036386" cy="1621173"/>
            <a:chOff x="376307" y="1730134"/>
            <a:chExt cx="2036386" cy="1621173"/>
          </a:xfrm>
        </p:grpSpPr>
        <p:sp>
          <p:nvSpPr>
            <p:cNvPr id="170" name="Rectangle 169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2006873" y="3581401"/>
            <a:ext cx="2581224" cy="627803"/>
            <a:chOff x="482872" y="3581400"/>
            <a:chExt cx="2581224" cy="62780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58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1960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2482624" y="4507468"/>
            <a:ext cx="2906974" cy="369332"/>
            <a:chOff x="958624" y="4131464"/>
            <a:chExt cx="2906974" cy="369332"/>
          </a:xfrm>
        </p:grpSpPr>
        <p:sp>
          <p:nvSpPr>
            <p:cNvPr id="62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2762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2482624" y="5193268"/>
            <a:ext cx="2337908" cy="369332"/>
            <a:chOff x="958624" y="4412454"/>
            <a:chExt cx="2337908" cy="369332"/>
          </a:xfrm>
        </p:grpSpPr>
        <p:sp>
          <p:nvSpPr>
            <p:cNvPr id="74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193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2810979" y="4114800"/>
            <a:ext cx="1899229" cy="369332"/>
            <a:chOff x="1286978" y="4114800"/>
            <a:chExt cx="1899229" cy="369332"/>
          </a:xfrm>
        </p:grpSpPr>
        <p:sp>
          <p:nvSpPr>
            <p:cNvPr id="77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1818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2810978" y="4796502"/>
            <a:ext cx="761597" cy="369332"/>
            <a:chOff x="1286978" y="4796502"/>
            <a:chExt cx="761597" cy="369332"/>
          </a:xfrm>
        </p:grpSpPr>
        <p:sp>
          <p:nvSpPr>
            <p:cNvPr id="80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686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2810979" y="5486400"/>
            <a:ext cx="1307399" cy="369332"/>
            <a:chOff x="1286978" y="5486400"/>
            <a:chExt cx="1307399" cy="369332"/>
          </a:xfrm>
        </p:grpSpPr>
        <p:sp>
          <p:nvSpPr>
            <p:cNvPr id="83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2282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85" name="Oval 84"/>
          <p:cNvSpPr/>
          <p:nvPr/>
        </p:nvSpPr>
        <p:spPr>
          <a:xfrm>
            <a:off x="5878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072157" y="4949884"/>
            <a:ext cx="623531" cy="653932"/>
            <a:chOff x="5556850" y="1448010"/>
            <a:chExt cx="846331" cy="92165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3" name="Group 11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8416559" y="2873441"/>
            <a:ext cx="623531" cy="653932"/>
            <a:chOff x="5556850" y="1448010"/>
            <a:chExt cx="846331" cy="921658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 bwMode="auto">
              <a:xfrm>
                <a:off x="5935669" y="1448010"/>
                <a:ext cx="383375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  <p:sp>
        <p:nvSpPr>
          <p:cNvPr id="3" name="TextBox 81">
            <a:extLst>
              <a:ext uri="{FF2B5EF4-FFF2-40B4-BE49-F238E27FC236}">
                <a16:creationId xmlns:a16="http://schemas.microsoft.com/office/drawing/2014/main" id="{C64B36AD-E9C5-CC78-D540-B74064EA7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12373"/>
            <a:ext cx="4464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Allosteric Modulation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5DB6CF-0ECB-26C5-EBC6-4D7BE63B4BFD}"/>
              </a:ext>
            </a:extLst>
          </p:cNvPr>
          <p:cNvGrpSpPr/>
          <p:nvPr/>
        </p:nvGrpSpPr>
        <p:grpSpPr>
          <a:xfrm>
            <a:off x="1752600" y="412868"/>
            <a:ext cx="623531" cy="653932"/>
            <a:chOff x="5556850" y="1448010"/>
            <a:chExt cx="846331" cy="9216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AAE156-8581-63FD-07AF-EEC8173AE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7077C7-D33F-15CB-A07C-400A4FDACC0C}"/>
                </a:ext>
              </a:extLst>
            </p:cNvPr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8" name="Freeform 91">
                <a:extLst>
                  <a:ext uri="{FF2B5EF4-FFF2-40B4-BE49-F238E27FC236}">
                    <a16:creationId xmlns:a16="http://schemas.microsoft.com/office/drawing/2014/main" id="{BC7AFD1B-DC75-ACC5-F277-ECE0C7F25799}"/>
                  </a:ext>
                </a:extLst>
              </p:cNvPr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F80290-8D85-42F8-E282-6655EF7B481C}"/>
                  </a:ext>
                </a:extLst>
              </p:cNvPr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72" y="824120"/>
            <a:ext cx="365760" cy="274320"/>
          </a:xfrm>
          <a:prstGeom prst="rect">
            <a:avLst/>
          </a:prstGeom>
        </p:spPr>
      </p:pic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3434743" y="772895"/>
            <a:ext cx="565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2276476" y="762000"/>
            <a:ext cx="1226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7556750" y="1325405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r="21108" b="60319"/>
          <a:stretch/>
        </p:blipFill>
        <p:spPr bwMode="auto">
          <a:xfrm>
            <a:off x="7205664" y="3848101"/>
            <a:ext cx="219527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7274496" y="3673199"/>
            <a:ext cx="497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886398" y="3558899"/>
            <a:ext cx="748923" cy="360521"/>
            <a:chOff x="6096000" y="3678079"/>
            <a:chExt cx="748923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74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21385" y="3558899"/>
            <a:ext cx="755335" cy="360521"/>
            <a:chOff x="6800545" y="3657600"/>
            <a:chExt cx="755335" cy="36052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6929586" y="365760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6800545" y="3771900"/>
              <a:ext cx="75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neg</a:t>
              </a:r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11780" y="4090819"/>
            <a:ext cx="398620" cy="1039067"/>
            <a:chOff x="5181600" y="4437978"/>
            <a:chExt cx="398620" cy="1039067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809222" y="4834401"/>
              <a:ext cx="9909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937576" y="4834401"/>
              <a:ext cx="10390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6912755" y="5105404"/>
            <a:ext cx="3465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7029775" y="3890967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6912755" y="4210048"/>
            <a:ext cx="3497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912755" y="4511516"/>
            <a:ext cx="332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8642600" y="5280026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169137" y="1426444"/>
            <a:ext cx="3303156" cy="2002557"/>
            <a:chOff x="-2196335" y="1137210"/>
            <a:chExt cx="3303156" cy="2002557"/>
          </a:xfrm>
        </p:grpSpPr>
        <p:grpSp>
          <p:nvGrpSpPr>
            <p:cNvPr id="125" name="Group 124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29" name="Picture 128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30" name="TextBox 129"/>
              <p:cNvSpPr txBox="1"/>
              <p:nvPr/>
            </p:nvSpPr>
            <p:spPr bwMode="auto">
              <a:xfrm>
                <a:off x="-744996" y="2320803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DaunPenh" panose="020F0502020204030204" pitchFamily="2" charset="0"/>
                  </a:rPr>
                  <a:t>a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 bwMode="auto">
              <a:xfrm>
                <a:off x="-523364" y="2477758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DaunPenh" panose="020F0502020204030204" pitchFamily="2" charset="0"/>
                  </a:rPr>
                  <a:t>a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 bwMode="auto">
              <a:xfrm>
                <a:off x="-681797" y="2488204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DaunPenh" panose="020F0502020204030204" pitchFamily="2" charset="0"/>
                  </a:rPr>
                  <a:t>b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 bwMode="auto">
              <a:xfrm>
                <a:off x="-455263" y="2330219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DaunPenh" panose="020F0502020204030204" pitchFamily="2" charset="0"/>
                  </a:rPr>
                  <a:t>b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-589244" y="2211405"/>
                <a:ext cx="15492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anose="05050102010706020507" pitchFamily="18" charset="2"/>
                    <a:ea typeface="Arial Unicode MS" pitchFamily="34" charset="-128"/>
                    <a:cs typeface="DaunPenh" panose="020F0502020204030204" pitchFamily="2" charset="0"/>
                  </a:rPr>
                  <a:t>g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pic>
            <p:nvPicPr>
              <p:cNvPr id="139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058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4176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429000" y="1320560"/>
            <a:ext cx="2036386" cy="1621173"/>
            <a:chOff x="376307" y="1730134"/>
            <a:chExt cx="2036386" cy="1621173"/>
          </a:xfrm>
        </p:grpSpPr>
        <p:sp>
          <p:nvSpPr>
            <p:cNvPr id="141" name="Rectangle 140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006873" y="3581401"/>
            <a:ext cx="2581224" cy="627803"/>
            <a:chOff x="482872" y="3581400"/>
            <a:chExt cx="2581224" cy="62780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61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62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1960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2482624" y="4507468"/>
            <a:ext cx="2906974" cy="369332"/>
            <a:chOff x="958624" y="4131464"/>
            <a:chExt cx="2906974" cy="369332"/>
          </a:xfrm>
        </p:grpSpPr>
        <p:sp>
          <p:nvSpPr>
            <p:cNvPr id="75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2762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2482624" y="5193268"/>
            <a:ext cx="2337908" cy="369332"/>
            <a:chOff x="958624" y="4412454"/>
            <a:chExt cx="2337908" cy="369332"/>
          </a:xfrm>
        </p:grpSpPr>
        <p:sp>
          <p:nvSpPr>
            <p:cNvPr id="78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193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2810979" y="4114800"/>
            <a:ext cx="1899229" cy="369332"/>
            <a:chOff x="1286978" y="4114800"/>
            <a:chExt cx="1899229" cy="369332"/>
          </a:xfrm>
        </p:grpSpPr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1818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2810978" y="4796502"/>
            <a:ext cx="761597" cy="369332"/>
            <a:chOff x="1286978" y="4796502"/>
            <a:chExt cx="761597" cy="369332"/>
          </a:xfrm>
        </p:grpSpPr>
        <p:sp>
          <p:nvSpPr>
            <p:cNvPr id="84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686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2810979" y="5486400"/>
            <a:ext cx="1307399" cy="369332"/>
            <a:chOff x="1286978" y="5486400"/>
            <a:chExt cx="1307399" cy="369332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2282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86" name="Oval 85"/>
          <p:cNvSpPr/>
          <p:nvPr/>
        </p:nvSpPr>
        <p:spPr>
          <a:xfrm>
            <a:off x="5878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2072157" y="4949884"/>
            <a:ext cx="623531" cy="653932"/>
            <a:chOff x="5556850" y="1448010"/>
            <a:chExt cx="846331" cy="921658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7" name="Group 11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8416559" y="2873441"/>
            <a:ext cx="623531" cy="653932"/>
            <a:chOff x="5556850" y="1448010"/>
            <a:chExt cx="846331" cy="92165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3" name="Group 122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 bwMode="auto">
              <a:xfrm>
                <a:off x="5935669" y="1448010"/>
                <a:ext cx="383375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  <p:sp>
        <p:nvSpPr>
          <p:cNvPr id="3" name="TextBox 81">
            <a:extLst>
              <a:ext uri="{FF2B5EF4-FFF2-40B4-BE49-F238E27FC236}">
                <a16:creationId xmlns:a16="http://schemas.microsoft.com/office/drawing/2014/main" id="{422A83C3-3F39-EB32-945D-35DA43A33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12373"/>
            <a:ext cx="4464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Allosteric Modulation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95131A-D1BE-6F10-7EDF-64EE56173B8D}"/>
              </a:ext>
            </a:extLst>
          </p:cNvPr>
          <p:cNvGrpSpPr/>
          <p:nvPr/>
        </p:nvGrpSpPr>
        <p:grpSpPr>
          <a:xfrm>
            <a:off x="1752600" y="412868"/>
            <a:ext cx="623531" cy="653932"/>
            <a:chOff x="5556850" y="1448010"/>
            <a:chExt cx="846331" cy="9216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62A596-8B04-3E87-326F-73B3339C4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6C2805A-22C0-8AE4-07F7-85C3BE4CC332}"/>
                </a:ext>
              </a:extLst>
            </p:cNvPr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8" name="Freeform 91">
                <a:extLst>
                  <a:ext uri="{FF2B5EF4-FFF2-40B4-BE49-F238E27FC236}">
                    <a16:creationId xmlns:a16="http://schemas.microsoft.com/office/drawing/2014/main" id="{0EFC8CEF-60DD-CB88-0F74-E741BA2FE9B1}"/>
                  </a:ext>
                </a:extLst>
              </p:cNvPr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41D430-AAD3-83D9-2A16-09C00263760F}"/>
                  </a:ext>
                </a:extLst>
              </p:cNvPr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72" y="824120"/>
            <a:ext cx="365760" cy="274320"/>
          </a:xfrm>
          <a:prstGeom prst="rect">
            <a:avLst/>
          </a:prstGeom>
        </p:spPr>
      </p:pic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3434743" y="772895"/>
            <a:ext cx="565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2276476" y="762000"/>
            <a:ext cx="1226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7556750" y="1325405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b="60319"/>
          <a:stretch/>
        </p:blipFill>
        <p:spPr bwMode="auto">
          <a:xfrm>
            <a:off x="7205664" y="3848101"/>
            <a:ext cx="2873809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7274496" y="3673199"/>
            <a:ext cx="497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886398" y="3558899"/>
            <a:ext cx="748923" cy="360521"/>
            <a:chOff x="6096000" y="3678079"/>
            <a:chExt cx="748923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74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21385" y="3558899"/>
            <a:ext cx="755335" cy="360521"/>
            <a:chOff x="6800545" y="3657600"/>
            <a:chExt cx="755335" cy="36052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6929586" y="365760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6800545" y="3771900"/>
              <a:ext cx="75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neg</a:t>
              </a:r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400940" y="3558899"/>
            <a:ext cx="585417" cy="360521"/>
            <a:chOff x="7636740" y="3581400"/>
            <a:chExt cx="585417" cy="360521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78418" y="358140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7636740" y="3695700"/>
              <a:ext cx="5854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antag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11780" y="4090819"/>
            <a:ext cx="398620" cy="1039067"/>
            <a:chOff x="5181600" y="4437978"/>
            <a:chExt cx="398620" cy="1039067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809222" y="4834401"/>
              <a:ext cx="9909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937576" y="4834401"/>
              <a:ext cx="10390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6912755" y="5105404"/>
            <a:ext cx="3465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7029775" y="3890967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6912755" y="4210048"/>
            <a:ext cx="3497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912755" y="4511516"/>
            <a:ext cx="332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8642600" y="5280026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169137" y="1426444"/>
            <a:ext cx="3303156" cy="2002557"/>
            <a:chOff x="-2196335" y="1137210"/>
            <a:chExt cx="3303156" cy="2002557"/>
          </a:xfrm>
        </p:grpSpPr>
        <p:grpSp>
          <p:nvGrpSpPr>
            <p:cNvPr id="148" name="Group 147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52" name="Picture 151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53" name="TextBox 152"/>
              <p:cNvSpPr txBox="1"/>
              <p:nvPr/>
            </p:nvSpPr>
            <p:spPr bwMode="auto">
              <a:xfrm>
                <a:off x="-744996" y="2320803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 bwMode="auto">
              <a:xfrm>
                <a:off x="-523364" y="2477758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 bwMode="auto">
              <a:xfrm>
                <a:off x="-681797" y="2488204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-455263" y="2330219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 bwMode="auto">
              <a:xfrm>
                <a:off x="-589244" y="2211405"/>
                <a:ext cx="15492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pic>
            <p:nvPicPr>
              <p:cNvPr id="16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058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1" name="TextBox 150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4176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429000" y="1320560"/>
            <a:ext cx="2036386" cy="1621173"/>
            <a:chOff x="376307" y="1730134"/>
            <a:chExt cx="2036386" cy="1621173"/>
          </a:xfrm>
        </p:grpSpPr>
        <p:sp>
          <p:nvSpPr>
            <p:cNvPr id="164" name="Rectangle 163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2006873" y="3581401"/>
            <a:ext cx="2581224" cy="627803"/>
            <a:chOff x="482872" y="3581400"/>
            <a:chExt cx="2581224" cy="627803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1960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2482624" y="4507468"/>
            <a:ext cx="2906974" cy="369332"/>
            <a:chOff x="958624" y="4131464"/>
            <a:chExt cx="2906974" cy="369332"/>
          </a:xfrm>
        </p:grpSpPr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2762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2482624" y="5193268"/>
            <a:ext cx="2337908" cy="369332"/>
            <a:chOff x="958624" y="4412454"/>
            <a:chExt cx="2337908" cy="369332"/>
          </a:xfrm>
        </p:grpSpPr>
        <p:sp>
          <p:nvSpPr>
            <p:cNvPr id="90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193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2810979" y="4114800"/>
            <a:ext cx="1899229" cy="369332"/>
            <a:chOff x="1286978" y="4114800"/>
            <a:chExt cx="1899229" cy="369332"/>
          </a:xfrm>
        </p:grpSpPr>
        <p:sp>
          <p:nvSpPr>
            <p:cNvPr id="94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1818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2810978" y="4796502"/>
            <a:ext cx="761597" cy="369332"/>
            <a:chOff x="1286978" y="4796502"/>
            <a:chExt cx="761597" cy="369332"/>
          </a:xfrm>
        </p:grpSpPr>
        <p:sp>
          <p:nvSpPr>
            <p:cNvPr id="99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686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2810979" y="5486400"/>
            <a:ext cx="1307399" cy="369332"/>
            <a:chOff x="1286978" y="5486400"/>
            <a:chExt cx="1307399" cy="369332"/>
          </a:xfrm>
        </p:grpSpPr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2282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74" name="Oval 73"/>
          <p:cNvSpPr/>
          <p:nvPr/>
        </p:nvSpPr>
        <p:spPr>
          <a:xfrm>
            <a:off x="5878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2072157" y="4949884"/>
            <a:ext cx="623531" cy="653932"/>
            <a:chOff x="5556850" y="1448010"/>
            <a:chExt cx="846331" cy="92165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8416559" y="2873441"/>
            <a:ext cx="623531" cy="653932"/>
            <a:chOff x="5556850" y="1448010"/>
            <a:chExt cx="846331" cy="921658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8" name="Group 137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 bwMode="auto">
              <a:xfrm>
                <a:off x="5935669" y="1448010"/>
                <a:ext cx="383375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  <p:sp>
        <p:nvSpPr>
          <p:cNvPr id="2" name="TextBox 81">
            <a:extLst>
              <a:ext uri="{FF2B5EF4-FFF2-40B4-BE49-F238E27FC236}">
                <a16:creationId xmlns:a16="http://schemas.microsoft.com/office/drawing/2014/main" id="{265FF0DA-D78E-0377-A2BB-F4E47EC6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12373"/>
            <a:ext cx="4464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Allosteric Modulation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02318E-56B6-DC46-3DD0-95451016375A}"/>
              </a:ext>
            </a:extLst>
          </p:cNvPr>
          <p:cNvGrpSpPr/>
          <p:nvPr/>
        </p:nvGrpSpPr>
        <p:grpSpPr>
          <a:xfrm>
            <a:off x="1752600" y="412868"/>
            <a:ext cx="623531" cy="653932"/>
            <a:chOff x="5556850" y="1448010"/>
            <a:chExt cx="846331" cy="9216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436C8B-D07B-5704-548C-801C7DB98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0E1514-8672-A33E-CAED-016179066F96}"/>
                </a:ext>
              </a:extLst>
            </p:cNvPr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259C49C7-173D-7926-4F46-A6E7B4C44D64}"/>
                  </a:ext>
                </a:extLst>
              </p:cNvPr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20B711-B5B5-7CCB-CFF7-EA4326A7026F}"/>
                  </a:ext>
                </a:extLst>
              </p:cNvPr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81477" y="54524"/>
            <a:ext cx="349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Benzodiazepines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2806741" y="838200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339" name="TextBox 338"/>
          <p:cNvSpPr txBox="1"/>
          <p:nvPr/>
        </p:nvSpPr>
        <p:spPr bwMode="auto">
          <a:xfrm>
            <a:off x="2982561" y="4162425"/>
            <a:ext cx="11112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anesthesia</a:t>
            </a:r>
          </a:p>
        </p:txBody>
      </p:sp>
      <p:sp>
        <p:nvSpPr>
          <p:cNvPr id="340" name="TextBox 339"/>
          <p:cNvSpPr txBox="1"/>
          <p:nvPr/>
        </p:nvSpPr>
        <p:spPr bwMode="auto">
          <a:xfrm>
            <a:off x="3503859" y="3700046"/>
            <a:ext cx="688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death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3AC538-B06A-4992-ACA9-5C0E6DB93F0B}"/>
              </a:ext>
            </a:extLst>
          </p:cNvPr>
          <p:cNvGrpSpPr/>
          <p:nvPr/>
        </p:nvGrpSpPr>
        <p:grpSpPr>
          <a:xfrm>
            <a:off x="2553578" y="3135868"/>
            <a:ext cx="3207818" cy="369332"/>
            <a:chOff x="1029577" y="3135868"/>
            <a:chExt cx="3207818" cy="369332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77" y="3180576"/>
              <a:ext cx="365760" cy="274320"/>
            </a:xfrm>
            <a:prstGeom prst="rect">
              <a:avLst/>
            </a:prstGeom>
          </p:spPr>
        </p:pic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2954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E76257-F8F0-4D4D-A107-BD893138EEF3}"/>
              </a:ext>
            </a:extLst>
          </p:cNvPr>
          <p:cNvGrpSpPr/>
          <p:nvPr/>
        </p:nvGrpSpPr>
        <p:grpSpPr>
          <a:xfrm>
            <a:off x="2667204" y="3527794"/>
            <a:ext cx="1647604" cy="2501001"/>
            <a:chOff x="1143204" y="3527793"/>
            <a:chExt cx="1647604" cy="2501001"/>
          </a:xfrm>
        </p:grpSpPr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DEE62E-7A78-4CD1-8080-5338CDD32754}"/>
                </a:ext>
              </a:extLst>
            </p:cNvPr>
            <p:cNvGrpSpPr/>
            <p:nvPr/>
          </p:nvGrpSpPr>
          <p:grpSpPr>
            <a:xfrm>
              <a:off x="1143204" y="3527793"/>
              <a:ext cx="1647604" cy="2501001"/>
              <a:chOff x="1143204" y="3527793"/>
              <a:chExt cx="1647604" cy="250100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790808" y="3527793"/>
                <a:ext cx="0" cy="250100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2675385" y="5029418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2675385" y="53086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2675385" y="5565775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6" name="TextBox 335"/>
              <p:cNvSpPr txBox="1"/>
              <p:nvPr/>
            </p:nvSpPr>
            <p:spPr bwMode="auto">
              <a:xfrm>
                <a:off x="1568655" y="5381625"/>
                <a:ext cx="10214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37" name="TextBox 336"/>
              <p:cNvSpPr txBox="1"/>
              <p:nvPr/>
            </p:nvSpPr>
            <p:spPr bwMode="auto">
              <a:xfrm>
                <a:off x="1689714" y="5124450"/>
                <a:ext cx="93487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sedation</a:t>
                </a:r>
              </a:p>
            </p:txBody>
          </p:sp>
          <p:sp>
            <p:nvSpPr>
              <p:cNvPr id="338" name="TextBox 337"/>
              <p:cNvSpPr txBox="1"/>
              <p:nvPr/>
            </p:nvSpPr>
            <p:spPr bwMode="auto">
              <a:xfrm>
                <a:off x="1655730" y="4857750"/>
                <a:ext cx="94929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hypnosis</a:t>
                </a:r>
              </a:p>
            </p:txBody>
          </p:sp>
          <p:sp>
            <p:nvSpPr>
              <p:cNvPr id="341" name="TextBox 340"/>
              <p:cNvSpPr txBox="1"/>
              <p:nvPr/>
            </p:nvSpPr>
            <p:spPr bwMode="auto">
              <a:xfrm rot="16200000">
                <a:off x="666471" y="4656379"/>
                <a:ext cx="13227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b="1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CNS effects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325586" y="5969000"/>
            <a:ext cx="2891546" cy="369332"/>
            <a:chOff x="2801586" y="5969000"/>
            <a:chExt cx="2891546" cy="369332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342"/>
            <p:cNvSpPr txBox="1"/>
            <p:nvPr/>
          </p:nvSpPr>
          <p:spPr bwMode="auto">
            <a:xfrm>
              <a:off x="3792186" y="5969000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</p:grpSp>
      <p:cxnSp>
        <p:nvCxnSpPr>
          <p:cNvPr id="322" name="Straight Connector 321"/>
          <p:cNvCxnSpPr/>
          <p:nvPr/>
        </p:nvCxnSpPr>
        <p:spPr>
          <a:xfrm flipV="1">
            <a:off x="4314808" y="3905251"/>
            <a:ext cx="1915778" cy="21235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V="1">
            <a:off x="4310756" y="390525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4316062" y="434340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1" name="Group 350"/>
          <p:cNvGrpSpPr/>
          <p:nvPr/>
        </p:nvGrpSpPr>
        <p:grpSpPr>
          <a:xfrm>
            <a:off x="6019801" y="3345500"/>
            <a:ext cx="2292615" cy="760508"/>
            <a:chOff x="5181600" y="3345500"/>
            <a:chExt cx="2292615" cy="760508"/>
          </a:xfrm>
        </p:grpSpPr>
        <p:grpSp>
          <p:nvGrpSpPr>
            <p:cNvPr id="349" name="Group 348"/>
            <p:cNvGrpSpPr/>
            <p:nvPr/>
          </p:nvGrpSpPr>
          <p:grpSpPr>
            <a:xfrm>
              <a:off x="5181600" y="3345500"/>
              <a:ext cx="2292615" cy="540700"/>
              <a:chOff x="5040923" y="3216522"/>
              <a:chExt cx="2292615" cy="540700"/>
            </a:xfrm>
          </p:grpSpPr>
          <p:sp>
            <p:nvSpPr>
              <p:cNvPr id="347" name="TextBox 346"/>
              <p:cNvSpPr txBox="1"/>
              <p:nvPr/>
            </p:nvSpPr>
            <p:spPr bwMode="auto">
              <a:xfrm>
                <a:off x="5040923" y="3216522"/>
                <a:ext cx="22926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most sedative hypnotics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 bwMode="auto">
              <a:xfrm>
                <a:off x="5390025" y="3418668"/>
                <a:ext cx="17620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(e.g. barbiturates)</a:t>
                </a:r>
              </a:p>
            </p:txBody>
          </p:sp>
        </p:grpSp>
        <p:sp>
          <p:nvSpPr>
            <p:cNvPr id="350" name="Freeform 349"/>
            <p:cNvSpPr/>
            <p:nvPr/>
          </p:nvSpPr>
          <p:spPr>
            <a:xfrm>
              <a:off x="5635868" y="3851031"/>
              <a:ext cx="737785" cy="254977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4370830" y="4562476"/>
            <a:ext cx="2792518" cy="1464469"/>
            <a:chOff x="3169443" y="4562475"/>
            <a:chExt cx="2792518" cy="1464469"/>
          </a:xfrm>
        </p:grpSpPr>
        <p:sp>
          <p:nvSpPr>
            <p:cNvPr id="329" name="Freeform 328"/>
            <p:cNvSpPr/>
            <p:nvPr/>
          </p:nvSpPr>
          <p:spPr>
            <a:xfrm>
              <a:off x="3169443" y="4562475"/>
              <a:ext cx="2745582" cy="1464469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5582" h="1464469">
                  <a:moveTo>
                    <a:pt x="0" y="1464469"/>
                  </a:moveTo>
                  <a:cubicBezTo>
                    <a:pt x="1112837" y="-47625"/>
                    <a:pt x="2163763" y="7143"/>
                    <a:pt x="2745582" y="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52" name="TextBox 81"/>
            <p:cNvSpPr txBox="1">
              <a:spLocks noChangeArrowheads="1"/>
            </p:cNvSpPr>
            <p:nvPr/>
          </p:nvSpPr>
          <p:spPr bwMode="auto">
            <a:xfrm>
              <a:off x="4132614" y="4953000"/>
              <a:ext cx="18293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4660366" y="4859144"/>
              <a:ext cx="551152" cy="184751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  <a:gd name="connsiteX0" fmla="*/ 680427 w 707145"/>
                <a:gd name="connsiteY0" fmla="*/ 72526 h 197519"/>
                <a:gd name="connsiteX1" fmla="*/ 0 w 707145"/>
                <a:gd name="connsiteY1" fmla="*/ 10003 h 197519"/>
                <a:gd name="connsiteX0" fmla="*/ 680427 w 705279"/>
                <a:gd name="connsiteY0" fmla="*/ 62523 h 238108"/>
                <a:gd name="connsiteX1" fmla="*/ 0 w 705279"/>
                <a:gd name="connsiteY1" fmla="*/ 0 h 238108"/>
                <a:gd name="connsiteX0" fmla="*/ 680427 w 688649"/>
                <a:gd name="connsiteY0" fmla="*/ 98814 h 98814"/>
                <a:gd name="connsiteX1" fmla="*/ 0 w 688649"/>
                <a:gd name="connsiteY1" fmla="*/ 36291 h 98814"/>
                <a:gd name="connsiteX0" fmla="*/ 845527 w 852080"/>
                <a:gd name="connsiteY0" fmla="*/ 202223 h 202223"/>
                <a:gd name="connsiteX1" fmla="*/ 0 w 852080"/>
                <a:gd name="connsiteY1" fmla="*/ 0 h 202223"/>
                <a:gd name="connsiteX0" fmla="*/ 883627 w 889887"/>
                <a:gd name="connsiteY0" fmla="*/ 202223 h 202223"/>
                <a:gd name="connsiteX1" fmla="*/ 0 w 889887"/>
                <a:gd name="connsiteY1" fmla="*/ 0 h 202223"/>
                <a:gd name="connsiteX0" fmla="*/ 0 w 122416"/>
                <a:gd name="connsiteY0" fmla="*/ 646604 h 646604"/>
                <a:gd name="connsiteX1" fmla="*/ 30773 w 122416"/>
                <a:gd name="connsiteY1" fmla="*/ 0 h 646604"/>
                <a:gd name="connsiteX0" fmla="*/ 712711 w 720543"/>
                <a:gd name="connsiteY0" fmla="*/ 373138 h 373138"/>
                <a:gd name="connsiteX1" fmla="*/ 0 w 720543"/>
                <a:gd name="connsiteY1" fmla="*/ 0 h 373138"/>
                <a:gd name="connsiteX0" fmla="*/ 593070 w 602567"/>
                <a:gd name="connsiteY0" fmla="*/ 407321 h 407321"/>
                <a:gd name="connsiteX1" fmla="*/ 0 w 602567"/>
                <a:gd name="connsiteY1" fmla="*/ 0 h 407321"/>
                <a:gd name="connsiteX0" fmla="*/ 593070 w 602567"/>
                <a:gd name="connsiteY0" fmla="*/ 458595 h 458595"/>
                <a:gd name="connsiteX1" fmla="*/ 0 w 602567"/>
                <a:gd name="connsiteY1" fmla="*/ 0 h 458595"/>
                <a:gd name="connsiteX0" fmla="*/ 364470 w 380361"/>
                <a:gd name="connsiteY0" fmla="*/ 610995 h 610995"/>
                <a:gd name="connsiteX1" fmla="*/ 0 w 380361"/>
                <a:gd name="connsiteY1" fmla="*/ 0 h 610995"/>
                <a:gd name="connsiteX0" fmla="*/ 540683 w 551152"/>
                <a:gd name="connsiteY0" fmla="*/ 184751 h 184751"/>
                <a:gd name="connsiteX1" fmla="*/ 0 w 551152"/>
                <a:gd name="connsiteY1" fmla="*/ 0 h 18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152" h="184751">
                  <a:moveTo>
                    <a:pt x="540683" y="184751"/>
                  </a:moveTo>
                  <a:cubicBezTo>
                    <a:pt x="624760" y="-77920"/>
                    <a:pt x="180242" y="162658"/>
                    <a:pt x="0" y="0"/>
                  </a:cubicBezTo>
                </a:path>
              </a:pathLst>
            </a:cu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7486254" y="5289702"/>
            <a:ext cx="2481769" cy="1153828"/>
            <a:chOff x="6158812" y="5289702"/>
            <a:chExt cx="2481769" cy="1153828"/>
          </a:xfrm>
        </p:grpSpPr>
        <p:sp>
          <p:nvSpPr>
            <p:cNvPr id="366" name="TextBox 365"/>
            <p:cNvSpPr txBox="1"/>
            <p:nvPr/>
          </p:nvSpPr>
          <p:spPr bwMode="auto">
            <a:xfrm>
              <a:off x="7042131" y="5289702"/>
              <a:ext cx="6270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b="1" i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BUT</a:t>
              </a:r>
            </a:p>
          </p:txBody>
        </p:sp>
        <p:sp>
          <p:nvSpPr>
            <p:cNvPr id="367" name="TextBox 366"/>
            <p:cNvSpPr txBox="1"/>
            <p:nvPr/>
          </p:nvSpPr>
          <p:spPr bwMode="auto">
            <a:xfrm>
              <a:off x="6158812" y="5612533"/>
              <a:ext cx="248176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they lower the lethal dose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of other CNS depressants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(e.g. alcohol)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4488670" y="6504802"/>
            <a:ext cx="2265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10" y="885825"/>
            <a:ext cx="365760" cy="2743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31758" y="1105740"/>
            <a:ext cx="5362395" cy="369332"/>
            <a:chOff x="1507758" y="1105740"/>
            <a:chExt cx="5362395" cy="369332"/>
          </a:xfrm>
        </p:grpSpPr>
        <p:sp>
          <p:nvSpPr>
            <p:cNvPr id="214" name="TextBox 81"/>
            <p:cNvSpPr txBox="1">
              <a:spLocks noChangeArrowheads="1"/>
            </p:cNvSpPr>
            <p:nvPr/>
          </p:nvSpPr>
          <p:spPr bwMode="auto">
            <a:xfrm>
              <a:off x="1655520" y="1105740"/>
              <a:ext cx="52146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 among the first (launched 1963).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758" y="1205531"/>
              <a:ext cx="239032" cy="17927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031758" y="1393449"/>
            <a:ext cx="5696076" cy="646331"/>
            <a:chOff x="1507758" y="1393448"/>
            <a:chExt cx="5696076" cy="646331"/>
          </a:xfrm>
        </p:grpSpPr>
        <p:sp>
          <p:nvSpPr>
            <p:cNvPr id="217" name="TextBox 81"/>
            <p:cNvSpPr txBox="1">
              <a:spLocks noChangeArrowheads="1"/>
            </p:cNvSpPr>
            <p:nvPr/>
          </p:nvSpPr>
          <p:spPr bwMode="auto">
            <a:xfrm>
              <a:off x="1655520" y="1393448"/>
              <a:ext cx="5548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4 benzodiazepines are among the 200 most commonly </a:t>
              </a:r>
            </a:p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prescribed drugs in the U.S.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758" y="1481134"/>
              <a:ext cx="239032" cy="17927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348021" y="1949364"/>
            <a:ext cx="2525830" cy="1150832"/>
            <a:chOff x="1824020" y="1949364"/>
            <a:chExt cx="2525830" cy="1150832"/>
          </a:xfrm>
        </p:grpSpPr>
        <p:sp>
          <p:nvSpPr>
            <p:cNvPr id="220" name="TextBox 81"/>
            <p:cNvSpPr txBox="1">
              <a:spLocks noChangeArrowheads="1"/>
            </p:cNvSpPr>
            <p:nvPr/>
          </p:nvSpPr>
          <p:spPr bwMode="auto">
            <a:xfrm>
              <a:off x="1909758" y="1949364"/>
              <a:ext cx="20922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3" name="TextBox 81"/>
            <p:cNvSpPr txBox="1">
              <a:spLocks noChangeArrowheads="1"/>
            </p:cNvSpPr>
            <p:nvPr/>
          </p:nvSpPr>
          <p:spPr bwMode="auto">
            <a:xfrm>
              <a:off x="1909758" y="2206724"/>
              <a:ext cx="24400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6" name="TextBox 81"/>
            <p:cNvSpPr txBox="1">
              <a:spLocks noChangeArrowheads="1"/>
            </p:cNvSpPr>
            <p:nvPr/>
          </p:nvSpPr>
          <p:spPr bwMode="auto">
            <a:xfrm>
              <a:off x="1909758" y="2468794"/>
              <a:ext cx="20118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1909758" y="2730864"/>
              <a:ext cx="2109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Ativan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077333"/>
              <a:ext cx="155838" cy="11687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346921"/>
              <a:ext cx="155838" cy="11687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600921"/>
              <a:ext cx="155838" cy="11687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867621"/>
              <a:ext cx="155838" cy="1168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233802" y="4552402"/>
            <a:ext cx="2948439" cy="781599"/>
            <a:chOff x="5709801" y="4552401"/>
            <a:chExt cx="2948439" cy="781599"/>
          </a:xfrm>
        </p:grpSpPr>
        <p:sp>
          <p:nvSpPr>
            <p:cNvPr id="361" name="TextBox 81"/>
            <p:cNvSpPr txBox="1">
              <a:spLocks noChangeArrowheads="1"/>
            </p:cNvSpPr>
            <p:nvPr/>
          </p:nvSpPr>
          <p:spPr bwMode="auto">
            <a:xfrm>
              <a:off x="5891136" y="4552401"/>
              <a:ext cx="27671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by themselves do not:</a:t>
              </a:r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6112618" y="4766846"/>
              <a:ext cx="1879041" cy="567154"/>
              <a:chOff x="5958752" y="4529270"/>
              <a:chExt cx="1879041" cy="567154"/>
            </a:xfrm>
          </p:grpSpPr>
          <p:sp>
            <p:nvSpPr>
              <p:cNvPr id="365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757870"/>
                <a:ext cx="1473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cause fatalities</a:t>
                </a:r>
              </a:p>
            </p:txBody>
          </p:sp>
          <p:sp>
            <p:nvSpPr>
              <p:cNvPr id="374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529270"/>
                <a:ext cx="187904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produce anesthesia</a:t>
                </a:r>
              </a:p>
            </p:txBody>
          </p:sp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801" y="4615729"/>
              <a:ext cx="282530" cy="211897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4887025"/>
              <a:ext cx="203200" cy="1524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5105190"/>
              <a:ext cx="203200" cy="15240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967270" y="4495800"/>
            <a:ext cx="623531" cy="653932"/>
            <a:chOff x="5556850" y="1448010"/>
            <a:chExt cx="846331" cy="92165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9976401" y="6125094"/>
            <a:ext cx="623531" cy="653932"/>
            <a:chOff x="5556850" y="1448010"/>
            <a:chExt cx="846331" cy="921658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9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8610600" y="3048000"/>
            <a:ext cx="1797470" cy="1293136"/>
            <a:chOff x="7046196" y="2014548"/>
            <a:chExt cx="1797470" cy="1293136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4" t="15272" r="16129" b="9496"/>
            <a:stretch/>
          </p:blipFill>
          <p:spPr>
            <a:xfrm>
              <a:off x="7046196" y="2014548"/>
              <a:ext cx="1737212" cy="124671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 bwMode="auto">
            <a:xfrm>
              <a:off x="7630753" y="2472348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7884396" y="2651326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7694438" y="266376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7968203" y="24696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7822242" y="2332066"/>
              <a:ext cx="2487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046196" y="2014548"/>
              <a:ext cx="1797470" cy="1293136"/>
              <a:chOff x="1972124" y="1304925"/>
              <a:chExt cx="5085900" cy="3552825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 bwMode="auto">
            <a:xfrm>
              <a:off x="7251065" y="2938401"/>
              <a:ext cx="1345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8162802" y="2753936"/>
              <a:ext cx="197528" cy="23484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ndara" panose="020E0502030303020204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8011880" y="2601518"/>
              <a:ext cx="432723" cy="324542"/>
              <a:chOff x="4298153" y="1978150"/>
              <a:chExt cx="432723" cy="32454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 bwMode="auto">
              <a:xfrm>
                <a:off x="4323069" y="2031353"/>
                <a:ext cx="39305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46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/>
      <p:bldP spid="339" grpId="1"/>
      <p:bldP spid="340" grpId="0"/>
      <p:bldP spid="340" grpId="1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338"/>
          <p:cNvSpPr txBox="1"/>
          <p:nvPr/>
        </p:nvSpPr>
        <p:spPr bwMode="auto">
          <a:xfrm>
            <a:off x="2982561" y="4162425"/>
            <a:ext cx="11112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anesthesia</a:t>
            </a:r>
          </a:p>
        </p:txBody>
      </p:sp>
      <p:sp>
        <p:nvSpPr>
          <p:cNvPr id="340" name="TextBox 339"/>
          <p:cNvSpPr txBox="1"/>
          <p:nvPr/>
        </p:nvSpPr>
        <p:spPr bwMode="auto">
          <a:xfrm>
            <a:off x="3503859" y="3700046"/>
            <a:ext cx="688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death</a:t>
            </a:r>
          </a:p>
        </p:txBody>
      </p:sp>
      <p:cxnSp>
        <p:nvCxnSpPr>
          <p:cNvPr id="324" name="Straight Connector 323"/>
          <p:cNvCxnSpPr/>
          <p:nvPr/>
        </p:nvCxnSpPr>
        <p:spPr>
          <a:xfrm flipV="1">
            <a:off x="4310756" y="390525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4316062" y="434340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V="1">
            <a:off x="4314808" y="3905251"/>
            <a:ext cx="1915778" cy="21235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Freeform 328"/>
          <p:cNvSpPr/>
          <p:nvPr/>
        </p:nvSpPr>
        <p:spPr>
          <a:xfrm>
            <a:off x="4370829" y="4562476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2806741" y="838200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3179520" y="1105740"/>
            <a:ext cx="521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3179520" y="1393449"/>
            <a:ext cx="5548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33759" y="1949364"/>
            <a:ext cx="2440092" cy="1150832"/>
            <a:chOff x="1909758" y="1949364"/>
            <a:chExt cx="2440092" cy="1150832"/>
          </a:xfrm>
        </p:grpSpPr>
        <p:sp>
          <p:nvSpPr>
            <p:cNvPr id="220" name="TextBox 81"/>
            <p:cNvSpPr txBox="1">
              <a:spLocks noChangeArrowheads="1"/>
            </p:cNvSpPr>
            <p:nvPr/>
          </p:nvSpPr>
          <p:spPr bwMode="auto">
            <a:xfrm>
              <a:off x="1909758" y="1949364"/>
              <a:ext cx="20922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3" name="TextBox 81"/>
            <p:cNvSpPr txBox="1">
              <a:spLocks noChangeArrowheads="1"/>
            </p:cNvSpPr>
            <p:nvPr/>
          </p:nvSpPr>
          <p:spPr bwMode="auto">
            <a:xfrm>
              <a:off x="1909758" y="2206724"/>
              <a:ext cx="24400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6" name="TextBox 81"/>
            <p:cNvSpPr txBox="1">
              <a:spLocks noChangeArrowheads="1"/>
            </p:cNvSpPr>
            <p:nvPr/>
          </p:nvSpPr>
          <p:spPr bwMode="auto">
            <a:xfrm>
              <a:off x="1909758" y="2468794"/>
              <a:ext cx="20118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1909758" y="2730864"/>
              <a:ext cx="2109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Ativan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667204" y="3135868"/>
            <a:ext cx="3094191" cy="2892926"/>
            <a:chOff x="1143204" y="3135868"/>
            <a:chExt cx="3094191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2954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0214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9348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9492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666471" y="4656379"/>
              <a:ext cx="132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25586" y="5969000"/>
            <a:ext cx="2891546" cy="369332"/>
            <a:chOff x="2801586" y="5969000"/>
            <a:chExt cx="2891546" cy="369332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342"/>
            <p:cNvSpPr txBox="1"/>
            <p:nvPr/>
          </p:nvSpPr>
          <p:spPr bwMode="auto">
            <a:xfrm>
              <a:off x="3792186" y="5969000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6019801" y="3345500"/>
            <a:ext cx="2292615" cy="760508"/>
            <a:chOff x="5181600" y="3345500"/>
            <a:chExt cx="2292615" cy="760508"/>
          </a:xfrm>
        </p:grpSpPr>
        <p:grpSp>
          <p:nvGrpSpPr>
            <p:cNvPr id="349" name="Group 348"/>
            <p:cNvGrpSpPr/>
            <p:nvPr/>
          </p:nvGrpSpPr>
          <p:grpSpPr>
            <a:xfrm>
              <a:off x="5181600" y="3345500"/>
              <a:ext cx="2292615" cy="540700"/>
              <a:chOff x="5040923" y="3216522"/>
              <a:chExt cx="2292615" cy="540700"/>
            </a:xfrm>
          </p:grpSpPr>
          <p:sp>
            <p:nvSpPr>
              <p:cNvPr id="347" name="TextBox 346"/>
              <p:cNvSpPr txBox="1"/>
              <p:nvPr/>
            </p:nvSpPr>
            <p:spPr bwMode="auto">
              <a:xfrm>
                <a:off x="5040923" y="3216522"/>
                <a:ext cx="22926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most sedative hypnotics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 bwMode="auto">
              <a:xfrm>
                <a:off x="5390025" y="3418668"/>
                <a:ext cx="17620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(e.g. barbiturates)</a:t>
                </a:r>
              </a:p>
            </p:txBody>
          </p:sp>
        </p:grpSp>
        <p:sp>
          <p:nvSpPr>
            <p:cNvPr id="350" name="Freeform 349"/>
            <p:cNvSpPr/>
            <p:nvPr/>
          </p:nvSpPr>
          <p:spPr>
            <a:xfrm>
              <a:off x="5635868" y="3851031"/>
              <a:ext cx="737785" cy="254977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52" name="TextBox 81"/>
          <p:cNvSpPr txBox="1">
            <a:spLocks noChangeArrowheads="1"/>
          </p:cNvSpPr>
          <p:nvPr/>
        </p:nvSpPr>
        <p:spPr bwMode="auto">
          <a:xfrm>
            <a:off x="5334000" y="4953000"/>
            <a:ext cx="1829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353" name="Freeform 352"/>
          <p:cNvSpPr/>
          <p:nvPr/>
        </p:nvSpPr>
        <p:spPr>
          <a:xfrm>
            <a:off x="5861752" y="4859145"/>
            <a:ext cx="551152" cy="184751"/>
          </a:xfrm>
          <a:custGeom>
            <a:avLst/>
            <a:gdLst>
              <a:gd name="connsiteX0" fmla="*/ 712177 w 767438"/>
              <a:gd name="connsiteY0" fmla="*/ 0 h 254977"/>
              <a:gd name="connsiteX1" fmla="*/ 694593 w 767438"/>
              <a:gd name="connsiteY1" fmla="*/ 202223 h 254977"/>
              <a:gd name="connsiteX2" fmla="*/ 0 w 767438"/>
              <a:gd name="connsiteY2" fmla="*/ 254977 h 254977"/>
              <a:gd name="connsiteX0" fmla="*/ 712177 w 712177"/>
              <a:gd name="connsiteY0" fmla="*/ 0 h 254977"/>
              <a:gd name="connsiteX1" fmla="*/ 0 w 712177"/>
              <a:gd name="connsiteY1" fmla="*/ 254977 h 254977"/>
              <a:gd name="connsiteX0" fmla="*/ 712177 w 737785"/>
              <a:gd name="connsiteY0" fmla="*/ 0 h 254977"/>
              <a:gd name="connsiteX1" fmla="*/ 0 w 737785"/>
              <a:gd name="connsiteY1" fmla="*/ 254977 h 254977"/>
              <a:gd name="connsiteX0" fmla="*/ 680427 w 707145"/>
              <a:gd name="connsiteY0" fmla="*/ 72526 h 197519"/>
              <a:gd name="connsiteX1" fmla="*/ 0 w 707145"/>
              <a:gd name="connsiteY1" fmla="*/ 10003 h 197519"/>
              <a:gd name="connsiteX0" fmla="*/ 680427 w 705279"/>
              <a:gd name="connsiteY0" fmla="*/ 62523 h 238108"/>
              <a:gd name="connsiteX1" fmla="*/ 0 w 705279"/>
              <a:gd name="connsiteY1" fmla="*/ 0 h 238108"/>
              <a:gd name="connsiteX0" fmla="*/ 680427 w 688649"/>
              <a:gd name="connsiteY0" fmla="*/ 98814 h 98814"/>
              <a:gd name="connsiteX1" fmla="*/ 0 w 688649"/>
              <a:gd name="connsiteY1" fmla="*/ 36291 h 98814"/>
              <a:gd name="connsiteX0" fmla="*/ 845527 w 852080"/>
              <a:gd name="connsiteY0" fmla="*/ 202223 h 202223"/>
              <a:gd name="connsiteX1" fmla="*/ 0 w 852080"/>
              <a:gd name="connsiteY1" fmla="*/ 0 h 202223"/>
              <a:gd name="connsiteX0" fmla="*/ 883627 w 889887"/>
              <a:gd name="connsiteY0" fmla="*/ 202223 h 202223"/>
              <a:gd name="connsiteX1" fmla="*/ 0 w 889887"/>
              <a:gd name="connsiteY1" fmla="*/ 0 h 202223"/>
              <a:gd name="connsiteX0" fmla="*/ 0 w 122416"/>
              <a:gd name="connsiteY0" fmla="*/ 646604 h 646604"/>
              <a:gd name="connsiteX1" fmla="*/ 30773 w 122416"/>
              <a:gd name="connsiteY1" fmla="*/ 0 h 646604"/>
              <a:gd name="connsiteX0" fmla="*/ 712711 w 720543"/>
              <a:gd name="connsiteY0" fmla="*/ 373138 h 373138"/>
              <a:gd name="connsiteX1" fmla="*/ 0 w 720543"/>
              <a:gd name="connsiteY1" fmla="*/ 0 h 373138"/>
              <a:gd name="connsiteX0" fmla="*/ 593070 w 602567"/>
              <a:gd name="connsiteY0" fmla="*/ 407321 h 407321"/>
              <a:gd name="connsiteX1" fmla="*/ 0 w 602567"/>
              <a:gd name="connsiteY1" fmla="*/ 0 h 407321"/>
              <a:gd name="connsiteX0" fmla="*/ 593070 w 602567"/>
              <a:gd name="connsiteY0" fmla="*/ 458595 h 458595"/>
              <a:gd name="connsiteX1" fmla="*/ 0 w 602567"/>
              <a:gd name="connsiteY1" fmla="*/ 0 h 458595"/>
              <a:gd name="connsiteX0" fmla="*/ 364470 w 380361"/>
              <a:gd name="connsiteY0" fmla="*/ 610995 h 610995"/>
              <a:gd name="connsiteX1" fmla="*/ 0 w 380361"/>
              <a:gd name="connsiteY1" fmla="*/ 0 h 610995"/>
              <a:gd name="connsiteX0" fmla="*/ 540683 w 551152"/>
              <a:gd name="connsiteY0" fmla="*/ 184751 h 184751"/>
              <a:gd name="connsiteX1" fmla="*/ 0 w 551152"/>
              <a:gd name="connsiteY1" fmla="*/ 0 h 18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152" h="184751">
                <a:moveTo>
                  <a:pt x="540683" y="184751"/>
                </a:moveTo>
                <a:cubicBezTo>
                  <a:pt x="624760" y="-77920"/>
                  <a:pt x="180242" y="162658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73" name="TextBox 81"/>
          <p:cNvSpPr txBox="1">
            <a:spLocks noChangeArrowheads="1"/>
          </p:cNvSpPr>
          <p:nvPr/>
        </p:nvSpPr>
        <p:spPr bwMode="auto">
          <a:xfrm>
            <a:off x="5730897" y="5164933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alcohol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488670" y="6504802"/>
            <a:ext cx="2265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486254" y="5289702"/>
            <a:ext cx="2481769" cy="1153828"/>
            <a:chOff x="6158812" y="5289702"/>
            <a:chExt cx="2481769" cy="1153828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7042131" y="5289702"/>
              <a:ext cx="6270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b="1" i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BUT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6158812" y="5612533"/>
              <a:ext cx="248176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they lower the lethal dose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of other CNS depressants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(e.g. alcohol)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233802" y="4552402"/>
            <a:ext cx="2948439" cy="781599"/>
            <a:chOff x="5709801" y="4552401"/>
            <a:chExt cx="2948439" cy="781599"/>
          </a:xfrm>
        </p:grpSpPr>
        <p:sp>
          <p:nvSpPr>
            <p:cNvPr id="83" name="TextBox 81"/>
            <p:cNvSpPr txBox="1">
              <a:spLocks noChangeArrowheads="1"/>
            </p:cNvSpPr>
            <p:nvPr/>
          </p:nvSpPr>
          <p:spPr bwMode="auto">
            <a:xfrm>
              <a:off x="5891136" y="4552401"/>
              <a:ext cx="27671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by themselves do not: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12618" y="4766846"/>
              <a:ext cx="1879041" cy="567154"/>
              <a:chOff x="5958752" y="4529270"/>
              <a:chExt cx="1879041" cy="567154"/>
            </a:xfrm>
          </p:grpSpPr>
          <p:sp>
            <p:nvSpPr>
              <p:cNvPr id="88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757870"/>
                <a:ext cx="1473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cause fatalities</a:t>
                </a:r>
              </a:p>
            </p:txBody>
          </p:sp>
          <p:sp>
            <p:nvSpPr>
              <p:cNvPr id="89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529270"/>
                <a:ext cx="187904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produce anesthesia</a:t>
                </a: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801" y="4615729"/>
              <a:ext cx="282530" cy="21189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4887025"/>
              <a:ext cx="203200" cy="1524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5105190"/>
              <a:ext cx="203200" cy="152400"/>
            </a:xfrm>
            <a:prstGeom prst="rect">
              <a:avLst/>
            </a:prstGeom>
          </p:spPr>
        </p:pic>
      </p:grpSp>
      <p:sp>
        <p:nvSpPr>
          <p:cNvPr id="82" name="Freeform 81"/>
          <p:cNvSpPr/>
          <p:nvPr/>
        </p:nvSpPr>
        <p:spPr>
          <a:xfrm>
            <a:off x="4370829" y="4563878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77" y="3180576"/>
            <a:ext cx="365760" cy="2743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10" y="885825"/>
            <a:ext cx="365760" cy="27432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58" y="1205531"/>
            <a:ext cx="239032" cy="17927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58" y="1481134"/>
            <a:ext cx="239032" cy="17927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077334"/>
            <a:ext cx="155838" cy="11687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346922"/>
            <a:ext cx="155838" cy="11687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600922"/>
            <a:ext cx="155838" cy="11687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867622"/>
            <a:ext cx="155838" cy="11687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9976401" y="6125094"/>
            <a:ext cx="623531" cy="653932"/>
            <a:chOff x="5556850" y="1448010"/>
            <a:chExt cx="846331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6" name="Group 75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9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1967270" y="4495800"/>
            <a:ext cx="623531" cy="653932"/>
            <a:chOff x="5556850" y="1448010"/>
            <a:chExt cx="846331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8610600" y="3048000"/>
            <a:ext cx="1797470" cy="1293136"/>
            <a:chOff x="7046196" y="2014548"/>
            <a:chExt cx="1797470" cy="1293136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4" t="15272" r="16129" b="9496"/>
            <a:stretch/>
          </p:blipFill>
          <p:spPr>
            <a:xfrm>
              <a:off x="7046196" y="2014548"/>
              <a:ext cx="1737212" cy="124671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 bwMode="auto">
            <a:xfrm>
              <a:off x="7630753" y="2472348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7887303" y="2651326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7694438" y="266376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7968203" y="24696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7822242" y="2332066"/>
              <a:ext cx="2487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7046196" y="2014548"/>
              <a:ext cx="1797470" cy="1293136"/>
              <a:chOff x="1972124" y="1304925"/>
              <a:chExt cx="5085900" cy="3552825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 bwMode="auto">
            <a:xfrm>
              <a:off x="7251065" y="2938401"/>
              <a:ext cx="1345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162802" y="2753936"/>
              <a:ext cx="197528" cy="23484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ndara" panose="020E0502030303020204" pitchFamily="34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8011880" y="2601518"/>
              <a:ext cx="432723" cy="324542"/>
              <a:chOff x="4298153" y="1978150"/>
              <a:chExt cx="432723" cy="324542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 bwMode="auto">
              <a:xfrm>
                <a:off x="4313477" y="2031353"/>
                <a:ext cx="39305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sp>
        <p:nvSpPr>
          <p:cNvPr id="3" name="TextBox 81">
            <a:extLst>
              <a:ext uri="{FF2B5EF4-FFF2-40B4-BE49-F238E27FC236}">
                <a16:creationId xmlns:a16="http://schemas.microsoft.com/office/drawing/2014/main" id="{496F7080-7E51-9911-4659-378E3526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77" y="54524"/>
            <a:ext cx="349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Benzodiazepines</a:t>
            </a:r>
          </a:p>
        </p:txBody>
      </p:sp>
    </p:spTree>
    <p:extLst>
      <p:ext uri="{BB962C8B-B14F-4D97-AF65-F5344CB8AC3E}">
        <p14:creationId xmlns:p14="http://schemas.microsoft.com/office/powerpoint/2010/main" val="4577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013 0.0162 L -0.00013 0.05718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8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00013 0.01482 L -0.00013 0.05648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8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5.55556E-7 0.01042 L -5.55556E-7 0.05672 " pathEditMode="relative" rAng="0" ptsTypes="FFF">
                                      <p:cBhvr>
                                        <p:cTn id="1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01181 L 5E-6 0.05741 " pathEditMode="relative" rAng="0" ptsTypes="FFF">
                                      <p:cBhvr>
                                        <p:cTn id="15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5672 L -5.55556E-7 0.02963 L -5.55556E-7 0.00139 " pathEditMode="relative" rAng="0" ptsTypes="FFF">
                                      <p:cBhvr>
                                        <p:cTn id="92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64 L 5E-6 0.03195 L 5E-6 0.00116 " pathEditMode="relative" rAng="0" ptsTypes="FFF">
                                      <p:cBhvr>
                                        <p:cTn id="94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7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5648 L -0.00039 0.03102 L -0.00013 0.00093 " pathEditMode="relative" rAng="0" ptsTypes="AAA">
                                      <p:cBhvr>
                                        <p:cTn id="96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7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7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5671 L -0.00013 0.03657 L -0.00013 0.00116 " pathEditMode="relative" rAng="0" ptsTypes="AAA">
                                      <p:cBhvr>
                                        <p:cTn id="98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1"/>
      <p:bldP spid="339" grpId="2"/>
      <p:bldP spid="339" grpId="4"/>
      <p:bldP spid="339" grpId="5"/>
      <p:bldP spid="339" grpId="6"/>
      <p:bldP spid="340" grpId="1"/>
      <p:bldP spid="340" grpId="2"/>
      <p:bldP spid="340" grpId="4"/>
      <p:bldP spid="340" grpId="5"/>
      <p:bldP spid="340" grpId="6"/>
      <p:bldP spid="329" grpId="0" animBg="1"/>
      <p:bldP spid="373" grpId="0"/>
      <p:bldP spid="373" grpId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2806741" y="838200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3179520" y="1105740"/>
            <a:ext cx="521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3179520" y="1393449"/>
            <a:ext cx="5548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</a:p>
        </p:txBody>
      </p:sp>
      <p:sp>
        <p:nvSpPr>
          <p:cNvPr id="220" name="TextBox 81"/>
          <p:cNvSpPr txBox="1">
            <a:spLocks noChangeArrowheads="1"/>
          </p:cNvSpPr>
          <p:nvPr/>
        </p:nvSpPr>
        <p:spPr bwMode="auto">
          <a:xfrm>
            <a:off x="3433758" y="1949364"/>
            <a:ext cx="2092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Alprazolam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Xanax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3" name="TextBox 81"/>
          <p:cNvSpPr txBox="1">
            <a:spLocks noChangeArrowheads="1"/>
          </p:cNvSpPr>
          <p:nvPr/>
        </p:nvSpPr>
        <p:spPr bwMode="auto">
          <a:xfrm>
            <a:off x="3433759" y="2206724"/>
            <a:ext cx="2440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Clonazepam (</a:t>
            </a:r>
            <a:r>
              <a:rPr lang="en-US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Klonopin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6" name="TextBox 81"/>
          <p:cNvSpPr txBox="1">
            <a:spLocks noChangeArrowheads="1"/>
          </p:cNvSpPr>
          <p:nvPr/>
        </p:nvSpPr>
        <p:spPr bwMode="auto">
          <a:xfrm>
            <a:off x="3433758" y="2468794"/>
            <a:ext cx="2011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9" name="TextBox 81"/>
          <p:cNvSpPr txBox="1">
            <a:spLocks noChangeArrowheads="1"/>
          </p:cNvSpPr>
          <p:nvPr/>
        </p:nvSpPr>
        <p:spPr bwMode="auto">
          <a:xfrm>
            <a:off x="3433759" y="2730864"/>
            <a:ext cx="210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Ativan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358" name="Group 357"/>
          <p:cNvGrpSpPr/>
          <p:nvPr/>
        </p:nvGrpSpPr>
        <p:grpSpPr>
          <a:xfrm>
            <a:off x="2667204" y="3135868"/>
            <a:ext cx="3094191" cy="2892926"/>
            <a:chOff x="1143204" y="3135868"/>
            <a:chExt cx="3094191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2954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0214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9348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9492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666471" y="4656379"/>
              <a:ext cx="132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cxnSp>
        <p:nvCxnSpPr>
          <p:cNvPr id="320" name="Straight Connector 319"/>
          <p:cNvCxnSpPr/>
          <p:nvPr/>
        </p:nvCxnSpPr>
        <p:spPr>
          <a:xfrm>
            <a:off x="4325586" y="6028794"/>
            <a:ext cx="2891546" cy="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982562" y="3709572"/>
            <a:ext cx="4149415" cy="800933"/>
            <a:chOff x="1458561" y="3700046"/>
            <a:chExt cx="4149415" cy="800933"/>
          </a:xfrm>
        </p:grpSpPr>
        <p:sp>
          <p:nvSpPr>
            <p:cNvPr id="339" name="TextBox 338"/>
            <p:cNvSpPr txBox="1"/>
            <p:nvPr/>
          </p:nvSpPr>
          <p:spPr bwMode="auto">
            <a:xfrm>
              <a:off x="1458561" y="4162425"/>
              <a:ext cx="1111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340" name="TextBox 339"/>
            <p:cNvSpPr txBox="1"/>
            <p:nvPr/>
          </p:nvSpPr>
          <p:spPr bwMode="auto">
            <a:xfrm>
              <a:off x="1979858" y="3700046"/>
              <a:ext cx="6880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324" name="Straight Connector 323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3" name="TextBox 342"/>
          <p:cNvSpPr txBox="1"/>
          <p:nvPr/>
        </p:nvSpPr>
        <p:spPr bwMode="auto">
          <a:xfrm>
            <a:off x="5316186" y="5969000"/>
            <a:ext cx="654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dose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76486" y="6005287"/>
            <a:ext cx="2531686" cy="465411"/>
            <a:chOff x="5241905" y="2452694"/>
            <a:chExt cx="2531686" cy="46541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79133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620000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73045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126089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5241905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5989029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6688925" y="2452694"/>
              <a:ext cx="324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7436639" y="2452694"/>
              <a:ext cx="3369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6101770" y="2579551"/>
              <a:ext cx="12618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</p:grpSp>
      <p:sp>
        <p:nvSpPr>
          <p:cNvPr id="91" name="TextBox 81"/>
          <p:cNvSpPr txBox="1">
            <a:spLocks noChangeArrowheads="1"/>
          </p:cNvSpPr>
          <p:nvPr/>
        </p:nvSpPr>
        <p:spPr bwMode="auto">
          <a:xfrm>
            <a:off x="5334000" y="4953000"/>
            <a:ext cx="1829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70829" y="4562476"/>
            <a:ext cx="2745582" cy="1464469"/>
            <a:chOff x="2846829" y="4562475"/>
            <a:chExt cx="2745582" cy="1464469"/>
          </a:xfrm>
        </p:grpSpPr>
        <p:sp>
          <p:nvSpPr>
            <p:cNvPr id="329" name="Freeform 328"/>
            <p:cNvSpPr/>
            <p:nvPr/>
          </p:nvSpPr>
          <p:spPr>
            <a:xfrm>
              <a:off x="2846829" y="4562475"/>
              <a:ext cx="2745582" cy="1464469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5582" h="1464469">
                  <a:moveTo>
                    <a:pt x="0" y="1464469"/>
                  </a:moveTo>
                  <a:cubicBezTo>
                    <a:pt x="1112837" y="-47625"/>
                    <a:pt x="2163763" y="7143"/>
                    <a:pt x="2745582" y="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4337752" y="4859144"/>
              <a:ext cx="551152" cy="184751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  <a:gd name="connsiteX0" fmla="*/ 680427 w 707145"/>
                <a:gd name="connsiteY0" fmla="*/ 72526 h 197519"/>
                <a:gd name="connsiteX1" fmla="*/ 0 w 707145"/>
                <a:gd name="connsiteY1" fmla="*/ 10003 h 197519"/>
                <a:gd name="connsiteX0" fmla="*/ 680427 w 705279"/>
                <a:gd name="connsiteY0" fmla="*/ 62523 h 238108"/>
                <a:gd name="connsiteX1" fmla="*/ 0 w 705279"/>
                <a:gd name="connsiteY1" fmla="*/ 0 h 238108"/>
                <a:gd name="connsiteX0" fmla="*/ 680427 w 688649"/>
                <a:gd name="connsiteY0" fmla="*/ 98814 h 98814"/>
                <a:gd name="connsiteX1" fmla="*/ 0 w 688649"/>
                <a:gd name="connsiteY1" fmla="*/ 36291 h 98814"/>
                <a:gd name="connsiteX0" fmla="*/ 845527 w 852080"/>
                <a:gd name="connsiteY0" fmla="*/ 202223 h 202223"/>
                <a:gd name="connsiteX1" fmla="*/ 0 w 852080"/>
                <a:gd name="connsiteY1" fmla="*/ 0 h 202223"/>
                <a:gd name="connsiteX0" fmla="*/ 883627 w 889887"/>
                <a:gd name="connsiteY0" fmla="*/ 202223 h 202223"/>
                <a:gd name="connsiteX1" fmla="*/ 0 w 889887"/>
                <a:gd name="connsiteY1" fmla="*/ 0 h 202223"/>
                <a:gd name="connsiteX0" fmla="*/ 0 w 122416"/>
                <a:gd name="connsiteY0" fmla="*/ 646604 h 646604"/>
                <a:gd name="connsiteX1" fmla="*/ 30773 w 122416"/>
                <a:gd name="connsiteY1" fmla="*/ 0 h 646604"/>
                <a:gd name="connsiteX0" fmla="*/ 712711 w 720543"/>
                <a:gd name="connsiteY0" fmla="*/ 373138 h 373138"/>
                <a:gd name="connsiteX1" fmla="*/ 0 w 720543"/>
                <a:gd name="connsiteY1" fmla="*/ 0 h 373138"/>
                <a:gd name="connsiteX0" fmla="*/ 593070 w 602567"/>
                <a:gd name="connsiteY0" fmla="*/ 407321 h 407321"/>
                <a:gd name="connsiteX1" fmla="*/ 0 w 602567"/>
                <a:gd name="connsiteY1" fmla="*/ 0 h 407321"/>
                <a:gd name="connsiteX0" fmla="*/ 593070 w 602567"/>
                <a:gd name="connsiteY0" fmla="*/ 458595 h 458595"/>
                <a:gd name="connsiteX1" fmla="*/ 0 w 602567"/>
                <a:gd name="connsiteY1" fmla="*/ 0 h 458595"/>
                <a:gd name="connsiteX0" fmla="*/ 364470 w 380361"/>
                <a:gd name="connsiteY0" fmla="*/ 610995 h 610995"/>
                <a:gd name="connsiteX1" fmla="*/ 0 w 380361"/>
                <a:gd name="connsiteY1" fmla="*/ 0 h 610995"/>
                <a:gd name="connsiteX0" fmla="*/ 540683 w 551152"/>
                <a:gd name="connsiteY0" fmla="*/ 184751 h 184751"/>
                <a:gd name="connsiteX1" fmla="*/ 0 w 551152"/>
                <a:gd name="connsiteY1" fmla="*/ 0 h 18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152" h="184751">
                  <a:moveTo>
                    <a:pt x="540683" y="184751"/>
                  </a:moveTo>
                  <a:cubicBezTo>
                    <a:pt x="624760" y="-77920"/>
                    <a:pt x="180242" y="162658"/>
                    <a:pt x="0" y="0"/>
                  </a:cubicBezTo>
                </a:path>
              </a:pathLst>
            </a:cu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403818" y="4572000"/>
            <a:ext cx="2096400" cy="1443718"/>
            <a:chOff x="2879818" y="4572000"/>
            <a:chExt cx="2096400" cy="1443718"/>
          </a:xfrm>
        </p:grpSpPr>
        <p:grpSp>
          <p:nvGrpSpPr>
            <p:cNvPr id="96" name="Group 95"/>
            <p:cNvGrpSpPr/>
            <p:nvPr/>
          </p:nvGrpSpPr>
          <p:grpSpPr>
            <a:xfrm>
              <a:off x="2879818" y="5022850"/>
              <a:ext cx="656852" cy="992868"/>
              <a:chOff x="3048869" y="5022850"/>
              <a:chExt cx="492563" cy="99286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81"/>
            <p:cNvSpPr txBox="1">
              <a:spLocks noChangeArrowheads="1"/>
            </p:cNvSpPr>
            <p:nvPr/>
          </p:nvSpPr>
          <p:spPr bwMode="auto">
            <a:xfrm>
              <a:off x="3429000" y="4572000"/>
              <a:ext cx="1547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76638" y="4869657"/>
              <a:ext cx="576263" cy="145256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391026" y="5547727"/>
            <a:ext cx="4371346" cy="487538"/>
            <a:chOff x="2867025" y="5547727"/>
            <a:chExt cx="4371346" cy="487538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67025" y="5547727"/>
              <a:ext cx="2514600" cy="471166"/>
              <a:chOff x="2867025" y="5547727"/>
              <a:chExt cx="2514600" cy="471166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5611002" y="5574268"/>
              <a:ext cx="16273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95910" y="5810251"/>
              <a:ext cx="1032949" cy="22501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2949" h="225014">
                  <a:moveTo>
                    <a:pt x="1021557" y="85725"/>
                  </a:moveTo>
                  <a:cubicBezTo>
                    <a:pt x="1069182" y="297656"/>
                    <a:pt x="1009650" y="266701"/>
                    <a:pt x="0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 bwMode="auto">
          <a:xfrm>
            <a:off x="4488670" y="6504802"/>
            <a:ext cx="2265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4772833" y="4381500"/>
            <a:ext cx="1419282" cy="1485900"/>
            <a:chOff x="3248832" y="4381500"/>
            <a:chExt cx="1419282" cy="148590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3441857" y="4381500"/>
              <a:ext cx="1217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redistribution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3588972" y="5559623"/>
              <a:ext cx="10791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metabolism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248832" y="4551372"/>
              <a:ext cx="261144" cy="212725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273050 w 273050"/>
                <a:gd name="connsiteY0" fmla="*/ 0 h 79375"/>
                <a:gd name="connsiteX1" fmla="*/ 0 w 273050"/>
                <a:gd name="connsiteY1" fmla="*/ 79375 h 7937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144" h="212725">
                  <a:moveTo>
                    <a:pt x="261144" y="0"/>
                  </a:moveTo>
                  <a:cubicBezTo>
                    <a:pt x="162984" y="20108"/>
                    <a:pt x="155310" y="159279"/>
                    <a:pt x="0" y="212725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031779" y="5383540"/>
              <a:ext cx="105569" cy="234950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307975 w 307975"/>
                <a:gd name="connsiteY0" fmla="*/ 153261 h 153261"/>
                <a:gd name="connsiteX1" fmla="*/ 85725 w 307975"/>
                <a:gd name="connsiteY1" fmla="*/ 102461 h 153261"/>
                <a:gd name="connsiteX2" fmla="*/ 0 w 307975"/>
                <a:gd name="connsiteY2" fmla="*/ 13561 h 153261"/>
                <a:gd name="connsiteX0" fmla="*/ 307975 w 307975"/>
                <a:gd name="connsiteY0" fmla="*/ 139700 h 139700"/>
                <a:gd name="connsiteX1" fmla="*/ 85725 w 307975"/>
                <a:gd name="connsiteY1" fmla="*/ 88900 h 139700"/>
                <a:gd name="connsiteX2" fmla="*/ 0 w 307975"/>
                <a:gd name="connsiteY2" fmla="*/ 0 h 139700"/>
                <a:gd name="connsiteX0" fmla="*/ 219869 w 219869"/>
                <a:gd name="connsiteY0" fmla="*/ 211137 h 211137"/>
                <a:gd name="connsiteX1" fmla="*/ 85725 w 219869"/>
                <a:gd name="connsiteY1" fmla="*/ 88900 h 211137"/>
                <a:gd name="connsiteX2" fmla="*/ 0 w 219869"/>
                <a:gd name="connsiteY2" fmla="*/ 0 h 211137"/>
                <a:gd name="connsiteX0" fmla="*/ 219869 w 219869"/>
                <a:gd name="connsiteY0" fmla="*/ 211137 h 211137"/>
                <a:gd name="connsiteX1" fmla="*/ 190500 w 219869"/>
                <a:gd name="connsiteY1" fmla="*/ 105569 h 211137"/>
                <a:gd name="connsiteX2" fmla="*/ 0 w 219869"/>
                <a:gd name="connsiteY2" fmla="*/ 0 h 211137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34950 h 234950"/>
                <a:gd name="connsiteX1" fmla="*/ 76200 w 105569"/>
                <a:gd name="connsiteY1" fmla="*/ 129382 h 234950"/>
                <a:gd name="connsiteX2" fmla="*/ 0 w 105569"/>
                <a:gd name="connsiteY2" fmla="*/ 0 h 234950"/>
                <a:gd name="connsiteX0" fmla="*/ 105569 w 107647"/>
                <a:gd name="connsiteY0" fmla="*/ 234950 h 234950"/>
                <a:gd name="connsiteX1" fmla="*/ 76200 w 107647"/>
                <a:gd name="connsiteY1" fmla="*/ 129382 h 234950"/>
                <a:gd name="connsiteX2" fmla="*/ 0 w 107647"/>
                <a:gd name="connsiteY2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569" h="234950">
                  <a:moveTo>
                    <a:pt x="105569" y="234950"/>
                  </a:moveTo>
                  <a:cubicBezTo>
                    <a:pt x="103717" y="135202"/>
                    <a:pt x="35190" y="78317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77" y="3180576"/>
            <a:ext cx="365760" cy="27432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10" y="885825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58" y="1205531"/>
            <a:ext cx="239032" cy="17927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58" y="1481134"/>
            <a:ext cx="239032" cy="17927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077334"/>
            <a:ext cx="155838" cy="11687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346922"/>
            <a:ext cx="155838" cy="116879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600922"/>
            <a:ext cx="155838" cy="11687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867622"/>
            <a:ext cx="155838" cy="1168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975309" y="3835388"/>
            <a:ext cx="2085427" cy="640199"/>
            <a:chOff x="6451309" y="3835387"/>
            <a:chExt cx="2085427" cy="640199"/>
          </a:xfrm>
        </p:grpSpPr>
        <p:sp>
          <p:nvSpPr>
            <p:cNvPr id="129" name="TextBox 81"/>
            <p:cNvSpPr txBox="1">
              <a:spLocks noChangeArrowheads="1"/>
            </p:cNvSpPr>
            <p:nvPr/>
          </p:nvSpPr>
          <p:spPr bwMode="auto">
            <a:xfrm>
              <a:off x="7010400" y="3835387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u="sng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Problems</a:t>
              </a:r>
            </a:p>
          </p:txBody>
        </p:sp>
        <p:sp>
          <p:nvSpPr>
            <p:cNvPr id="132" name="TextBox 81"/>
            <p:cNvSpPr txBox="1">
              <a:spLocks noChangeArrowheads="1"/>
            </p:cNvSpPr>
            <p:nvPr/>
          </p:nvSpPr>
          <p:spPr bwMode="auto">
            <a:xfrm>
              <a:off x="6628841" y="4106254"/>
              <a:ext cx="1907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pharmacokinetics</a:t>
              </a: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309" y="4207527"/>
              <a:ext cx="277221" cy="2079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974810" y="4389252"/>
            <a:ext cx="1481594" cy="369332"/>
            <a:chOff x="6450809" y="4389252"/>
            <a:chExt cx="1481594" cy="369332"/>
          </a:xfrm>
        </p:grpSpPr>
        <p:sp>
          <p:nvSpPr>
            <p:cNvPr id="127" name="TextBox 81"/>
            <p:cNvSpPr txBox="1">
              <a:spLocks noChangeArrowheads="1"/>
            </p:cNvSpPr>
            <p:nvPr/>
          </p:nvSpPr>
          <p:spPr bwMode="auto">
            <a:xfrm>
              <a:off x="6628841" y="4389252"/>
              <a:ext cx="13035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side effects</a:t>
              </a: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809" y="4477389"/>
              <a:ext cx="277221" cy="20791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12443" y="4594028"/>
            <a:ext cx="3802111" cy="1442444"/>
            <a:chOff x="2788443" y="4594028"/>
            <a:chExt cx="3802111" cy="1442444"/>
          </a:xfrm>
        </p:grpSpPr>
        <p:sp>
          <p:nvSpPr>
            <p:cNvPr id="83" name="Freeform 82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5299816" y="5249254"/>
              <a:ext cx="12907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endPara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extBox 81">
            <a:extLst>
              <a:ext uri="{FF2B5EF4-FFF2-40B4-BE49-F238E27FC236}">
                <a16:creationId xmlns:a16="http://schemas.microsoft.com/office/drawing/2014/main" id="{287095E6-9FA6-C985-8749-1D513511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77" y="54524"/>
            <a:ext cx="349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Benzodiazepines</a:t>
            </a:r>
          </a:p>
        </p:txBody>
      </p:sp>
    </p:spTree>
    <p:extLst>
      <p:ext uri="{BB962C8B-B14F-4D97-AF65-F5344CB8AC3E}">
        <p14:creationId xmlns:p14="http://schemas.microsoft.com/office/powerpoint/2010/main" val="13021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51467" y="48768"/>
            <a:ext cx="57615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 Metabolism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2806741" y="762000"/>
            <a:ext cx="3215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metabolized by the liver (CYPs)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27368" y="1371601"/>
            <a:ext cx="5019363" cy="1444197"/>
            <a:chOff x="1828800" y="1447800"/>
            <a:chExt cx="5019363" cy="1444197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0" y="1447800"/>
              <a:ext cx="5019363" cy="1444197"/>
              <a:chOff x="1743640" y="1600200"/>
              <a:chExt cx="5019363" cy="1444197"/>
            </a:xfrm>
          </p:grpSpPr>
          <p:graphicFrame>
            <p:nvGraphicFramePr>
              <p:cNvPr id="97" name="Chart 9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9502447"/>
                  </p:ext>
                </p:extLst>
              </p:nvPr>
            </p:nvGraphicFramePr>
            <p:xfrm>
              <a:off x="2191003" y="1600200"/>
              <a:ext cx="4572000" cy="1274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8" name="TextBox 97"/>
              <p:cNvSpPr txBox="1"/>
              <p:nvPr/>
            </p:nvSpPr>
            <p:spPr bwMode="auto">
              <a:xfrm>
                <a:off x="2111666" y="2578821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 bwMode="auto">
              <a:xfrm>
                <a:off x="1996904" y="2321136"/>
                <a:ext cx="3305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1996904" y="2068861"/>
                <a:ext cx="344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1996904" y="1857885"/>
                <a:ext cx="3321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 bwMode="auto">
              <a:xfrm>
                <a:off x="1882140" y="1630680"/>
                <a:ext cx="4090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 bwMode="auto">
              <a:xfrm rot="20443011">
                <a:off x="1869850" y="2757187"/>
                <a:ext cx="72167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alprazolam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 bwMode="auto">
              <a:xfrm rot="20443011">
                <a:off x="1898696" y="2813565"/>
                <a:ext cx="102463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chlordiazepoxide</a:t>
                </a:r>
                <a:endParaRPr lang="en-US" sz="9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 bwMode="auto">
              <a:xfrm rot="20443011">
                <a:off x="2485234" y="2766187"/>
                <a:ext cx="77296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clonazepam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 bwMode="auto">
              <a:xfrm rot="20443011">
                <a:off x="2808676" y="2764334"/>
                <a:ext cx="75854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clorazepate</a:t>
                </a:r>
                <a:endParaRPr lang="en-US" sz="9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 bwMode="auto">
              <a:xfrm rot="20443011">
                <a:off x="3220171" y="2743953"/>
                <a:ext cx="65755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diazepam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 bwMode="auto">
              <a:xfrm rot="20443011">
                <a:off x="3535006" y="2748453"/>
                <a:ext cx="68320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estazolam</a:t>
                </a:r>
                <a:endParaRPr lang="en-US" sz="9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 bwMode="auto">
              <a:xfrm rot="20443011">
                <a:off x="3843839" y="2758246"/>
                <a:ext cx="73609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flurazepam</a:t>
                </a:r>
                <a:endParaRPr lang="en-US" sz="9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 rot="20443011">
                <a:off x="4205172" y="2751894"/>
                <a:ext cx="69923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lorazepam</a:t>
                </a:r>
                <a:endParaRPr lang="en-US" sz="9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 rot="20443011">
                <a:off x="4523214" y="2754276"/>
                <a:ext cx="71846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midazolam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 rot="20443011">
                <a:off x="4865301" y="2748188"/>
                <a:ext cx="68961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oxazepam</a:t>
                </a:r>
                <a:endParaRPr lang="en-US" sz="9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 bwMode="auto">
              <a:xfrm rot="20443011">
                <a:off x="5175317" y="2750041"/>
                <a:ext cx="69442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quazepam</a:t>
                </a:r>
                <a:endParaRPr lang="en-US" sz="9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 bwMode="auto">
              <a:xfrm rot="20443011">
                <a:off x="5468512" y="2761687"/>
                <a:ext cx="76335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temazepam</a:t>
                </a:r>
                <a:endParaRPr lang="en-US" sz="9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 bwMode="auto">
              <a:xfrm rot="20443011">
                <a:off x="5886764" y="2740512"/>
                <a:ext cx="643125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triazolam</a:t>
                </a:r>
                <a:endParaRPr lang="en-US" sz="9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 rot="16200000">
                <a:off x="1410696" y="2060314"/>
                <a:ext cx="9428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5257800" y="1676400"/>
              <a:ext cx="1455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Goodman &amp; Gilman, 2011</a:t>
              </a: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87" y="811768"/>
            <a:ext cx="365760" cy="2743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44488" y="1086088"/>
            <a:ext cx="3726592" cy="369332"/>
            <a:chOff x="1020487" y="1086088"/>
            <a:chExt cx="3726592" cy="369332"/>
          </a:xfrm>
        </p:grpSpPr>
        <p:sp>
          <p:nvSpPr>
            <p:cNvPr id="70" name="TextBox 81"/>
            <p:cNvSpPr txBox="1">
              <a:spLocks noChangeArrowheads="1"/>
            </p:cNvSpPr>
            <p:nvPr/>
          </p:nvSpPr>
          <p:spPr bwMode="auto">
            <a:xfrm>
              <a:off x="1285875" y="1086088"/>
              <a:ext cx="34612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pharmacokinetics highly variable  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1141573"/>
              <a:ext cx="365760" cy="27432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828800" y="1600200"/>
            <a:ext cx="623531" cy="653932"/>
            <a:chOff x="5556850" y="1448010"/>
            <a:chExt cx="846331" cy="92165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 bwMode="auto">
              <a:xfrm>
                <a:off x="5871027" y="1448010"/>
                <a:ext cx="500868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51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6143624" y="3181350"/>
            <a:ext cx="623531" cy="653932"/>
            <a:chOff x="5556850" y="1448010"/>
            <a:chExt cx="846331" cy="92165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>
                <a:off x="5871027" y="1448010"/>
                <a:ext cx="446471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11</a:t>
                </a:r>
              </a:p>
            </p:txBody>
          </p:sp>
        </p:grpSp>
      </p:grp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2806741" y="762000"/>
            <a:ext cx="3215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metabolized by the liver (CYPs)</a:t>
            </a:r>
          </a:p>
        </p:txBody>
      </p:sp>
      <p:sp>
        <p:nvSpPr>
          <p:cNvPr id="70" name="TextBox 81"/>
          <p:cNvSpPr txBox="1">
            <a:spLocks noChangeArrowheads="1"/>
          </p:cNvSpPr>
          <p:nvPr/>
        </p:nvSpPr>
        <p:spPr bwMode="auto">
          <a:xfrm>
            <a:off x="2809876" y="1086088"/>
            <a:ext cx="3461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pharmacokinetics highly variable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27368" y="1371600"/>
            <a:ext cx="5019363" cy="1274220"/>
            <a:chOff x="1828800" y="1447800"/>
            <a:chExt cx="5019363" cy="1274220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0" y="1447800"/>
              <a:ext cx="5019363" cy="1274220"/>
              <a:chOff x="1743640" y="1600200"/>
              <a:chExt cx="5019363" cy="1274220"/>
            </a:xfrm>
          </p:grpSpPr>
          <p:graphicFrame>
            <p:nvGraphicFramePr>
              <p:cNvPr id="97" name="Chart 9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1504062"/>
                  </p:ext>
                </p:extLst>
              </p:nvPr>
            </p:nvGraphicFramePr>
            <p:xfrm>
              <a:off x="2191003" y="1600200"/>
              <a:ext cx="4572000" cy="1274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8" name="TextBox 97"/>
              <p:cNvSpPr txBox="1"/>
              <p:nvPr/>
            </p:nvSpPr>
            <p:spPr bwMode="auto">
              <a:xfrm>
                <a:off x="2111666" y="2578821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 bwMode="auto">
              <a:xfrm>
                <a:off x="1996904" y="2321136"/>
                <a:ext cx="3305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1996904" y="2068861"/>
                <a:ext cx="344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1996904" y="1857885"/>
                <a:ext cx="3321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 bwMode="auto">
              <a:xfrm>
                <a:off x="1882140" y="1630680"/>
                <a:ext cx="4090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 rot="16200000">
                <a:off x="1410696" y="2060314"/>
                <a:ext cx="9428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5257800" y="1676400"/>
              <a:ext cx="1455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Goodman &amp; Gilman, 2011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0028" y="3158516"/>
            <a:ext cx="4536923" cy="1429252"/>
            <a:chOff x="2816027" y="3234716"/>
            <a:chExt cx="4536923" cy="1429252"/>
          </a:xfrm>
        </p:grpSpPr>
        <p:grpSp>
          <p:nvGrpSpPr>
            <p:cNvPr id="11" name="Group 10"/>
            <p:cNvGrpSpPr/>
            <p:nvPr/>
          </p:nvGrpSpPr>
          <p:grpSpPr>
            <a:xfrm>
              <a:off x="2816027" y="3234716"/>
              <a:ext cx="2517973" cy="1429252"/>
              <a:chOff x="1720960" y="1854200"/>
              <a:chExt cx="3024709" cy="1677700"/>
            </a:xfrm>
          </p:grpSpPr>
          <p:graphicFrame>
            <p:nvGraphicFramePr>
              <p:cNvPr id="81" name="Chart 8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9539478"/>
                  </p:ext>
                </p:extLst>
              </p:nvPr>
            </p:nvGraphicFramePr>
            <p:xfrm>
              <a:off x="2397350" y="1905000"/>
              <a:ext cx="2348319" cy="1295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 bwMode="auto">
              <a:xfrm>
                <a:off x="2841618" y="2989818"/>
                <a:ext cx="422092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40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3857618" y="29972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80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 bwMode="auto">
              <a:xfrm>
                <a:off x="2212467" y="2895600"/>
                <a:ext cx="331590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2074610" y="2628900"/>
                <a:ext cx="397060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 bwMode="auto">
              <a:xfrm>
                <a:off x="2074610" y="2368550"/>
                <a:ext cx="414390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 bwMode="auto">
              <a:xfrm>
                <a:off x="2074610" y="2120900"/>
                <a:ext cx="398985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 bwMode="auto">
              <a:xfrm>
                <a:off x="1936750" y="1854200"/>
                <a:ext cx="491414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 bwMode="auto">
              <a:xfrm>
                <a:off x="2876460" y="3206750"/>
                <a:ext cx="1115309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Age (years)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 bwMode="auto">
              <a:xfrm rot="16200000">
                <a:off x="1333937" y="2369590"/>
                <a:ext cx="1106790" cy="332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 bwMode="auto">
            <a:xfrm>
              <a:off x="5087586" y="4295001"/>
              <a:ext cx="22653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from Patrice </a:t>
              </a:r>
              <a:r>
                <a:rPr lang="en-US" sz="10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Guyenet</a:t>
              </a:r>
              <a:r>
                <a:rPr lang="en-US" sz="10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, UVA Pharm Dept.</a:t>
              </a:r>
            </a:p>
          </p:txBody>
        </p:sp>
      </p:grpSp>
      <p:pic>
        <p:nvPicPr>
          <p:cNvPr id="123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58"/>
          <a:stretch/>
        </p:blipFill>
        <p:spPr bwMode="auto">
          <a:xfrm>
            <a:off x="4158903" y="5090452"/>
            <a:ext cx="1706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2" r="-1290"/>
          <a:stretch/>
        </p:blipFill>
        <p:spPr bwMode="auto">
          <a:xfrm>
            <a:off x="5865451" y="5090452"/>
            <a:ext cx="1754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81"/>
          <p:cNvSpPr txBox="1">
            <a:spLocks noChangeArrowheads="1"/>
          </p:cNvSpPr>
          <p:nvPr/>
        </p:nvSpPr>
        <p:spPr bwMode="auto">
          <a:xfrm>
            <a:off x="8229601" y="1464471"/>
            <a:ext cx="19495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short-acting (t1/2&lt;6hrs)</a:t>
            </a:r>
          </a:p>
        </p:txBody>
      </p:sp>
      <p:sp>
        <p:nvSpPr>
          <p:cNvPr id="60" name="TextBox 81"/>
          <p:cNvSpPr txBox="1">
            <a:spLocks noChangeArrowheads="1"/>
          </p:cNvSpPr>
          <p:nvPr/>
        </p:nvSpPr>
        <p:spPr bwMode="auto">
          <a:xfrm>
            <a:off x="8229600" y="1716885"/>
            <a:ext cx="30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intermediate-</a:t>
            </a:r>
          </a:p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acting (t1/2: 6-24hrs)</a:t>
            </a:r>
          </a:p>
          <a:p>
            <a:pPr eaLnBrk="1" hangingPunct="1"/>
            <a:endParaRPr lang="en-US" sz="14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81"/>
          <p:cNvSpPr txBox="1">
            <a:spLocks noChangeArrowheads="1"/>
          </p:cNvSpPr>
          <p:nvPr/>
        </p:nvSpPr>
        <p:spPr bwMode="auto">
          <a:xfrm>
            <a:off x="8229601" y="2174085"/>
            <a:ext cx="196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long-acting (t1/2&gt;24hrs)</a:t>
            </a:r>
          </a:p>
          <a:p>
            <a:pPr eaLnBrk="1" hangingPunct="1"/>
            <a:endParaRPr lang="en-US" sz="14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 rot="20443011">
            <a:off x="2853578" y="2528587"/>
            <a:ext cx="7216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alprazolam</a:t>
            </a:r>
          </a:p>
        </p:txBody>
      </p:sp>
      <p:sp>
        <p:nvSpPr>
          <p:cNvPr id="66" name="TextBox 65"/>
          <p:cNvSpPr txBox="1"/>
          <p:nvPr/>
        </p:nvSpPr>
        <p:spPr bwMode="auto">
          <a:xfrm rot="20443011">
            <a:off x="2882423" y="2584965"/>
            <a:ext cx="10246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chlordiazepoxide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 rot="20443011">
            <a:off x="3468962" y="2537587"/>
            <a:ext cx="772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clonazepam</a:t>
            </a:r>
          </a:p>
        </p:txBody>
      </p:sp>
      <p:sp>
        <p:nvSpPr>
          <p:cNvPr id="74" name="TextBox 73"/>
          <p:cNvSpPr txBox="1"/>
          <p:nvPr/>
        </p:nvSpPr>
        <p:spPr bwMode="auto">
          <a:xfrm rot="20443011">
            <a:off x="3792404" y="2535734"/>
            <a:ext cx="7585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clorazepate</a:t>
            </a:r>
            <a:endParaRPr lang="en-US" sz="900" dirty="0">
              <a:solidFill>
                <a:srgbClr val="FF0000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TextBox 79"/>
          <p:cNvSpPr txBox="1"/>
          <p:nvPr/>
        </p:nvSpPr>
        <p:spPr bwMode="auto">
          <a:xfrm rot="20443011">
            <a:off x="4203898" y="2515353"/>
            <a:ext cx="65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diazepam</a:t>
            </a:r>
          </a:p>
        </p:txBody>
      </p:sp>
      <p:sp>
        <p:nvSpPr>
          <p:cNvPr id="82" name="TextBox 81"/>
          <p:cNvSpPr txBox="1"/>
          <p:nvPr/>
        </p:nvSpPr>
        <p:spPr bwMode="auto">
          <a:xfrm rot="20443011">
            <a:off x="4518734" y="2519853"/>
            <a:ext cx="683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estazolam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rot="20443011">
            <a:off x="4827567" y="2529646"/>
            <a:ext cx="7360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flurazepam</a:t>
            </a:r>
            <a:endParaRPr lang="en-US" sz="900" dirty="0">
              <a:solidFill>
                <a:srgbClr val="009900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 rot="20443011">
            <a:off x="5188900" y="2523294"/>
            <a:ext cx="6992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 rot="20443011">
            <a:off x="5506942" y="2525676"/>
            <a:ext cx="7184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midazolam</a:t>
            </a:r>
          </a:p>
        </p:txBody>
      </p:sp>
      <p:sp>
        <p:nvSpPr>
          <p:cNvPr id="86" name="TextBox 85"/>
          <p:cNvSpPr txBox="1"/>
          <p:nvPr/>
        </p:nvSpPr>
        <p:spPr bwMode="auto">
          <a:xfrm rot="20443011">
            <a:off x="5849028" y="2519588"/>
            <a:ext cx="6896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oxazepam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 rot="20443011">
            <a:off x="6159045" y="2521441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quazepam</a:t>
            </a:r>
            <a:endParaRPr lang="en-US" sz="900" dirty="0">
              <a:solidFill>
                <a:srgbClr val="009900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 bwMode="auto">
          <a:xfrm rot="20443011">
            <a:off x="6452240" y="2533087"/>
            <a:ext cx="7633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temazepam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 rot="20443011">
            <a:off x="6870492" y="2511912"/>
            <a:ext cx="6431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triazolam</a:t>
            </a:r>
            <a:endParaRPr lang="en-US" sz="900" dirty="0">
              <a:solidFill>
                <a:srgbClr val="FF0000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40" y="1783268"/>
            <a:ext cx="222404" cy="17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40" y="2237943"/>
            <a:ext cx="222404" cy="17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40" y="1552952"/>
            <a:ext cx="222404" cy="17504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87" y="811768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87" y="1141573"/>
            <a:ext cx="365760" cy="2743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44487" y="2895600"/>
            <a:ext cx="1920798" cy="369332"/>
            <a:chOff x="1020487" y="2895600"/>
            <a:chExt cx="1920798" cy="369332"/>
          </a:xfrm>
        </p:grpSpPr>
        <p:sp>
          <p:nvSpPr>
            <p:cNvPr id="73" name="TextBox 81"/>
            <p:cNvSpPr txBox="1">
              <a:spLocks noChangeArrowheads="1"/>
            </p:cNvSpPr>
            <p:nvPr/>
          </p:nvSpPr>
          <p:spPr bwMode="auto">
            <a:xfrm>
              <a:off x="1270635" y="2895600"/>
              <a:ext cx="1670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age-dependent</a:t>
              </a: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2951718"/>
              <a:ext cx="365760" cy="2743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44487" y="4736068"/>
            <a:ext cx="2580196" cy="369332"/>
            <a:chOff x="1020487" y="4736068"/>
            <a:chExt cx="2580196" cy="369332"/>
          </a:xfrm>
        </p:grpSpPr>
        <p:sp>
          <p:nvSpPr>
            <p:cNvPr id="79" name="TextBox 81"/>
            <p:cNvSpPr txBox="1">
              <a:spLocks noChangeArrowheads="1"/>
            </p:cNvSpPr>
            <p:nvPr/>
          </p:nvSpPr>
          <p:spPr bwMode="auto">
            <a:xfrm>
              <a:off x="1266390" y="4736068"/>
              <a:ext cx="23342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can be sex-dependent</a:t>
              </a: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4792980"/>
              <a:ext cx="365760" cy="27432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977762" y="4453916"/>
            <a:ext cx="4801002" cy="369332"/>
            <a:chOff x="1453762" y="4453916"/>
            <a:chExt cx="4801002" cy="369332"/>
          </a:xfrm>
        </p:grpSpPr>
        <p:sp>
          <p:nvSpPr>
            <p:cNvPr id="76" name="TextBox 81"/>
            <p:cNvSpPr txBox="1">
              <a:spLocks noChangeArrowheads="1"/>
            </p:cNvSpPr>
            <p:nvPr/>
          </p:nvSpPr>
          <p:spPr bwMode="auto">
            <a:xfrm>
              <a:off x="1615352" y="4453916"/>
              <a:ext cx="4639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over-sedation can occur with ‘standard doses’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762" y="4575802"/>
              <a:ext cx="230861" cy="17314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 bwMode="auto">
          <a:xfrm>
            <a:off x="7162801" y="6642556"/>
            <a:ext cx="115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Greenblatt et al., 2000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828800" y="1600200"/>
            <a:ext cx="623531" cy="653932"/>
            <a:chOff x="5556850" y="1448010"/>
            <a:chExt cx="846331" cy="921658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 bwMode="auto">
              <a:xfrm>
                <a:off x="5871027" y="1448010"/>
                <a:ext cx="500868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</a:t>
                </a:r>
              </a:p>
            </p:txBody>
          </p:sp>
        </p:grpSp>
      </p:grpSp>
      <p:sp>
        <p:nvSpPr>
          <p:cNvPr id="9" name="TextBox 81">
            <a:extLst>
              <a:ext uri="{FF2B5EF4-FFF2-40B4-BE49-F238E27FC236}">
                <a16:creationId xmlns:a16="http://schemas.microsoft.com/office/drawing/2014/main" id="{C9B56FF1-26C2-6308-EDD4-397757C03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67" y="48768"/>
            <a:ext cx="57615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 Metabolism</a:t>
            </a:r>
          </a:p>
        </p:txBody>
      </p:sp>
    </p:spTree>
    <p:extLst>
      <p:ext uri="{BB962C8B-B14F-4D97-AF65-F5344CB8AC3E}">
        <p14:creationId xmlns:p14="http://schemas.microsoft.com/office/powerpoint/2010/main" val="34227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1"/>
          <p:cNvSpPr txBox="1">
            <a:spLocks noChangeArrowheads="1"/>
          </p:cNvSpPr>
          <p:nvPr/>
        </p:nvSpPr>
        <p:spPr bwMode="auto">
          <a:xfrm>
            <a:off x="228600" y="86375"/>
            <a:ext cx="70583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Benzodiazepines: Effect Selectivity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971800" y="1219200"/>
            <a:ext cx="6095167" cy="2942904"/>
            <a:chOff x="1143204" y="3527793"/>
            <a:chExt cx="6095167" cy="2942904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458561" y="4162425"/>
              <a:ext cx="1111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1979858" y="3700046"/>
              <a:ext cx="6880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43204" y="3527793"/>
              <a:ext cx="1647604" cy="2501001"/>
              <a:chOff x="1143204" y="3527793"/>
              <a:chExt cx="1647604" cy="250100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0808" y="3527793"/>
                <a:ext cx="0" cy="250100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675385" y="5029418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75385" y="53086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675385" y="5565775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75385" y="43434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675385" y="390525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 bwMode="auto">
              <a:xfrm>
                <a:off x="1568655" y="5381625"/>
                <a:ext cx="10214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1689714" y="5124450"/>
                <a:ext cx="93487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sedation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1655730" y="4857750"/>
                <a:ext cx="94929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hypnosis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16200000">
                <a:off x="666471" y="4656379"/>
                <a:ext cx="13227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b="1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CNS effects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652486" y="6005286"/>
              <a:ext cx="2531686" cy="465411"/>
              <a:chOff x="5241905" y="2452694"/>
              <a:chExt cx="2531686" cy="46541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379133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620000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873045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126089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 bwMode="auto">
              <a:xfrm>
                <a:off x="5241905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5989029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6688925" y="2452694"/>
                <a:ext cx="3241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436639" y="2452694"/>
                <a:ext cx="3369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6101770" y="2579551"/>
                <a:ext cx="12618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time (hours)</a:t>
                </a:r>
              </a:p>
            </p:txBody>
          </p:sp>
        </p:grpSp>
        <p:sp>
          <p:nvSpPr>
            <p:cNvPr id="34" name="Freeform 33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6" name="TextBox 81"/>
            <p:cNvSpPr txBox="1">
              <a:spLocks noChangeArrowheads="1"/>
            </p:cNvSpPr>
            <p:nvPr/>
          </p:nvSpPr>
          <p:spPr bwMode="auto">
            <a:xfrm>
              <a:off x="3810000" y="4953000"/>
              <a:ext cx="18293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879818" y="4572000"/>
              <a:ext cx="2096400" cy="1443718"/>
              <a:chOff x="2879818" y="4572000"/>
              <a:chExt cx="2096400" cy="144371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879818" y="5022850"/>
                <a:ext cx="656852" cy="992868"/>
                <a:chOff x="3048869" y="5022850"/>
                <a:chExt cx="492563" cy="99286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3053632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536160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048869" y="5040929"/>
                  <a:ext cx="492563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81"/>
              <p:cNvSpPr txBox="1">
                <a:spLocks noChangeArrowheads="1"/>
              </p:cNvSpPr>
              <p:nvPr/>
            </p:nvSpPr>
            <p:spPr bwMode="auto">
              <a:xfrm>
                <a:off x="3429000" y="4572000"/>
                <a:ext cx="15472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FF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ideal hypnotic</a:t>
                </a: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576638" y="4869657"/>
                <a:ext cx="576263" cy="145256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81844 w 581844"/>
                  <a:gd name="connsiteY0" fmla="*/ 0 h 200371"/>
                  <a:gd name="connsiteX1" fmla="*/ 50824 w 581844"/>
                  <a:gd name="connsiteY1" fmla="*/ 195262 h 200371"/>
                  <a:gd name="connsiteX2" fmla="*/ 12724 w 581844"/>
                  <a:gd name="connsiteY2" fmla="*/ 138112 h 200371"/>
                  <a:gd name="connsiteX0" fmla="*/ 569120 w 569120"/>
                  <a:gd name="connsiteY0" fmla="*/ 0 h 145750"/>
                  <a:gd name="connsiteX1" fmla="*/ 126207 w 569120"/>
                  <a:gd name="connsiteY1" fmla="*/ 114300 h 145750"/>
                  <a:gd name="connsiteX2" fmla="*/ 0 w 569120"/>
                  <a:gd name="connsiteY2" fmla="*/ 138112 h 145750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6263" h="145256">
                    <a:moveTo>
                      <a:pt x="576263" y="0"/>
                    </a:moveTo>
                    <a:cubicBezTo>
                      <a:pt x="577056" y="115093"/>
                      <a:pt x="80169" y="82550"/>
                      <a:pt x="0" y="14525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67025" y="5547727"/>
              <a:ext cx="4371346" cy="487538"/>
              <a:chOff x="2867025" y="5547727"/>
              <a:chExt cx="4371346" cy="48753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867025" y="5547727"/>
                <a:ext cx="2514600" cy="471166"/>
                <a:chOff x="2867025" y="5547727"/>
                <a:chExt cx="2514600" cy="471166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886579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5370400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867025" y="5556306"/>
                  <a:ext cx="25146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81"/>
              <p:cNvSpPr txBox="1">
                <a:spLocks noChangeArrowheads="1"/>
              </p:cNvSpPr>
              <p:nvPr/>
            </p:nvSpPr>
            <p:spPr bwMode="auto">
              <a:xfrm>
                <a:off x="5611002" y="5574268"/>
                <a:ext cx="16273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9900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ideal anxiolytic</a:t>
                </a: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395910" y="5810251"/>
                <a:ext cx="1032949" cy="225014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31020 w 531020"/>
                  <a:gd name="connsiteY0" fmla="*/ 0 h 252933"/>
                  <a:gd name="connsiteX1" fmla="*/ 0 w 531020"/>
                  <a:gd name="connsiteY1" fmla="*/ 195262 h 252933"/>
                  <a:gd name="connsiteX2" fmla="*/ 0 w 531020"/>
                  <a:gd name="connsiteY2" fmla="*/ 195262 h 252933"/>
                  <a:gd name="connsiteX0" fmla="*/ 700089 w 700089"/>
                  <a:gd name="connsiteY0" fmla="*/ 14288 h 209619"/>
                  <a:gd name="connsiteX1" fmla="*/ 169069 w 700089"/>
                  <a:gd name="connsiteY1" fmla="*/ 209550 h 209619"/>
                  <a:gd name="connsiteX2" fmla="*/ 0 w 700089"/>
                  <a:gd name="connsiteY2" fmla="*/ 0 h 209619"/>
                  <a:gd name="connsiteX0" fmla="*/ 700089 w 700089"/>
                  <a:gd name="connsiteY0" fmla="*/ 14288 h 169259"/>
                  <a:gd name="connsiteX1" fmla="*/ 423863 w 700089"/>
                  <a:gd name="connsiteY1" fmla="*/ 169069 h 169259"/>
                  <a:gd name="connsiteX2" fmla="*/ 0 w 700089"/>
                  <a:gd name="connsiteY2" fmla="*/ 0 h 169259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21245"/>
                  <a:gd name="connsiteX1" fmla="*/ 0 w 700089"/>
                  <a:gd name="connsiteY1" fmla="*/ 0 h 121245"/>
                  <a:gd name="connsiteX0" fmla="*/ 992983 w 992983"/>
                  <a:gd name="connsiteY0" fmla="*/ 119063 h 158139"/>
                  <a:gd name="connsiteX1" fmla="*/ 0 w 992983"/>
                  <a:gd name="connsiteY1" fmla="*/ 0 h 158139"/>
                  <a:gd name="connsiteX0" fmla="*/ 992983 w 992983"/>
                  <a:gd name="connsiteY0" fmla="*/ 119063 h 204256"/>
                  <a:gd name="connsiteX1" fmla="*/ 0 w 992983"/>
                  <a:gd name="connsiteY1" fmla="*/ 0 h 204256"/>
                  <a:gd name="connsiteX0" fmla="*/ 988220 w 988220"/>
                  <a:gd name="connsiteY0" fmla="*/ 52388 h 169617"/>
                  <a:gd name="connsiteX1" fmla="*/ 0 w 988220"/>
                  <a:gd name="connsiteY1" fmla="*/ 0 h 169617"/>
                  <a:gd name="connsiteX0" fmla="*/ 988220 w 1001686"/>
                  <a:gd name="connsiteY0" fmla="*/ 52388 h 206171"/>
                  <a:gd name="connsiteX1" fmla="*/ 0 w 1001686"/>
                  <a:gd name="connsiteY1" fmla="*/ 0 h 206171"/>
                  <a:gd name="connsiteX0" fmla="*/ 1021557 w 1032949"/>
                  <a:gd name="connsiteY0" fmla="*/ 85725 h 225014"/>
                  <a:gd name="connsiteX1" fmla="*/ 0 w 1032949"/>
                  <a:gd name="connsiteY1" fmla="*/ 0 h 2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2949" h="225014">
                    <a:moveTo>
                      <a:pt x="1021557" y="85725"/>
                    </a:moveTo>
                    <a:cubicBezTo>
                      <a:pt x="1069182" y="297656"/>
                      <a:pt x="1009650" y="266701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077938" y="5152966"/>
            <a:ext cx="5151662" cy="866835"/>
            <a:chOff x="1828800" y="5410200"/>
            <a:chExt cx="5151662" cy="866835"/>
          </a:xfrm>
        </p:grpSpPr>
        <p:sp>
          <p:nvSpPr>
            <p:cNvPr id="52" name="Right Triangle 51"/>
            <p:cNvSpPr/>
            <p:nvPr/>
          </p:nvSpPr>
          <p:spPr>
            <a:xfrm flipH="1">
              <a:off x="1828800" y="5410200"/>
              <a:ext cx="5151662" cy="514350"/>
            </a:xfrm>
            <a:prstGeom prst="rtTriangle">
              <a:avLst/>
            </a:prstGeom>
            <a:gradFill>
              <a:gsLst>
                <a:gs pos="0">
                  <a:srgbClr val="FF0000"/>
                </a:gs>
                <a:gs pos="90000">
                  <a:schemeClr val="accent1">
                    <a:tint val="44500"/>
                    <a:satMod val="160000"/>
                    <a:lumMod val="3000"/>
                  </a:schemeClr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570268" y="5876925"/>
              <a:ext cx="14366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247929" y="5055243"/>
            <a:ext cx="623531" cy="653932"/>
            <a:chOff x="5556850" y="1448010"/>
            <a:chExt cx="846331" cy="921658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 bwMode="auto">
              <a:xfrm>
                <a:off x="5871027" y="1448010"/>
                <a:ext cx="47693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5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5326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6096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5546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6332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5867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160168" y="2590800"/>
            <a:ext cx="914033" cy="747210"/>
            <a:chOff x="2438400" y="1828800"/>
            <a:chExt cx="9140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790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4635659" y="2392428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7410451" y="2365322"/>
            <a:ext cx="914033" cy="747210"/>
            <a:chOff x="5886450" y="2365322"/>
            <a:chExt cx="9140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6809217" y="3035118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421168" y="4724574"/>
            <a:ext cx="5035376" cy="1879963"/>
            <a:chOff x="1965050" y="4591223"/>
            <a:chExt cx="5035376" cy="1879963"/>
          </a:xfrm>
        </p:grpSpPr>
        <p:grpSp>
          <p:nvGrpSpPr>
            <p:cNvPr id="122" name="Group 121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39" name="TextBox 138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37" name="TextBox 136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35" name="TextBox 134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133" name="TextBox 132"/>
            <p:cNvSpPr txBox="1"/>
            <p:nvPr/>
          </p:nvSpPr>
          <p:spPr bwMode="auto">
            <a:xfrm>
              <a:off x="3954568" y="6071076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37448" y="4808110"/>
            <a:ext cx="1856232" cy="1729851"/>
            <a:chOff x="7013448" y="4808109"/>
            <a:chExt cx="1856232" cy="1729851"/>
          </a:xfrm>
        </p:grpSpPr>
        <p:pic>
          <p:nvPicPr>
            <p:cNvPr id="53" name="Picture 52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59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5343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60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5600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TextBox 81">
            <a:extLst>
              <a:ext uri="{FF2B5EF4-FFF2-40B4-BE49-F238E27FC236}">
                <a16:creationId xmlns:a16="http://schemas.microsoft.com/office/drawing/2014/main" id="{4686D955-BCF9-BE7D-54F3-E9F00FE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37922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572000" y="2057400"/>
            <a:ext cx="3124200" cy="2286000"/>
            <a:chOff x="5994805" y="3442049"/>
            <a:chExt cx="2790313" cy="2023510"/>
          </a:xfrm>
        </p:grpSpPr>
        <p:sp>
          <p:nvSpPr>
            <p:cNvPr id="55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721858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13049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5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721858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13049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0" name="TextBox 83"/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1290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5326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6096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5546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6332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5867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160168" y="2590800"/>
            <a:ext cx="914033" cy="747210"/>
            <a:chOff x="2438400" y="1828800"/>
            <a:chExt cx="9140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790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4635659" y="2392428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7410451" y="2365322"/>
            <a:ext cx="914033" cy="747210"/>
            <a:chOff x="5886450" y="2365322"/>
            <a:chExt cx="9140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6809217" y="3035118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31142" y="4343400"/>
            <a:ext cx="5019226" cy="2261136"/>
            <a:chOff x="1981200" y="4210050"/>
            <a:chExt cx="5019226" cy="226113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68" y="4419600"/>
              <a:ext cx="1447800" cy="14478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68" y="4495800"/>
              <a:ext cx="1447800" cy="14478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709" y="4419600"/>
              <a:ext cx="1447800" cy="1447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09" y="4495800"/>
              <a:ext cx="1447800" cy="1447800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2114550" y="4210050"/>
              <a:ext cx="2057400" cy="1752600"/>
              <a:chOff x="-381000" y="4191000"/>
              <a:chExt cx="2057400" cy="17526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191000"/>
                <a:ext cx="1447800" cy="1447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1447800" cy="1447800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-381000" y="4343400"/>
                <a:ext cx="1752600" cy="1600200"/>
                <a:chOff x="-381000" y="4343400"/>
                <a:chExt cx="1752600" cy="16002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6200" y="43434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8600" y="44196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1000" y="4495800"/>
                  <a:ext cx="1447800" cy="1447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591223"/>
              <a:ext cx="1447800" cy="14478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2549729" y="5586096"/>
              <a:ext cx="7264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32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1-6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909" y="4591223"/>
              <a:ext cx="1447800" cy="14478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767302" y="5611734"/>
              <a:ext cx="6815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sz="32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68" y="4591223"/>
              <a:ext cx="1447800" cy="14478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 bwMode="auto">
            <a:xfrm>
              <a:off x="4968619" y="5586096"/>
              <a:ext cx="6303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  <a:r>
                <a:rPr lang="en-US" sz="32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26" y="4591223"/>
              <a:ext cx="1447800" cy="1447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6177614" y="5645918"/>
              <a:ext cx="362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954568" y="6071076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37448" y="4808110"/>
            <a:ext cx="1856232" cy="1729851"/>
            <a:chOff x="7013448" y="4808109"/>
            <a:chExt cx="1856232" cy="1729851"/>
          </a:xfrm>
        </p:grpSpPr>
        <p:pic>
          <p:nvPicPr>
            <p:cNvPr id="111" name="Picture 110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5343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115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5600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extBox 81">
            <a:extLst>
              <a:ext uri="{FF2B5EF4-FFF2-40B4-BE49-F238E27FC236}">
                <a16:creationId xmlns:a16="http://schemas.microsoft.com/office/drawing/2014/main" id="{A5427507-7A37-BA61-B771-506E25CF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38710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5326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6096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5546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6332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5867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160168" y="2590800"/>
            <a:ext cx="914033" cy="747210"/>
            <a:chOff x="2438400" y="1828800"/>
            <a:chExt cx="9140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790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4635659" y="2392428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7410451" y="2365322"/>
            <a:ext cx="914033" cy="747210"/>
            <a:chOff x="5886450" y="2365322"/>
            <a:chExt cx="9140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6809217" y="3035118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31142" y="4343400"/>
            <a:ext cx="5019226" cy="2261136"/>
            <a:chOff x="1981200" y="4210050"/>
            <a:chExt cx="5019226" cy="226113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68" y="4419600"/>
              <a:ext cx="1447800" cy="14478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68" y="4495800"/>
              <a:ext cx="1447800" cy="14478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709" y="4419600"/>
              <a:ext cx="1447800" cy="1447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09" y="4495800"/>
              <a:ext cx="1447800" cy="1447800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2114550" y="4210050"/>
              <a:ext cx="2057400" cy="1752600"/>
              <a:chOff x="-381000" y="4191000"/>
              <a:chExt cx="2057400" cy="17526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191000"/>
                <a:ext cx="1447800" cy="1447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1447800" cy="1447800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-381000" y="4343400"/>
                <a:ext cx="1752600" cy="1600200"/>
                <a:chOff x="-381000" y="4343400"/>
                <a:chExt cx="1752600" cy="16002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6200" y="43434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8600" y="44196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1000" y="4495800"/>
                  <a:ext cx="1447800" cy="1447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591223"/>
              <a:ext cx="1447800" cy="14478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2549729" y="5586096"/>
              <a:ext cx="7264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32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1-6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909" y="4591223"/>
              <a:ext cx="1447800" cy="14478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767302" y="5611734"/>
              <a:ext cx="6815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sz="3200" baseline="-25000" dirty="0">
                  <a:solidFill>
                    <a:schemeClr val="bg1">
                      <a:lumMod val="75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68" y="4591223"/>
              <a:ext cx="1447800" cy="14478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 bwMode="auto">
            <a:xfrm>
              <a:off x="4968619" y="5586096"/>
              <a:ext cx="6303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  <a:r>
                <a:rPr lang="en-US" sz="3200" baseline="-25000" dirty="0">
                  <a:solidFill>
                    <a:schemeClr val="bg1">
                      <a:lumMod val="75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26" y="4591223"/>
              <a:ext cx="1447800" cy="1447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6177614" y="5645918"/>
              <a:ext cx="362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954568" y="6071076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181600" y="4867275"/>
            <a:ext cx="2889557" cy="10096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562099" y="4724400"/>
            <a:ext cx="2676526" cy="1444738"/>
            <a:chOff x="38099" y="4724400"/>
            <a:chExt cx="2676526" cy="1444738"/>
          </a:xfrm>
        </p:grpSpPr>
        <p:sp>
          <p:nvSpPr>
            <p:cNvPr id="107" name="Right Brace 106"/>
            <p:cNvSpPr/>
            <p:nvPr/>
          </p:nvSpPr>
          <p:spPr>
            <a:xfrm>
              <a:off x="2057400" y="4724400"/>
              <a:ext cx="381000" cy="144473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" panose="05050102010706020507" pitchFamily="18" charset="2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8099" y="4896047"/>
              <a:ext cx="2676526" cy="1180903"/>
              <a:chOff x="-85726" y="4896047"/>
              <a:chExt cx="2676526" cy="1180903"/>
            </a:xfrm>
          </p:grpSpPr>
          <p:graphicFrame>
            <p:nvGraphicFramePr>
              <p:cNvPr id="119" name="Chart 1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69646319"/>
                  </p:ext>
                </p:extLst>
              </p:nvPr>
            </p:nvGraphicFramePr>
            <p:xfrm>
              <a:off x="-85726" y="4896047"/>
              <a:ext cx="2676526" cy="11809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20" name="TextBox 119"/>
              <p:cNvSpPr txBox="1"/>
              <p:nvPr/>
            </p:nvSpPr>
            <p:spPr bwMode="auto">
              <a:xfrm>
                <a:off x="1178488" y="4948535"/>
                <a:ext cx="6503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 bwMode="auto">
              <a:xfrm>
                <a:off x="1143563" y="5308600"/>
                <a:ext cx="5741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698209" y="5314315"/>
                <a:ext cx="6518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 bwMode="auto">
              <a:xfrm>
                <a:off x="111688" y="4953000"/>
                <a:ext cx="4979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 bwMode="auto">
              <a:xfrm>
                <a:off x="76200" y="5712023"/>
                <a:ext cx="7306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1400" i="1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other</a:t>
                </a:r>
                <a:endParaRPr lang="en-US" sz="1400" i="1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288577" y="5286375"/>
                <a:ext cx="209898" cy="97842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898" h="97842">
                    <a:moveTo>
                      <a:pt x="16223" y="0"/>
                    </a:moveTo>
                    <a:cubicBezTo>
                      <a:pt x="1671" y="34925"/>
                      <a:pt x="-12881" y="69850"/>
                      <a:pt x="19398" y="85725"/>
                    </a:cubicBezTo>
                    <a:cubicBezTo>
                      <a:pt x="51677" y="101600"/>
                      <a:pt x="130787" y="98425"/>
                      <a:pt x="209898" y="9525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ymbol" panose="05050102010706020507" pitchFamily="18" charset="2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406095" y="5556831"/>
                <a:ext cx="114603" cy="219075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  <a:gd name="connsiteX0" fmla="*/ 8859 w 85059"/>
                  <a:gd name="connsiteY0" fmla="*/ 136525 h 226537"/>
                  <a:gd name="connsiteX1" fmla="*/ 12034 w 85059"/>
                  <a:gd name="connsiteY1" fmla="*/ 222250 h 226537"/>
                  <a:gd name="connsiteX2" fmla="*/ 85059 w 85059"/>
                  <a:gd name="connsiteY2" fmla="*/ 0 h 226537"/>
                  <a:gd name="connsiteX0" fmla="*/ 0 w 73025"/>
                  <a:gd name="connsiteY0" fmla="*/ 222250 h 222250"/>
                  <a:gd name="connsiteX1" fmla="*/ 73025 w 73025"/>
                  <a:gd name="connsiteY1" fmla="*/ 0 h 222250"/>
                  <a:gd name="connsiteX0" fmla="*/ 0 w 88900"/>
                  <a:gd name="connsiteY0" fmla="*/ 219075 h 219075"/>
                  <a:gd name="connsiteX1" fmla="*/ 88900 w 88900"/>
                  <a:gd name="connsiteY1" fmla="*/ 0 h 219075"/>
                  <a:gd name="connsiteX0" fmla="*/ 9420 w 98320"/>
                  <a:gd name="connsiteY0" fmla="*/ 219075 h 219075"/>
                  <a:gd name="connsiteX1" fmla="*/ 98320 w 98320"/>
                  <a:gd name="connsiteY1" fmla="*/ 0 h 219075"/>
                  <a:gd name="connsiteX0" fmla="*/ 35451 w 124351"/>
                  <a:gd name="connsiteY0" fmla="*/ 219075 h 219075"/>
                  <a:gd name="connsiteX1" fmla="*/ 124351 w 124351"/>
                  <a:gd name="connsiteY1" fmla="*/ 0 h 219075"/>
                  <a:gd name="connsiteX0" fmla="*/ 25703 w 114603"/>
                  <a:gd name="connsiteY0" fmla="*/ 219075 h 219075"/>
                  <a:gd name="connsiteX1" fmla="*/ 114603 w 114603"/>
                  <a:gd name="connsiteY1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603" h="219075">
                    <a:moveTo>
                      <a:pt x="25703" y="219075"/>
                    </a:moveTo>
                    <a:cubicBezTo>
                      <a:pt x="22528" y="94721"/>
                      <a:pt x="-69283" y="9525"/>
                      <a:pt x="114603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ymbol" panose="05050102010706020507" pitchFamily="18" charset="2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8537448" y="4808110"/>
            <a:ext cx="1856232" cy="1729851"/>
            <a:chOff x="7013448" y="4808109"/>
            <a:chExt cx="1856232" cy="1729851"/>
          </a:xfrm>
        </p:grpSpPr>
        <p:pic>
          <p:nvPicPr>
            <p:cNvPr id="111" name="Picture 110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5343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115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5600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extBox 81">
            <a:extLst>
              <a:ext uri="{FF2B5EF4-FFF2-40B4-BE49-F238E27FC236}">
                <a16:creationId xmlns:a16="http://schemas.microsoft.com/office/drawing/2014/main" id="{DE6FA0AA-F9D7-1788-1682-60539B60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38710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133504" y="14643"/>
            <a:ext cx="5355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4400" dirty="0">
                <a:latin typeface="Symbol" panose="05050102010706020507" pitchFamily="18" charset="2"/>
              </a:rPr>
              <a:t>a</a:t>
            </a:r>
            <a:r>
              <a:rPr lang="en-US" dirty="0"/>
              <a:t> Subunits and Selectivity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191000" y="990600"/>
            <a:ext cx="3655836" cy="1295400"/>
            <a:chOff x="2667000" y="685800"/>
            <a:chExt cx="3655836" cy="1295400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34194" y="2810140"/>
            <a:ext cx="6012480" cy="3133460"/>
            <a:chOff x="110193" y="2048140"/>
            <a:chExt cx="6012480" cy="3133460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228600" y="2937072"/>
              <a:ext cx="1048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1714175" y="2937072"/>
              <a:ext cx="1149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3399430" y="2708472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Muscle</a:t>
              </a: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3206749" y="2937072"/>
              <a:ext cx="1226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Relaxation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172631" y="2708472"/>
              <a:ext cx="643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Anti-</a:t>
              </a: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4807050" y="2937072"/>
              <a:ext cx="12698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Convulsant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4345817"/>
              <a:ext cx="1412776" cy="83578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3754581"/>
              <a:ext cx="1412776" cy="83578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845" y="3120727"/>
              <a:ext cx="1412776" cy="83578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93" y="3087256"/>
              <a:ext cx="1412776" cy="83578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3145852"/>
              <a:ext cx="1412776" cy="83578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897" y="3087255"/>
              <a:ext cx="1412776" cy="83578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 bwMode="auto">
            <a:xfrm>
              <a:off x="2169926" y="2048140"/>
              <a:ext cx="15616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the good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45388" y="2590800"/>
              <a:ext cx="558927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728741" y="2810140"/>
            <a:ext cx="2827683" cy="2469956"/>
            <a:chOff x="6204740" y="2048140"/>
            <a:chExt cx="2827683" cy="2469956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6428718" y="2937072"/>
              <a:ext cx="10198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Amnesia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7779111" y="2937072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087254"/>
              <a:ext cx="1412776" cy="83578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647" y="3087253"/>
              <a:ext cx="1412776" cy="83578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682313"/>
              <a:ext cx="1412776" cy="83578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6827995" y="2048140"/>
              <a:ext cx="13420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the bad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324600" y="2590800"/>
              <a:ext cx="2438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9087428" y="5715001"/>
            <a:ext cx="11356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Tan et al., 2011 </a:t>
            </a:r>
          </a:p>
        </p:txBody>
      </p:sp>
    </p:spTree>
    <p:extLst>
      <p:ext uri="{BB962C8B-B14F-4D97-AF65-F5344CB8AC3E}">
        <p14:creationId xmlns:p14="http://schemas.microsoft.com/office/powerpoint/2010/main" val="25012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45" y="3882728"/>
            <a:ext cx="1412776" cy="8357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93" y="3849257"/>
            <a:ext cx="1412776" cy="835783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191000" y="990600"/>
            <a:ext cx="3655836" cy="1295400"/>
            <a:chOff x="2667000" y="685800"/>
            <a:chExt cx="3655836" cy="1295400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sp>
        <p:nvSpPr>
          <p:cNvPr id="33" name="TextBox 32"/>
          <p:cNvSpPr txBox="1"/>
          <p:nvPr/>
        </p:nvSpPr>
        <p:spPr bwMode="auto">
          <a:xfrm>
            <a:off x="4922594" y="347047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Muscle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4729912" y="3699072"/>
            <a:ext cx="1226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Relaxation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6690905" y="3470472"/>
            <a:ext cx="643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Anti-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325324" y="3699072"/>
            <a:ext cx="1269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Convulsant</a:t>
            </a:r>
            <a:endParaRPr lang="en-US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3" y="5107818"/>
            <a:ext cx="1412776" cy="8357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3" y="4516582"/>
            <a:ext cx="1412776" cy="8357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3" y="3907853"/>
            <a:ext cx="1412776" cy="8357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97" y="3849256"/>
            <a:ext cx="1412776" cy="8357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3693927" y="2810140"/>
            <a:ext cx="156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the good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869389" y="3352800"/>
            <a:ext cx="55892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728741" y="2810140"/>
            <a:ext cx="2827683" cy="2469956"/>
            <a:chOff x="6204740" y="2048140"/>
            <a:chExt cx="2827683" cy="2469956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6423456" y="2937072"/>
              <a:ext cx="10198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Amnesia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7772761" y="2937072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087254"/>
              <a:ext cx="1412776" cy="83578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647" y="3087253"/>
              <a:ext cx="1412776" cy="83578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682313"/>
              <a:ext cx="1412776" cy="83578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6827995" y="2048140"/>
              <a:ext cx="13420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the bad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324600" y="2590800"/>
              <a:ext cx="2438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9087428" y="5715001"/>
            <a:ext cx="11356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Tan et al., 2011 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1752601" y="3694906"/>
            <a:ext cx="265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Sedation             Anxiolysis</a:t>
            </a:r>
          </a:p>
        </p:txBody>
      </p:sp>
      <p:sp>
        <p:nvSpPr>
          <p:cNvPr id="3" name="TextBox 81">
            <a:extLst>
              <a:ext uri="{FF2B5EF4-FFF2-40B4-BE49-F238E27FC236}">
                <a16:creationId xmlns:a16="http://schemas.microsoft.com/office/drawing/2014/main" id="{A0EAC988-412D-AB0E-719C-8A5A0D9C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4" y="14643"/>
            <a:ext cx="5355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4400" dirty="0">
                <a:latin typeface="Symbol" panose="05050102010706020507" pitchFamily="18" charset="2"/>
              </a:rPr>
              <a:t>a</a:t>
            </a:r>
            <a:r>
              <a:rPr lang="en-US" dirty="0"/>
              <a:t> Subunits and Selectivity</a:t>
            </a:r>
          </a:p>
        </p:txBody>
      </p:sp>
    </p:spTree>
    <p:extLst>
      <p:ext uri="{BB962C8B-B14F-4D97-AF65-F5344CB8AC3E}">
        <p14:creationId xmlns:p14="http://schemas.microsoft.com/office/powerpoint/2010/main" val="19243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7.40741E-7 L 0.00209 -0.03218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62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67400" y="2496979"/>
            <a:ext cx="4191000" cy="1524000"/>
            <a:chOff x="4343400" y="2895600"/>
            <a:chExt cx="4191000" cy="1524000"/>
          </a:xfrm>
        </p:grpSpPr>
        <p:pic>
          <p:nvPicPr>
            <p:cNvPr id="76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4" t="59428" b="20286"/>
            <a:stretch/>
          </p:blipFill>
          <p:spPr bwMode="auto">
            <a:xfrm>
              <a:off x="5745999" y="2895600"/>
              <a:ext cx="2788401" cy="144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227307"/>
              <a:ext cx="1412776" cy="835783"/>
            </a:xfrm>
            <a:prstGeom prst="rect">
              <a:avLst/>
            </a:prstGeom>
          </p:spPr>
        </p:pic>
        <p:sp>
          <p:nvSpPr>
            <p:cNvPr id="79" name="Left Brace 78"/>
            <p:cNvSpPr/>
            <p:nvPr/>
          </p:nvSpPr>
          <p:spPr>
            <a:xfrm>
              <a:off x="5410200" y="2895600"/>
              <a:ext cx="381000" cy="1524000"/>
            </a:xfrm>
            <a:prstGeom prst="lef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4781550" y="292417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522248" y="2390300"/>
            <a:ext cx="3688553" cy="1330345"/>
            <a:chOff x="5455447" y="2788920"/>
            <a:chExt cx="3688553" cy="1330345"/>
          </a:xfrm>
        </p:grpSpPr>
        <p:sp>
          <p:nvSpPr>
            <p:cNvPr id="107" name="TextBox 106"/>
            <p:cNvSpPr txBox="1"/>
            <p:nvPr/>
          </p:nvSpPr>
          <p:spPr bwMode="auto">
            <a:xfrm>
              <a:off x="5465951" y="2788920"/>
              <a:ext cx="35332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400" b="1" u="sng" dirty="0">
                  <a:solidFill>
                    <a:srgbClr val="FF0000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400" baseline="-25000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2400" u="sng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-selective agents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5610731" y="3195935"/>
              <a:ext cx="35332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20-fold higher affinity for</a:t>
              </a:r>
            </a:p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receptors containing </a:t>
              </a:r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 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3296921"/>
              <a:ext cx="250034" cy="187526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4191000" y="990600"/>
            <a:ext cx="3655836" cy="1295400"/>
            <a:chOff x="2667000" y="685800"/>
            <a:chExt cx="3655836" cy="129540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0" y="2468404"/>
            <a:ext cx="4191000" cy="1524000"/>
            <a:chOff x="0" y="2867025"/>
            <a:chExt cx="4191000" cy="1524000"/>
          </a:xfrm>
        </p:grpSpPr>
        <p:pic>
          <p:nvPicPr>
            <p:cNvPr id="75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79699"/>
            <a:stretch/>
          </p:blipFill>
          <p:spPr bwMode="auto">
            <a:xfrm>
              <a:off x="1372124" y="2922965"/>
              <a:ext cx="2818876" cy="145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7307"/>
              <a:ext cx="1412776" cy="835783"/>
            </a:xfrm>
            <a:prstGeom prst="rect">
              <a:avLst/>
            </a:prstGeom>
          </p:spPr>
        </p:pic>
        <p:sp>
          <p:nvSpPr>
            <p:cNvPr id="4" name="Left Brace 3"/>
            <p:cNvSpPr/>
            <p:nvPr/>
          </p:nvSpPr>
          <p:spPr>
            <a:xfrm>
              <a:off x="1066800" y="2867025"/>
              <a:ext cx="381000" cy="15240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62021" y="292231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1" y="4460005"/>
            <a:ext cx="4236725" cy="1542174"/>
            <a:chOff x="0" y="4858626"/>
            <a:chExt cx="4236725" cy="1542174"/>
          </a:xfrm>
        </p:grpSpPr>
        <p:pic>
          <p:nvPicPr>
            <p:cNvPr id="77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57" r="58784" b="20521"/>
            <a:stretch/>
          </p:blipFill>
          <p:spPr bwMode="auto">
            <a:xfrm>
              <a:off x="1448324" y="4858626"/>
              <a:ext cx="2788401" cy="146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32080"/>
              <a:ext cx="1412776" cy="835783"/>
            </a:xfrm>
            <a:prstGeom prst="rect">
              <a:avLst/>
            </a:prstGeom>
          </p:spPr>
        </p:pic>
        <p:sp>
          <p:nvSpPr>
            <p:cNvPr id="81" name="Left Brace 80"/>
            <p:cNvSpPr/>
            <p:nvPr/>
          </p:nvSpPr>
          <p:spPr>
            <a:xfrm>
              <a:off x="1066800" y="4876800"/>
              <a:ext cx="381000" cy="1524000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438150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67400" y="4497229"/>
            <a:ext cx="4305300" cy="1524000"/>
            <a:chOff x="4343400" y="4895850"/>
            <a:chExt cx="4305300" cy="1524000"/>
          </a:xfrm>
        </p:grpSpPr>
        <p:pic>
          <p:nvPicPr>
            <p:cNvPr id="78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8" b="80171"/>
            <a:stretch/>
          </p:blipFill>
          <p:spPr bwMode="auto">
            <a:xfrm>
              <a:off x="5814587" y="4972050"/>
              <a:ext cx="2834113" cy="141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32080"/>
              <a:ext cx="1412776" cy="835783"/>
            </a:xfrm>
            <a:prstGeom prst="rect">
              <a:avLst/>
            </a:prstGeom>
          </p:spPr>
        </p:pic>
        <p:sp>
          <p:nvSpPr>
            <p:cNvPr id="80" name="Left Brace 79"/>
            <p:cNvSpPr/>
            <p:nvPr/>
          </p:nvSpPr>
          <p:spPr>
            <a:xfrm>
              <a:off x="5410200" y="4895850"/>
              <a:ext cx="381000" cy="1524000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4772531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522248" y="3716774"/>
            <a:ext cx="3688553" cy="369332"/>
            <a:chOff x="5455447" y="4029670"/>
            <a:chExt cx="3688553" cy="369332"/>
          </a:xfrm>
        </p:grpSpPr>
        <p:sp>
          <p:nvSpPr>
            <p:cNvPr id="111" name="TextBox 110"/>
            <p:cNvSpPr txBox="1"/>
            <p:nvPr/>
          </p:nvSpPr>
          <p:spPr bwMode="auto">
            <a:xfrm>
              <a:off x="5610731" y="402967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‘Z compounds’</a:t>
              </a: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4130656"/>
              <a:ext cx="250034" cy="187526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6700048" y="4029472"/>
            <a:ext cx="2977353" cy="369332"/>
            <a:chOff x="5633247" y="4266168"/>
            <a:chExt cx="2977353" cy="369332"/>
          </a:xfrm>
        </p:grpSpPr>
        <p:sp>
          <p:nvSpPr>
            <p:cNvPr id="114" name="TextBox 113"/>
            <p:cNvSpPr txBox="1"/>
            <p:nvPr/>
          </p:nvSpPr>
          <p:spPr bwMode="auto">
            <a:xfrm>
              <a:off x="5750431" y="4266168"/>
              <a:ext cx="28601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technically non-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247" y="4392554"/>
              <a:ext cx="183353" cy="137515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>
            <a:off x="6522248" y="4373404"/>
            <a:ext cx="3685669" cy="369332"/>
            <a:chOff x="5455447" y="4029670"/>
            <a:chExt cx="3685669" cy="369332"/>
          </a:xfrm>
        </p:grpSpPr>
        <p:sp>
          <p:nvSpPr>
            <p:cNvPr id="124" name="TextBox 123"/>
            <p:cNvSpPr txBox="1"/>
            <p:nvPr/>
          </p:nvSpPr>
          <p:spPr bwMode="auto">
            <a:xfrm>
              <a:off x="5607847" y="402967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good for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insonmia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4130656"/>
              <a:ext cx="250034" cy="187526"/>
            </a:xfrm>
            <a:prstGeom prst="rect">
              <a:avLst/>
            </a:prstGeom>
          </p:spPr>
        </p:pic>
      </p:grpSp>
      <p:sp>
        <p:nvSpPr>
          <p:cNvPr id="136" name="TextBox 135"/>
          <p:cNvSpPr txBox="1"/>
          <p:nvPr/>
        </p:nvSpPr>
        <p:spPr bwMode="auto">
          <a:xfrm>
            <a:off x="2638932" y="2390300"/>
            <a:ext cx="3533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9900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u="sng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-selective agents</a:t>
            </a:r>
          </a:p>
        </p:txBody>
      </p:sp>
      <p:pic>
        <p:nvPicPr>
          <p:cNvPr id="138" name="Picture 137" descr="D:\kuloth\2011\July\21-07-2011\NRD_aop\images\nrd3502-t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47" y="3454109"/>
            <a:ext cx="3925403" cy="22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39"/>
          <p:cNvGrpSpPr/>
          <p:nvPr/>
        </p:nvGrpSpPr>
        <p:grpSpPr>
          <a:xfrm>
            <a:off x="2578879" y="2801779"/>
            <a:ext cx="3697591" cy="369332"/>
            <a:chOff x="1054878" y="3200400"/>
            <a:chExt cx="3697591" cy="369332"/>
          </a:xfrm>
        </p:grpSpPr>
        <p:sp>
          <p:nvSpPr>
            <p:cNvPr id="141" name="TextBox 140"/>
            <p:cNvSpPr txBox="1"/>
            <p:nvPr/>
          </p:nvSpPr>
          <p:spPr bwMode="auto">
            <a:xfrm>
              <a:off x="1219200" y="320040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non-sedating anxiolytics</a:t>
              </a: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78" y="3302794"/>
              <a:ext cx="254808" cy="191106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2581277" y="3076231"/>
            <a:ext cx="3695193" cy="369332"/>
            <a:chOff x="1057276" y="3474852"/>
            <a:chExt cx="3695193" cy="369332"/>
          </a:xfrm>
        </p:grpSpPr>
        <p:sp>
          <p:nvSpPr>
            <p:cNvPr id="144" name="TextBox 143"/>
            <p:cNvSpPr txBox="1"/>
            <p:nvPr/>
          </p:nvSpPr>
          <p:spPr bwMode="auto">
            <a:xfrm>
              <a:off x="1219200" y="3474852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hopefully soon…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76" y="3559361"/>
              <a:ext cx="254808" cy="191106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 bwMode="auto">
          <a:xfrm>
            <a:off x="1660999" y="6553201"/>
            <a:ext cx="15680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8500216" y="6245424"/>
            <a:ext cx="1063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4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zolpidem</a:t>
            </a:r>
            <a:r>
              <a:rPr lang="en-US" sz="14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590801" y="4681425"/>
            <a:ext cx="3044296" cy="1671384"/>
            <a:chOff x="1087577" y="3140787"/>
            <a:chExt cx="3044296" cy="1671384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1087577" y="3751461"/>
              <a:ext cx="3433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</a:t>
              </a:r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1710772" y="3140787"/>
              <a:ext cx="4956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</a:t>
              </a:r>
              <a:r>
                <a:rPr lang="en-US" sz="16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2218293" y="3248025"/>
              <a:ext cx="3273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168" y="3276600"/>
              <a:ext cx="1202511" cy="131583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 bwMode="auto">
            <a:xfrm>
              <a:off x="1412270" y="4504394"/>
              <a:ext cx="9188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diazepam</a:t>
              </a: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2517255" y="3774761"/>
              <a:ext cx="5277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  <a:r>
                <a:rPr lang="en-US" sz="16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</a:t>
              </a:r>
              <a:endParaRPr lang="en-US" sz="16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451" y="3272347"/>
              <a:ext cx="1202510" cy="1315833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 bwMode="auto">
            <a:xfrm>
              <a:off x="3788509" y="4072273"/>
              <a:ext cx="3433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</a:t>
              </a:r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8" name="TextBox 97"/>
            <p:cNvSpPr txBox="1"/>
            <p:nvPr/>
          </p:nvSpPr>
          <p:spPr bwMode="auto">
            <a:xfrm>
              <a:off x="3419394" y="3163878"/>
              <a:ext cx="3177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</a:t>
              </a:r>
              <a:endParaRPr lang="en-US" sz="16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3798034" y="3248025"/>
              <a:ext cx="3273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971800" y="4504394"/>
              <a:ext cx="11031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clonazepam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773039" y="4807712"/>
            <a:ext cx="2788126" cy="1330122"/>
            <a:chOff x="1269816" y="3267074"/>
            <a:chExt cx="2788126" cy="1330122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816" y="3272694"/>
              <a:ext cx="1195675" cy="132450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267" y="3267074"/>
              <a:ext cx="1195675" cy="132450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001001" y="4885868"/>
            <a:ext cx="2185857" cy="1464391"/>
            <a:chOff x="6477000" y="4885867"/>
            <a:chExt cx="2185857" cy="1464391"/>
          </a:xfrm>
        </p:grpSpPr>
        <p:sp>
          <p:nvSpPr>
            <p:cNvPr id="68" name="TextBox 67"/>
            <p:cNvSpPr txBox="1"/>
            <p:nvPr/>
          </p:nvSpPr>
          <p:spPr bwMode="auto">
            <a:xfrm>
              <a:off x="6829425" y="6042481"/>
              <a:ext cx="13917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imidazopyridine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885867"/>
              <a:ext cx="2185857" cy="122626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477000" y="4627320"/>
            <a:ext cx="1382110" cy="1722939"/>
            <a:chOff x="4953000" y="4627319"/>
            <a:chExt cx="1382110" cy="1722939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48" y="4627319"/>
              <a:ext cx="1195675" cy="1324502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 bwMode="auto">
            <a:xfrm>
              <a:off x="4953000" y="6042481"/>
              <a:ext cx="13821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855060" y="6051668"/>
            <a:ext cx="640741" cy="653932"/>
            <a:chOff x="5556850" y="1448010"/>
            <a:chExt cx="869690" cy="92165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13</a:t>
                </a: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9476479" y="5455222"/>
            <a:ext cx="640741" cy="653932"/>
            <a:chOff x="5556850" y="1448010"/>
            <a:chExt cx="869690" cy="921658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14</a:t>
                </a:r>
              </a:p>
            </p:txBody>
          </p:sp>
        </p:grpSp>
      </p:grpSp>
      <p:sp>
        <p:nvSpPr>
          <p:cNvPr id="9" name="TextBox 81">
            <a:extLst>
              <a:ext uri="{FF2B5EF4-FFF2-40B4-BE49-F238E27FC236}">
                <a16:creationId xmlns:a16="http://schemas.microsoft.com/office/drawing/2014/main" id="{CBA9AE26-19BC-D60C-E3F9-2D924D24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4" y="14643"/>
            <a:ext cx="5355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4400" dirty="0">
                <a:latin typeface="Symbol" panose="05050102010706020507" pitchFamily="18" charset="2"/>
              </a:rPr>
              <a:t>a</a:t>
            </a:r>
            <a:r>
              <a:rPr lang="en-US" dirty="0"/>
              <a:t> Subunits and Selectivity</a:t>
            </a:r>
          </a:p>
        </p:txBody>
      </p:sp>
    </p:spTree>
    <p:extLst>
      <p:ext uri="{BB962C8B-B14F-4D97-AF65-F5344CB8AC3E}">
        <p14:creationId xmlns:p14="http://schemas.microsoft.com/office/powerpoint/2010/main" val="34028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72" grpId="0"/>
      <p:bldP spid="7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119861" y="92768"/>
            <a:ext cx="623531" cy="653932"/>
            <a:chOff x="5556850" y="1448010"/>
            <a:chExt cx="846331" cy="921658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 bwMode="auto">
              <a:xfrm>
                <a:off x="5832242" y="1448010"/>
                <a:ext cx="485636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15</a:t>
                </a:r>
              </a:p>
            </p:txBody>
          </p:sp>
        </p:grpSp>
      </p:grpSp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84821" y="39469"/>
            <a:ext cx="7061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Benzodiazepines: Therapeutic Uses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364806" y="746700"/>
            <a:ext cx="4469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maximize therapy, minimize side-effects 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7215802" y="1796088"/>
            <a:ext cx="2918798" cy="1785313"/>
            <a:chOff x="5565932" y="1294437"/>
            <a:chExt cx="2918798" cy="1785313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5565932" y="1603448"/>
              <a:ext cx="8755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914307" y="1341298"/>
              <a:ext cx="5613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545408" y="1294437"/>
              <a:ext cx="0" cy="141796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68273" y="2145799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68273" y="230408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8273" y="2449892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8273" y="175685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68273" y="1508440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5639762" y="2294687"/>
              <a:ext cx="8098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720664" y="2148879"/>
              <a:ext cx="74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5697953" y="1997670"/>
              <a:ext cx="7569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52355" y="2712406"/>
              <a:ext cx="1932375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542444" y="1508440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45990" y="1756854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4442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41958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2780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4360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 bwMode="auto">
            <a:xfrm>
              <a:off x="6452714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952005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7419735" y="2699078"/>
              <a:ext cx="324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919421" y="2699078"/>
              <a:ext cx="3369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849549" y="2802751"/>
              <a:ext cx="9909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04636" y="2142075"/>
              <a:ext cx="438964" cy="562917"/>
              <a:chOff x="3048869" y="5022850"/>
              <a:chExt cx="492563" cy="99286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81"/>
            <p:cNvSpPr txBox="1">
              <a:spLocks noChangeArrowheads="1"/>
            </p:cNvSpPr>
            <p:nvPr/>
          </p:nvSpPr>
          <p:spPr bwMode="auto">
            <a:xfrm>
              <a:off x="6928323" y="1828800"/>
              <a:ext cx="10935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70310" y="2055221"/>
              <a:ext cx="385108" cy="8235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ndara" panose="020E0502030303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60931" y="1066800"/>
            <a:ext cx="2402764" cy="400110"/>
            <a:chOff x="436930" y="1066800"/>
            <a:chExt cx="2402764" cy="40011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700967" y="1066800"/>
              <a:ext cx="2138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sedation-hypnosis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0" y="1142868"/>
              <a:ext cx="381425" cy="28606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273631" y="1352788"/>
            <a:ext cx="2462306" cy="369332"/>
            <a:chOff x="749631" y="1352788"/>
            <a:chExt cx="2462306" cy="369332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932146" y="1352788"/>
              <a:ext cx="2279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true benzodiazepines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1436945"/>
              <a:ext cx="268023" cy="2010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45560" y="1648460"/>
            <a:ext cx="3481739" cy="338554"/>
            <a:chOff x="1021559" y="1648460"/>
            <a:chExt cx="3481739" cy="338554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088581" y="1648460"/>
              <a:ext cx="34147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Triazolam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(closest to ‘ideal hypnotic’)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1767482"/>
              <a:ext cx="134012" cy="1005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545559" y="1916966"/>
            <a:ext cx="3949864" cy="338554"/>
            <a:chOff x="1021559" y="1916966"/>
            <a:chExt cx="3949864" cy="338554"/>
          </a:xfrm>
        </p:grpSpPr>
        <p:sp>
          <p:nvSpPr>
            <p:cNvPr id="71" name="TextBox 70"/>
            <p:cNvSpPr txBox="1"/>
            <p:nvPr/>
          </p:nvSpPr>
          <p:spPr bwMode="auto">
            <a:xfrm>
              <a:off x="1085423" y="1916966"/>
              <a:ext cx="388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(less ‘early morning insomnia’)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028377"/>
              <a:ext cx="134012" cy="1005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73631" y="2200540"/>
            <a:ext cx="1693117" cy="369332"/>
            <a:chOff x="749631" y="2200540"/>
            <a:chExt cx="1693117" cy="369332"/>
          </a:xfrm>
        </p:grpSpPr>
        <p:sp>
          <p:nvSpPr>
            <p:cNvPr id="73" name="TextBox 72"/>
            <p:cNvSpPr txBox="1"/>
            <p:nvPr/>
          </p:nvSpPr>
          <p:spPr bwMode="auto">
            <a:xfrm>
              <a:off x="938810" y="2200540"/>
              <a:ext cx="1503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 compounds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2280248"/>
              <a:ext cx="268023" cy="2010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45559" y="2507880"/>
            <a:ext cx="1887237" cy="338554"/>
            <a:chOff x="1021559" y="2507880"/>
            <a:chExt cx="1887237" cy="338554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1434" y="2507880"/>
              <a:ext cx="1837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Zolpidem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Ambien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631484"/>
              <a:ext cx="134012" cy="1005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45560" y="2776386"/>
            <a:ext cx="1764066" cy="338554"/>
            <a:chOff x="1021559" y="2776386"/>
            <a:chExt cx="1764066" cy="338554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1078106" y="2776386"/>
              <a:ext cx="17075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Zaleplon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Sonata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890341"/>
              <a:ext cx="134012" cy="10050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45560" y="3020226"/>
            <a:ext cx="2123791" cy="338554"/>
            <a:chOff x="1021559" y="3020226"/>
            <a:chExt cx="2123791" cy="338554"/>
          </a:xfrm>
        </p:grpSpPr>
        <p:sp>
          <p:nvSpPr>
            <p:cNvPr id="79" name="TextBox 78"/>
            <p:cNvSpPr txBox="1"/>
            <p:nvPr/>
          </p:nvSpPr>
          <p:spPr bwMode="auto">
            <a:xfrm>
              <a:off x="1078759" y="3020226"/>
              <a:ext cx="20665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Eszopiclone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Lunesta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3150691"/>
              <a:ext cx="134012" cy="100509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9884384" y="3232268"/>
            <a:ext cx="623531" cy="653932"/>
            <a:chOff x="5556850" y="1448010"/>
            <a:chExt cx="846331" cy="92165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 bwMode="auto">
              <a:xfrm>
                <a:off x="5832242" y="1448010"/>
                <a:ext cx="50304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42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 bwMode="auto">
          <a:xfrm>
            <a:off x="3364806" y="746700"/>
            <a:ext cx="4469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maximize therapy, minimize side-effects 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7215802" y="1796088"/>
            <a:ext cx="2918798" cy="1785313"/>
            <a:chOff x="5565932" y="1294437"/>
            <a:chExt cx="2918798" cy="1785313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5565932" y="1603448"/>
              <a:ext cx="8755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914307" y="1341298"/>
              <a:ext cx="5613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545408" y="1294437"/>
              <a:ext cx="0" cy="141796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68273" y="2145799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68273" y="230408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8273" y="2449892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8273" y="175685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68273" y="1508440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5639762" y="2294687"/>
              <a:ext cx="8098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720664" y="2148879"/>
              <a:ext cx="74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5697953" y="1997670"/>
              <a:ext cx="7569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52355" y="2712406"/>
              <a:ext cx="1932375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542444" y="1508440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45990" y="1756854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4442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41958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2780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4360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 bwMode="auto">
            <a:xfrm>
              <a:off x="6452714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952005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7419735" y="2699078"/>
              <a:ext cx="324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919421" y="2699078"/>
              <a:ext cx="3369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849549" y="2802751"/>
              <a:ext cx="9909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04636" y="2142075"/>
              <a:ext cx="438964" cy="562917"/>
              <a:chOff x="3048869" y="5022850"/>
              <a:chExt cx="492563" cy="99286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81"/>
            <p:cNvSpPr txBox="1">
              <a:spLocks noChangeArrowheads="1"/>
            </p:cNvSpPr>
            <p:nvPr/>
          </p:nvSpPr>
          <p:spPr bwMode="auto">
            <a:xfrm>
              <a:off x="6928323" y="1828800"/>
              <a:ext cx="10935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70310" y="2055221"/>
              <a:ext cx="385108" cy="8235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ndara" panose="020E0502030303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60931" y="1066800"/>
            <a:ext cx="2402764" cy="400110"/>
            <a:chOff x="436930" y="1066800"/>
            <a:chExt cx="2402764" cy="40011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700967" y="1066800"/>
              <a:ext cx="2138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sedation-hypnosis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0" y="1142868"/>
              <a:ext cx="381425" cy="28606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273631" y="1352788"/>
            <a:ext cx="2462306" cy="369332"/>
            <a:chOff x="749631" y="1352788"/>
            <a:chExt cx="2462306" cy="369332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932146" y="1352788"/>
              <a:ext cx="2279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true benzodiazepines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1436945"/>
              <a:ext cx="268023" cy="2010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45560" y="1648460"/>
            <a:ext cx="3481739" cy="338554"/>
            <a:chOff x="1021559" y="1648460"/>
            <a:chExt cx="3481739" cy="338554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088581" y="1648460"/>
              <a:ext cx="34147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Triazolam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(closest to ‘ideal hypnotic’)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1767482"/>
              <a:ext cx="134012" cy="1005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545559" y="1916966"/>
            <a:ext cx="3949864" cy="338554"/>
            <a:chOff x="1021559" y="1916966"/>
            <a:chExt cx="3949864" cy="338554"/>
          </a:xfrm>
        </p:grpSpPr>
        <p:sp>
          <p:nvSpPr>
            <p:cNvPr id="71" name="TextBox 70"/>
            <p:cNvSpPr txBox="1"/>
            <p:nvPr/>
          </p:nvSpPr>
          <p:spPr bwMode="auto">
            <a:xfrm>
              <a:off x="1085423" y="1916966"/>
              <a:ext cx="388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(less ‘early morning insomnia’)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028377"/>
              <a:ext cx="134012" cy="1005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73631" y="2200540"/>
            <a:ext cx="1693117" cy="369332"/>
            <a:chOff x="749631" y="2200540"/>
            <a:chExt cx="1693117" cy="369332"/>
          </a:xfrm>
        </p:grpSpPr>
        <p:sp>
          <p:nvSpPr>
            <p:cNvPr id="73" name="TextBox 72"/>
            <p:cNvSpPr txBox="1"/>
            <p:nvPr/>
          </p:nvSpPr>
          <p:spPr bwMode="auto">
            <a:xfrm>
              <a:off x="938810" y="2200540"/>
              <a:ext cx="1503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 compounds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2280248"/>
              <a:ext cx="268023" cy="2010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45559" y="2507880"/>
            <a:ext cx="1887237" cy="338554"/>
            <a:chOff x="1021559" y="2507880"/>
            <a:chExt cx="1887237" cy="338554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1434" y="2507880"/>
              <a:ext cx="1837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Zolpidem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Ambien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631484"/>
              <a:ext cx="134012" cy="1005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45560" y="2776386"/>
            <a:ext cx="1764066" cy="338554"/>
            <a:chOff x="1021559" y="2776386"/>
            <a:chExt cx="1764066" cy="338554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1078106" y="2776386"/>
              <a:ext cx="17075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Zaleplon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Sonata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890341"/>
              <a:ext cx="134012" cy="10050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45560" y="3020226"/>
            <a:ext cx="2123791" cy="338554"/>
            <a:chOff x="1021559" y="3020226"/>
            <a:chExt cx="2123791" cy="338554"/>
          </a:xfrm>
        </p:grpSpPr>
        <p:sp>
          <p:nvSpPr>
            <p:cNvPr id="79" name="TextBox 78"/>
            <p:cNvSpPr txBox="1"/>
            <p:nvPr/>
          </p:nvSpPr>
          <p:spPr bwMode="auto">
            <a:xfrm>
              <a:off x="1078759" y="3020226"/>
              <a:ext cx="20665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Eszopiclone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Lunesta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3150691"/>
              <a:ext cx="134012" cy="100509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1955911" y="3429000"/>
            <a:ext cx="1491337" cy="400110"/>
            <a:chOff x="441126" y="3505200"/>
            <a:chExt cx="1491337" cy="400110"/>
          </a:xfrm>
        </p:grpSpPr>
        <p:sp>
          <p:nvSpPr>
            <p:cNvPr id="82" name="TextBox 81"/>
            <p:cNvSpPr txBox="1"/>
            <p:nvPr/>
          </p:nvSpPr>
          <p:spPr bwMode="auto">
            <a:xfrm>
              <a:off x="704242" y="3505200"/>
              <a:ext cx="12282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2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26" y="3560757"/>
              <a:ext cx="385328" cy="288996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2284688" y="3763060"/>
            <a:ext cx="4665206" cy="369332"/>
            <a:chOff x="706709" y="3839260"/>
            <a:chExt cx="4665206" cy="36933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 bwMode="auto">
            <a:xfrm>
              <a:off x="902422" y="3839260"/>
              <a:ext cx="4469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most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with medium- to long-T</a:t>
              </a:r>
              <a:r>
                <a:rPr lang="en-US" sz="20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1/2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work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84688" y="4233434"/>
            <a:ext cx="5067712" cy="369332"/>
            <a:chOff x="715328" y="4119146"/>
            <a:chExt cx="5067712" cy="369332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914400" y="4119146"/>
              <a:ext cx="48686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0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-selective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are actively being developed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8" y="4194095"/>
              <a:ext cx="275272" cy="206455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2547637" y="4744421"/>
            <a:ext cx="5928252" cy="584775"/>
            <a:chOff x="1034374" y="4630132"/>
            <a:chExt cx="5928252" cy="58477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1135390" y="4630132"/>
              <a:ext cx="58272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associated with prominent autonomic signs (e.g. panic disorders)</a:t>
              </a:r>
            </a:p>
            <a:p>
              <a:pPr eaLnBrk="1" hangingPunct="1"/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374" y="4747260"/>
              <a:ext cx="171746" cy="12881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2284688" y="4500134"/>
            <a:ext cx="1847638" cy="369332"/>
            <a:chOff x="716280" y="4385846"/>
            <a:chExt cx="1847638" cy="369332"/>
          </a:xfrm>
        </p:grpSpPr>
        <p:sp>
          <p:nvSpPr>
            <p:cNvPr id="94" name="TextBox 93"/>
            <p:cNvSpPr txBox="1"/>
            <p:nvPr/>
          </p:nvSpPr>
          <p:spPr bwMode="auto">
            <a:xfrm>
              <a:off x="912504" y="4385846"/>
              <a:ext cx="16514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severe anxiety:</a:t>
              </a: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" y="4465320"/>
              <a:ext cx="275272" cy="20645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2545080" y="4969655"/>
            <a:ext cx="2565622" cy="584775"/>
            <a:chOff x="1021080" y="4855366"/>
            <a:chExt cx="2565622" cy="584775"/>
          </a:xfrm>
        </p:grpSpPr>
        <p:sp>
          <p:nvSpPr>
            <p:cNvPr id="97" name="TextBox 96"/>
            <p:cNvSpPr txBox="1"/>
            <p:nvPr/>
          </p:nvSpPr>
          <p:spPr bwMode="auto">
            <a:xfrm>
              <a:off x="1135390" y="4855366"/>
              <a:ext cx="24513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high-potency </a:t>
              </a:r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used</a:t>
              </a:r>
            </a:p>
            <a:p>
              <a:pPr eaLnBrk="1" hangingPunct="1"/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" y="4966335"/>
              <a:ext cx="171746" cy="12881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2806213" y="5200856"/>
            <a:ext cx="1962699" cy="938365"/>
            <a:chOff x="1282212" y="5102880"/>
            <a:chExt cx="1962699" cy="938365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1301750" y="5518025"/>
              <a:ext cx="1635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4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Ativin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1" name="TextBox 100"/>
            <p:cNvSpPr txBox="1"/>
            <p:nvPr/>
          </p:nvSpPr>
          <p:spPr bwMode="auto">
            <a:xfrm>
              <a:off x="1301750" y="5102880"/>
              <a:ext cx="16722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sz="14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222316"/>
              <a:ext cx="85873" cy="64405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1301750" y="5317989"/>
              <a:ext cx="19431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sz="14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441384"/>
              <a:ext cx="85873" cy="6440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641404"/>
              <a:ext cx="85873" cy="64405"/>
            </a:xfrm>
            <a:prstGeom prst="rect">
              <a:avLst/>
            </a:prstGeom>
          </p:spPr>
        </p:pic>
      </p:grpSp>
      <p:grpSp>
        <p:nvGrpSpPr>
          <p:cNvPr id="136" name="Group 135"/>
          <p:cNvGrpSpPr/>
          <p:nvPr/>
        </p:nvGrpSpPr>
        <p:grpSpPr>
          <a:xfrm>
            <a:off x="8244912" y="2667001"/>
            <a:ext cx="2020947" cy="542067"/>
            <a:chOff x="6734751" y="2159610"/>
            <a:chExt cx="2020947" cy="542067"/>
          </a:xfrm>
        </p:grpSpPr>
        <p:grpSp>
          <p:nvGrpSpPr>
            <p:cNvPr id="137" name="Group 136"/>
            <p:cNvGrpSpPr/>
            <p:nvPr/>
          </p:nvGrpSpPr>
          <p:grpSpPr>
            <a:xfrm>
              <a:off x="6734751" y="2450854"/>
              <a:ext cx="1550869" cy="250823"/>
              <a:chOff x="2867025" y="5547727"/>
              <a:chExt cx="2514600" cy="471166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81"/>
            <p:cNvSpPr txBox="1">
              <a:spLocks noChangeArrowheads="1"/>
            </p:cNvSpPr>
            <p:nvPr/>
          </p:nvSpPr>
          <p:spPr bwMode="auto">
            <a:xfrm>
              <a:off x="7609230" y="2159610"/>
              <a:ext cx="11464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318082" y="2391873"/>
              <a:ext cx="226239" cy="161218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  <a:gd name="connsiteX0" fmla="*/ 1059657 w 1069211"/>
                <a:gd name="connsiteY0" fmla="*/ 7144 h 183378"/>
                <a:gd name="connsiteX1" fmla="*/ 0 w 1069211"/>
                <a:gd name="connsiteY1" fmla="*/ 0 h 183378"/>
                <a:gd name="connsiteX0" fmla="*/ 138113 w 499952"/>
                <a:gd name="connsiteY0" fmla="*/ 0 h 276792"/>
                <a:gd name="connsiteX1" fmla="*/ 0 w 499952"/>
                <a:gd name="connsiteY1" fmla="*/ 150019 h 276792"/>
                <a:gd name="connsiteX0" fmla="*/ 138113 w 219263"/>
                <a:gd name="connsiteY0" fmla="*/ 0 h 181619"/>
                <a:gd name="connsiteX1" fmla="*/ 0 w 219263"/>
                <a:gd name="connsiteY1" fmla="*/ 150019 h 181619"/>
                <a:gd name="connsiteX0" fmla="*/ 138113 w 226239"/>
                <a:gd name="connsiteY0" fmla="*/ 0 h 161218"/>
                <a:gd name="connsiteX1" fmla="*/ 0 w 226239"/>
                <a:gd name="connsiteY1" fmla="*/ 150019 h 16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39" h="161218">
                  <a:moveTo>
                    <a:pt x="138113" y="0"/>
                  </a:moveTo>
                  <a:cubicBezTo>
                    <a:pt x="204788" y="57149"/>
                    <a:pt x="352425" y="202408"/>
                    <a:pt x="0" y="150019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955912" y="5952622"/>
            <a:ext cx="2009895" cy="400110"/>
            <a:chOff x="475604" y="5774822"/>
            <a:chExt cx="2009895" cy="400110"/>
          </a:xfrm>
        </p:grpSpPr>
        <p:sp>
          <p:nvSpPr>
            <p:cNvPr id="144" name="TextBox 143"/>
            <p:cNvSpPr txBox="1"/>
            <p:nvPr/>
          </p:nvSpPr>
          <p:spPr bwMode="auto">
            <a:xfrm>
              <a:off x="704242" y="5774822"/>
              <a:ext cx="17812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475604" y="5807221"/>
              <a:ext cx="302743" cy="34860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284688" y="6260068"/>
            <a:ext cx="6085960" cy="369332"/>
            <a:chOff x="728658" y="6082268"/>
            <a:chExt cx="6085960" cy="369332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728658" y="6153848"/>
              <a:ext cx="214466" cy="246952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 bwMode="auto">
            <a:xfrm>
              <a:off x="902422" y="6082268"/>
              <a:ext cx="5912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only a few used (e.g.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, clonazepam,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clorozepate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286001" y="4002048"/>
            <a:ext cx="2451459" cy="369332"/>
            <a:chOff x="706709" y="3839260"/>
            <a:chExt cx="2451459" cy="369332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 bwMode="auto">
            <a:xfrm>
              <a:off x="902422" y="3839260"/>
              <a:ext cx="22557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low doses often used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9884384" y="3232268"/>
            <a:ext cx="623531" cy="653932"/>
            <a:chOff x="5556850" y="1448010"/>
            <a:chExt cx="846331" cy="921658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54" name="Group 153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55" name="Freeform 15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5832242" y="1448010"/>
                <a:ext cx="50304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1ABC8-0448-537C-2E2A-AE505B15598E}"/>
              </a:ext>
            </a:extLst>
          </p:cNvPr>
          <p:cNvGrpSpPr/>
          <p:nvPr/>
        </p:nvGrpSpPr>
        <p:grpSpPr>
          <a:xfrm>
            <a:off x="7119861" y="92768"/>
            <a:ext cx="623531" cy="653932"/>
            <a:chOff x="5556850" y="1448010"/>
            <a:chExt cx="846331" cy="92165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5286F8-C4E9-1F07-1F0B-35B614CF0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ABFE8A-4154-DCB9-0663-D6328087FAB2}"/>
                </a:ext>
              </a:extLst>
            </p:cNvPr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4" name="Freeform 93">
                <a:extLst>
                  <a:ext uri="{FF2B5EF4-FFF2-40B4-BE49-F238E27FC236}">
                    <a16:creationId xmlns:a16="http://schemas.microsoft.com/office/drawing/2014/main" id="{EB942800-B70D-28E8-A949-1505E9B0BD5E}"/>
                  </a:ext>
                </a:extLst>
              </p:cNvPr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23D70D-AAC9-EE4D-493E-7C0A90E3D4EC}"/>
                  </a:ext>
                </a:extLst>
              </p:cNvPr>
              <p:cNvSpPr txBox="1"/>
              <p:nvPr/>
            </p:nvSpPr>
            <p:spPr bwMode="auto">
              <a:xfrm>
                <a:off x="5832242" y="1448010"/>
                <a:ext cx="485636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15</a:t>
                </a:r>
              </a:p>
            </p:txBody>
          </p:sp>
        </p:grpSp>
      </p:grpSp>
      <p:sp>
        <p:nvSpPr>
          <p:cNvPr id="17" name="TextBox 81">
            <a:extLst>
              <a:ext uri="{FF2B5EF4-FFF2-40B4-BE49-F238E27FC236}">
                <a16:creationId xmlns:a16="http://schemas.microsoft.com/office/drawing/2014/main" id="{EF8D203F-35D0-0909-D2FE-61B203AF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1" y="39469"/>
            <a:ext cx="7061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Benzodiazepines: Therapeutic Uses</a:t>
            </a:r>
          </a:p>
        </p:txBody>
      </p:sp>
    </p:spTree>
    <p:extLst>
      <p:ext uri="{BB962C8B-B14F-4D97-AF65-F5344CB8AC3E}">
        <p14:creationId xmlns:p14="http://schemas.microsoft.com/office/powerpoint/2010/main" val="17691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974" y="61982"/>
            <a:ext cx="7939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Benzodiazepines: Last Couple of Things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91932" y="778378"/>
            <a:ext cx="1531130" cy="400110"/>
            <a:chOff x="467931" y="778378"/>
            <a:chExt cx="1531130" cy="4001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824878"/>
              <a:ext cx="365760" cy="274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761927" y="778378"/>
              <a:ext cx="12371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Tolerance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73567" y="1094846"/>
            <a:ext cx="4919631" cy="369332"/>
            <a:chOff x="849566" y="1094846"/>
            <a:chExt cx="4919631" cy="36933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202232"/>
              <a:ext cx="239032" cy="179274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 bwMode="auto">
            <a:xfrm>
              <a:off x="1052841" y="1094846"/>
              <a:ext cx="4716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primarily observed with anticonvulsant actions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73566" y="1387979"/>
            <a:ext cx="5459842" cy="646331"/>
            <a:chOff x="849566" y="1387978"/>
            <a:chExt cx="5459842" cy="64633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487026"/>
              <a:ext cx="239032" cy="179274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 bwMode="auto">
            <a:xfrm>
              <a:off x="1052841" y="1387978"/>
              <a:ext cx="52565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limited tolerance observed with sedative-hypnotic &amp;</a:t>
              </a:r>
            </a:p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anxiolytic effects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91931" y="2235438"/>
            <a:ext cx="2958508" cy="400110"/>
            <a:chOff x="467931" y="2209800"/>
            <a:chExt cx="2958508" cy="40011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2277073"/>
              <a:ext cx="365760" cy="27432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 bwMode="auto">
            <a:xfrm>
              <a:off x="761927" y="2209800"/>
              <a:ext cx="266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Dependence/Addiction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73566" y="3598873"/>
            <a:ext cx="6423247" cy="646331"/>
            <a:chOff x="849566" y="3573234"/>
            <a:chExt cx="6423247" cy="64633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3686354"/>
              <a:ext cx="239032" cy="179274"/>
            </a:xfrm>
            <a:prstGeom prst="rect">
              <a:avLst/>
            </a:prstGeom>
          </p:spPr>
        </p:pic>
        <p:sp>
          <p:nvSpPr>
            <p:cNvPr id="167" name="TextBox 166"/>
            <p:cNvSpPr txBox="1"/>
            <p:nvPr/>
          </p:nvSpPr>
          <p:spPr bwMode="auto">
            <a:xfrm>
              <a:off x="1052841" y="3573234"/>
              <a:ext cx="62199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estimated that 0.1-0.2% of adult population abuse or are</a:t>
              </a:r>
            </a:p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dependent upon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(300,000-600,000 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people in the U.S.)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73567" y="4212520"/>
            <a:ext cx="5793460" cy="369332"/>
            <a:chOff x="849566" y="4186882"/>
            <a:chExt cx="5793460" cy="36933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4275499"/>
              <a:ext cx="239032" cy="179274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 bwMode="auto">
            <a:xfrm>
              <a:off x="1052841" y="4186882"/>
              <a:ext cx="55901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 receptors live in the VTA (ventral tegmental area)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09016" y="4494988"/>
            <a:ext cx="5446110" cy="584775"/>
            <a:chOff x="1185016" y="4469349"/>
            <a:chExt cx="5446110" cy="5847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4583080"/>
              <a:ext cx="155838" cy="116879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 bwMode="auto">
            <a:xfrm>
              <a:off x="1304924" y="4469349"/>
              <a:ext cx="532620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modulating GABA receptor activity in the VTA hypothesized</a:t>
              </a:r>
            </a:p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to increase dopamine release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91932" y="5266206"/>
            <a:ext cx="3065909" cy="400110"/>
            <a:chOff x="467931" y="5266206"/>
            <a:chExt cx="3065909" cy="40011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5328902"/>
              <a:ext cx="365760" cy="274320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 bwMode="auto">
            <a:xfrm>
              <a:off x="761927" y="5266206"/>
              <a:ext cx="27719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 blocker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73566" y="5556646"/>
            <a:ext cx="2680235" cy="369332"/>
            <a:chOff x="849566" y="5556646"/>
            <a:chExt cx="2680235" cy="3693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667326"/>
              <a:ext cx="239032" cy="179274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 bwMode="auto">
            <a:xfrm>
              <a:off x="1052841" y="5556646"/>
              <a:ext cx="24769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Flumazenil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Romazicon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73566" y="5862160"/>
            <a:ext cx="2620925" cy="369332"/>
            <a:chOff x="849566" y="5862160"/>
            <a:chExt cx="2620925" cy="36933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964750"/>
              <a:ext cx="239032" cy="179274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 bwMode="auto">
            <a:xfrm>
              <a:off x="1052841" y="5862160"/>
              <a:ext cx="2417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 stupor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73566" y="6158944"/>
            <a:ext cx="2757179" cy="369332"/>
            <a:chOff x="849566" y="6158944"/>
            <a:chExt cx="2757179" cy="369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6260545"/>
              <a:ext cx="239032" cy="179274"/>
            </a:xfrm>
            <a:prstGeom prst="rect">
              <a:avLst/>
            </a:prstGeom>
          </p:spPr>
        </p:pic>
        <p:sp>
          <p:nvSpPr>
            <p:cNvPr id="182" name="TextBox 181"/>
            <p:cNvSpPr txBox="1"/>
            <p:nvPr/>
          </p:nvSpPr>
          <p:spPr bwMode="auto">
            <a:xfrm>
              <a:off x="1052841" y="6158944"/>
              <a:ext cx="25539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potential risk of seizures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3566" y="2540238"/>
            <a:ext cx="3841015" cy="369332"/>
            <a:chOff x="849566" y="2514600"/>
            <a:chExt cx="3841015" cy="36933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627720"/>
              <a:ext cx="239032" cy="1792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 bwMode="auto">
            <a:xfrm>
              <a:off x="1085107" y="2514600"/>
              <a:ext cx="36054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physical dependence is usually mild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73566" y="2845038"/>
            <a:ext cx="4450848" cy="567154"/>
            <a:chOff x="849566" y="2819400"/>
            <a:chExt cx="4450848" cy="56715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932520"/>
              <a:ext cx="239032" cy="17927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 bwMode="auto">
            <a:xfrm>
              <a:off x="1109843" y="2819400"/>
              <a:ext cx="41905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follows general rule of drug dependence: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166216"/>
              <a:ext cx="155838" cy="11687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 bwMode="auto">
            <a:xfrm>
              <a:off x="1295400" y="3048000"/>
              <a:ext cx="3712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higher dosage = more severe withdrawal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09016" y="3285860"/>
            <a:ext cx="3356786" cy="338554"/>
            <a:chOff x="1185016" y="3260222"/>
            <a:chExt cx="3356786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295400" y="3260222"/>
              <a:ext cx="3246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longer t1/2 = less severe withdrawal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378438"/>
              <a:ext cx="155838" cy="116879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8638363" y="1054540"/>
            <a:ext cx="623531" cy="653932"/>
            <a:chOff x="5556850" y="1448010"/>
            <a:chExt cx="846331" cy="92165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 bwMode="auto">
              <a:xfrm>
                <a:off x="5832242" y="1448010"/>
                <a:ext cx="48128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17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529124" y="5653684"/>
            <a:ext cx="623531" cy="653932"/>
            <a:chOff x="5556850" y="1448010"/>
            <a:chExt cx="846331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3" name="Group 72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5832242" y="1448010"/>
                <a:ext cx="500868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8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_kRuD6zV4Fqs/S0qgOXQ3vTI/AAAAAAAABU8/lZkwDoerRMk/s400/Coffee+Mug+-+Far+Side+First+Pants+Then+Your+Sho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8767" r="3833" b="7579"/>
          <a:stretch/>
        </p:blipFill>
        <p:spPr bwMode="auto">
          <a:xfrm>
            <a:off x="4419600" y="2209800"/>
            <a:ext cx="3124200" cy="26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3">
            <a:extLst>
              <a:ext uri="{FF2B5EF4-FFF2-40B4-BE49-F238E27FC236}">
                <a16:creationId xmlns:a16="http://schemas.microsoft.com/office/drawing/2014/main" id="{4764EB34-54CE-649B-1463-F9980636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28600"/>
            <a:ext cx="8421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</a:t>
            </a:r>
            <a:r>
              <a:rPr lang="en-US" sz="24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3995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248255" y="76200"/>
            <a:ext cx="26548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Barbiturates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67201" y="1138099"/>
            <a:ext cx="2773869" cy="1657156"/>
            <a:chOff x="2004696" y="1061898"/>
            <a:chExt cx="3492346" cy="201174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96" y="1061898"/>
              <a:ext cx="3492346" cy="20117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 bwMode="auto">
            <a:xfrm>
              <a:off x="3482562" y="1924887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844537" y="2142161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3562742" y="2157266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3907417" y="1921552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3723650" y="1754589"/>
              <a:ext cx="313226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746595" y="1369131"/>
              <a:ext cx="2263044" cy="1569830"/>
              <a:chOff x="1972124" y="1304925"/>
              <a:chExt cx="5085900" cy="355282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ymbol" panose="05050102010706020507" pitchFamily="18" charset="2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ymbol" panose="05050102010706020507" pitchFamily="18" charset="2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ymbol" panose="05050102010706020507" pitchFamily="18" charset="2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 bwMode="auto">
            <a:xfrm>
              <a:off x="3004529" y="2490662"/>
              <a:ext cx="169367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52420" y="2266727"/>
              <a:ext cx="248691" cy="28509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ymbol" panose="05050102010706020507" pitchFamily="18" charset="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10038" y="762000"/>
            <a:ext cx="5793918" cy="400110"/>
            <a:chOff x="786038" y="762000"/>
            <a:chExt cx="5793918" cy="400110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8129" y="762000"/>
              <a:ext cx="550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Directly bind to GABA binding site (at high doses)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819020"/>
              <a:ext cx="381425" cy="2860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686023" y="1085136"/>
            <a:ext cx="5340157" cy="369332"/>
            <a:chOff x="1162022" y="1085136"/>
            <a:chExt cx="5340157" cy="36933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22" y="1191876"/>
              <a:ext cx="279320" cy="20949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369043" y="1085136"/>
              <a:ext cx="51331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activates channel and causes chloride conductance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0038" y="2667000"/>
            <a:ext cx="2615163" cy="400110"/>
            <a:chOff x="786038" y="2895600"/>
            <a:chExt cx="2615163" cy="400110"/>
          </a:xfrm>
        </p:grpSpPr>
        <p:sp>
          <p:nvSpPr>
            <p:cNvPr id="106" name="TextBox 105"/>
            <p:cNvSpPr txBox="1"/>
            <p:nvPr/>
          </p:nvSpPr>
          <p:spPr bwMode="auto">
            <a:xfrm>
              <a:off x="1078129" y="2895600"/>
              <a:ext cx="23230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High doses are fatal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2952620"/>
              <a:ext cx="381425" cy="2860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52336" y="2852791"/>
            <a:ext cx="4605141" cy="2026962"/>
            <a:chOff x="1420023" y="3443281"/>
            <a:chExt cx="4605141" cy="2026962"/>
          </a:xfrm>
        </p:grpSpPr>
        <p:sp>
          <p:nvSpPr>
            <p:cNvPr id="81" name="TextBox 80"/>
            <p:cNvSpPr txBox="1"/>
            <p:nvPr/>
          </p:nvSpPr>
          <p:spPr bwMode="auto">
            <a:xfrm>
              <a:off x="1749931" y="4088601"/>
              <a:ext cx="8755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2134361" y="3851935"/>
              <a:ext cx="5613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781572" y="3791404"/>
              <a:ext cx="0" cy="134158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711067" y="4596902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711067" y="4746661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711067" y="4884614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11067" y="4228910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711067" y="3993879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 bwMode="auto">
            <a:xfrm>
              <a:off x="1878014" y="4743448"/>
              <a:ext cx="8098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932260" y="4606944"/>
              <a:ext cx="74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1903590" y="4456925"/>
              <a:ext cx="7569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 rot="16200000">
              <a:off x="943290" y="4574659"/>
              <a:ext cx="132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788156" y="5132985"/>
              <a:ext cx="176626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779097" y="3993879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782338" y="4228910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 bwMode="auto">
            <a:xfrm>
              <a:off x="3393252" y="5100911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  <p:sp>
          <p:nvSpPr>
            <p:cNvPr id="98" name="TextBox 81"/>
            <p:cNvSpPr txBox="1">
              <a:spLocks noChangeArrowheads="1"/>
            </p:cNvSpPr>
            <p:nvPr/>
          </p:nvSpPr>
          <p:spPr bwMode="auto">
            <a:xfrm>
              <a:off x="3404133" y="4555910"/>
              <a:ext cx="18293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815792" y="4346426"/>
              <a:ext cx="1677106" cy="785567"/>
              <a:chOff x="2846829" y="4562475"/>
              <a:chExt cx="2745582" cy="1464469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2846829" y="4562475"/>
                <a:ext cx="2745582" cy="1464469"/>
              </a:xfrm>
              <a:custGeom>
                <a:avLst/>
                <a:gdLst>
                  <a:gd name="connsiteX0" fmla="*/ 0 w 2714625"/>
                  <a:gd name="connsiteY0" fmla="*/ 1428750 h 1428750"/>
                  <a:gd name="connsiteX1" fmla="*/ 857250 w 2714625"/>
                  <a:gd name="connsiteY1" fmla="*/ 561975 h 1428750"/>
                  <a:gd name="connsiteX2" fmla="*/ 2714625 w 2714625"/>
                  <a:gd name="connsiteY2" fmla="*/ 0 h 1428750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82174 h 1482174"/>
                  <a:gd name="connsiteX1" fmla="*/ 1050132 w 2738438"/>
                  <a:gd name="connsiteY1" fmla="*/ 446330 h 1482174"/>
                  <a:gd name="connsiteX2" fmla="*/ 2738438 w 2738438"/>
                  <a:gd name="connsiteY2" fmla="*/ 20086 h 1482174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89162 h 1489162"/>
                  <a:gd name="connsiteX1" fmla="*/ 2745582 w 2745582"/>
                  <a:gd name="connsiteY1" fmla="*/ 24693 h 1489162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45582" h="1464469">
                    <a:moveTo>
                      <a:pt x="0" y="1464469"/>
                    </a:moveTo>
                    <a:cubicBezTo>
                      <a:pt x="1112837" y="-47625"/>
                      <a:pt x="2163763" y="7143"/>
                      <a:pt x="2745582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4337752" y="4859144"/>
                <a:ext cx="551152" cy="184751"/>
              </a:xfrm>
              <a:custGeom>
                <a:avLst/>
                <a:gdLst>
                  <a:gd name="connsiteX0" fmla="*/ 712177 w 767438"/>
                  <a:gd name="connsiteY0" fmla="*/ 0 h 254977"/>
                  <a:gd name="connsiteX1" fmla="*/ 694593 w 767438"/>
                  <a:gd name="connsiteY1" fmla="*/ 202223 h 254977"/>
                  <a:gd name="connsiteX2" fmla="*/ 0 w 767438"/>
                  <a:gd name="connsiteY2" fmla="*/ 254977 h 254977"/>
                  <a:gd name="connsiteX0" fmla="*/ 712177 w 712177"/>
                  <a:gd name="connsiteY0" fmla="*/ 0 h 254977"/>
                  <a:gd name="connsiteX1" fmla="*/ 0 w 712177"/>
                  <a:gd name="connsiteY1" fmla="*/ 254977 h 254977"/>
                  <a:gd name="connsiteX0" fmla="*/ 712177 w 737785"/>
                  <a:gd name="connsiteY0" fmla="*/ 0 h 254977"/>
                  <a:gd name="connsiteX1" fmla="*/ 0 w 737785"/>
                  <a:gd name="connsiteY1" fmla="*/ 254977 h 254977"/>
                  <a:gd name="connsiteX0" fmla="*/ 680427 w 707145"/>
                  <a:gd name="connsiteY0" fmla="*/ 72526 h 197519"/>
                  <a:gd name="connsiteX1" fmla="*/ 0 w 707145"/>
                  <a:gd name="connsiteY1" fmla="*/ 10003 h 197519"/>
                  <a:gd name="connsiteX0" fmla="*/ 680427 w 705279"/>
                  <a:gd name="connsiteY0" fmla="*/ 62523 h 238108"/>
                  <a:gd name="connsiteX1" fmla="*/ 0 w 705279"/>
                  <a:gd name="connsiteY1" fmla="*/ 0 h 238108"/>
                  <a:gd name="connsiteX0" fmla="*/ 680427 w 688649"/>
                  <a:gd name="connsiteY0" fmla="*/ 98814 h 98814"/>
                  <a:gd name="connsiteX1" fmla="*/ 0 w 688649"/>
                  <a:gd name="connsiteY1" fmla="*/ 36291 h 98814"/>
                  <a:gd name="connsiteX0" fmla="*/ 845527 w 852080"/>
                  <a:gd name="connsiteY0" fmla="*/ 202223 h 202223"/>
                  <a:gd name="connsiteX1" fmla="*/ 0 w 852080"/>
                  <a:gd name="connsiteY1" fmla="*/ 0 h 202223"/>
                  <a:gd name="connsiteX0" fmla="*/ 883627 w 889887"/>
                  <a:gd name="connsiteY0" fmla="*/ 202223 h 202223"/>
                  <a:gd name="connsiteX1" fmla="*/ 0 w 889887"/>
                  <a:gd name="connsiteY1" fmla="*/ 0 h 202223"/>
                  <a:gd name="connsiteX0" fmla="*/ 0 w 122416"/>
                  <a:gd name="connsiteY0" fmla="*/ 646604 h 646604"/>
                  <a:gd name="connsiteX1" fmla="*/ 30773 w 122416"/>
                  <a:gd name="connsiteY1" fmla="*/ 0 h 646604"/>
                  <a:gd name="connsiteX0" fmla="*/ 712711 w 720543"/>
                  <a:gd name="connsiteY0" fmla="*/ 373138 h 373138"/>
                  <a:gd name="connsiteX1" fmla="*/ 0 w 720543"/>
                  <a:gd name="connsiteY1" fmla="*/ 0 h 373138"/>
                  <a:gd name="connsiteX0" fmla="*/ 593070 w 602567"/>
                  <a:gd name="connsiteY0" fmla="*/ 407321 h 407321"/>
                  <a:gd name="connsiteX1" fmla="*/ 0 w 602567"/>
                  <a:gd name="connsiteY1" fmla="*/ 0 h 407321"/>
                  <a:gd name="connsiteX0" fmla="*/ 593070 w 602567"/>
                  <a:gd name="connsiteY0" fmla="*/ 458595 h 458595"/>
                  <a:gd name="connsiteX1" fmla="*/ 0 w 602567"/>
                  <a:gd name="connsiteY1" fmla="*/ 0 h 458595"/>
                  <a:gd name="connsiteX0" fmla="*/ 364470 w 380361"/>
                  <a:gd name="connsiteY0" fmla="*/ 610995 h 610995"/>
                  <a:gd name="connsiteX1" fmla="*/ 0 w 380361"/>
                  <a:gd name="connsiteY1" fmla="*/ 0 h 610995"/>
                  <a:gd name="connsiteX0" fmla="*/ 540683 w 551152"/>
                  <a:gd name="connsiteY0" fmla="*/ 184751 h 184751"/>
                  <a:gd name="connsiteX1" fmla="*/ 0 w 551152"/>
                  <a:gd name="connsiteY1" fmla="*/ 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52" h="184751">
                    <a:moveTo>
                      <a:pt x="540683" y="184751"/>
                    </a:moveTo>
                    <a:cubicBezTo>
                      <a:pt x="624760" y="-77920"/>
                      <a:pt x="180242" y="162658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 bwMode="auto">
            <a:xfrm>
              <a:off x="3732549" y="3443281"/>
              <a:ext cx="22926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most sedative hypnotics</a:t>
              </a:r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4036291" y="3657600"/>
              <a:ext cx="16898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(e.g. </a:t>
              </a:r>
              <a:r>
                <a:rPr lang="en-US" sz="1600" dirty="0" err="1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6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100530" y="3964795"/>
              <a:ext cx="450667" cy="136774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781572" y="3993879"/>
              <a:ext cx="1170230" cy="113910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310039" y="4907518"/>
            <a:ext cx="6733278" cy="707886"/>
            <a:chOff x="786038" y="5105400"/>
            <a:chExt cx="6733278" cy="707886"/>
          </a:xfrm>
        </p:grpSpPr>
        <p:sp>
          <p:nvSpPr>
            <p:cNvPr id="108" name="TextBox 107"/>
            <p:cNvSpPr txBox="1"/>
            <p:nvPr/>
          </p:nvSpPr>
          <p:spPr bwMode="auto">
            <a:xfrm>
              <a:off x="1078129" y="5105400"/>
              <a:ext cx="644118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Once extensively used as sedative-hypnotics.  Now largely</a:t>
              </a:r>
            </a:p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replaced by the much safer </a:t>
              </a:r>
              <a:r>
                <a:rPr lang="en-US" sz="2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.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5162420"/>
              <a:ext cx="381425" cy="28606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742775" y="5539482"/>
            <a:ext cx="6337849" cy="1210568"/>
            <a:chOff x="1218775" y="5692914"/>
            <a:chExt cx="6337849" cy="1210568"/>
          </a:xfrm>
        </p:grpSpPr>
        <p:grpSp>
          <p:nvGrpSpPr>
            <p:cNvPr id="26" name="Group 25"/>
            <p:cNvGrpSpPr/>
            <p:nvPr/>
          </p:nvGrpSpPr>
          <p:grpSpPr>
            <a:xfrm>
              <a:off x="1218775" y="5692914"/>
              <a:ext cx="2738191" cy="369332"/>
              <a:chOff x="1218775" y="5692914"/>
              <a:chExt cx="2738191" cy="369332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775" y="5781416"/>
                <a:ext cx="305225" cy="228919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 bwMode="auto">
              <a:xfrm>
                <a:off x="1438328" y="5692914"/>
                <a:ext cx="25186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noteworthy exceptions: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568025" y="5988050"/>
              <a:ext cx="4749240" cy="338554"/>
              <a:chOff x="1568025" y="5988050"/>
              <a:chExt cx="4749240" cy="338554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025" y="6071313"/>
                <a:ext cx="229025" cy="171769"/>
              </a:xfrm>
              <a:prstGeom prst="rect">
                <a:avLst/>
              </a:prstGeom>
            </p:spPr>
          </p:pic>
          <p:sp>
            <p:nvSpPr>
              <p:cNvPr id="113" name="TextBox 112"/>
              <p:cNvSpPr txBox="1"/>
              <p:nvPr/>
            </p:nvSpPr>
            <p:spPr bwMode="auto">
              <a:xfrm>
                <a:off x="1709913" y="5988050"/>
                <a:ext cx="46073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Pentobarbital (insomnia, pre-op sedation, seizures)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574800" y="6293882"/>
              <a:ext cx="2447203" cy="338554"/>
              <a:chOff x="1574800" y="6293882"/>
              <a:chExt cx="2447203" cy="338554"/>
            </a:xfrm>
          </p:grpSpPr>
          <p:sp>
            <p:nvSpPr>
              <p:cNvPr id="114" name="TextBox 113"/>
              <p:cNvSpPr txBox="1"/>
              <p:nvPr/>
            </p:nvSpPr>
            <p:spPr bwMode="auto">
              <a:xfrm>
                <a:off x="1719770" y="6293882"/>
                <a:ext cx="23022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Phenobarbital (seizures)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369227"/>
                <a:ext cx="229025" cy="171769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1574800" y="6564928"/>
              <a:ext cx="5981824" cy="338554"/>
              <a:chOff x="1574800" y="6342678"/>
              <a:chExt cx="5981824" cy="338554"/>
            </a:xfrm>
          </p:grpSpPr>
          <p:sp>
            <p:nvSpPr>
              <p:cNvPr id="117" name="TextBox 116"/>
              <p:cNvSpPr txBox="1"/>
              <p:nvPr/>
            </p:nvSpPr>
            <p:spPr bwMode="auto">
              <a:xfrm>
                <a:off x="1719770" y="6342678"/>
                <a:ext cx="58368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Thiopental (induction/maintenance of anesthesia)….short-lasting</a:t>
                </a: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433263"/>
                <a:ext cx="229025" cy="171769"/>
              </a:xfrm>
              <a:prstGeom prst="rect">
                <a:avLst/>
              </a:prstGeom>
            </p:spPr>
          </p:pic>
        </p:grpSp>
      </p:grpSp>
      <p:sp>
        <p:nvSpPr>
          <p:cNvPr id="67" name="Oval 66"/>
          <p:cNvSpPr/>
          <p:nvPr/>
        </p:nvSpPr>
        <p:spPr>
          <a:xfrm>
            <a:off x="5695944" y="1967783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2182" y="1984623"/>
            <a:ext cx="432723" cy="324542"/>
            <a:chOff x="4298181" y="1984623"/>
            <a:chExt cx="432723" cy="324542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181" y="1984623"/>
              <a:ext cx="432723" cy="32454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 bwMode="auto">
            <a:xfrm>
              <a:off x="4337049" y="2031353"/>
              <a:ext cx="3930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591127" y="1968648"/>
            <a:ext cx="623531" cy="653932"/>
            <a:chOff x="5556850" y="1448010"/>
            <a:chExt cx="846331" cy="921658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6" name="Group 125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27" name="Freeform 12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 bwMode="auto">
              <a:xfrm>
                <a:off x="5832242" y="1448010"/>
                <a:ext cx="500868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19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311645" y="3178939"/>
            <a:ext cx="1508772" cy="1240603"/>
            <a:chOff x="7079132" y="3466676"/>
            <a:chExt cx="1508772" cy="12406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132" y="3699419"/>
              <a:ext cx="1508772" cy="100786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 bwMode="auto">
            <a:xfrm>
              <a:off x="7382184" y="3466676"/>
              <a:ext cx="8130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alcohol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7857312" y="3953174"/>
              <a:ext cx="623532" cy="653932"/>
              <a:chOff x="5556850" y="1448010"/>
              <a:chExt cx="846331" cy="921658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850" y="1574791"/>
                <a:ext cx="445601" cy="794877"/>
              </a:xfrm>
              <a:prstGeom prst="rect">
                <a:avLst/>
              </a:prstGeom>
            </p:spPr>
          </p:pic>
          <p:grpSp>
            <p:nvGrpSpPr>
              <p:cNvPr id="131" name="Group 130"/>
              <p:cNvGrpSpPr/>
              <p:nvPr/>
            </p:nvGrpSpPr>
            <p:grpSpPr>
              <a:xfrm>
                <a:off x="5752632" y="1448010"/>
                <a:ext cx="650549" cy="477161"/>
                <a:chOff x="5752632" y="1448010"/>
                <a:chExt cx="650549" cy="477161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5752632" y="1538249"/>
                  <a:ext cx="650549" cy="306070"/>
                </a:xfrm>
                <a:custGeom>
                  <a:avLst/>
                  <a:gdLst>
                    <a:gd name="connsiteX0" fmla="*/ 0 w 2544702"/>
                    <a:gd name="connsiteY0" fmla="*/ 870775 h 1454166"/>
                    <a:gd name="connsiteX1" fmla="*/ 361950 w 2544702"/>
                    <a:gd name="connsiteY1" fmla="*/ 880300 h 1454166"/>
                    <a:gd name="connsiteX2" fmla="*/ 885825 w 2544702"/>
                    <a:gd name="connsiteY2" fmla="*/ 175450 h 1454166"/>
                    <a:gd name="connsiteX3" fmla="*/ 2314575 w 2544702"/>
                    <a:gd name="connsiteY3" fmla="*/ 89725 h 1454166"/>
                    <a:gd name="connsiteX4" fmla="*/ 2400300 w 2544702"/>
                    <a:gd name="connsiteY4" fmla="*/ 1289875 h 1454166"/>
                    <a:gd name="connsiteX5" fmla="*/ 904875 w 2544702"/>
                    <a:gd name="connsiteY5" fmla="*/ 1404175 h 1454166"/>
                    <a:gd name="connsiteX6" fmla="*/ 66675 w 2544702"/>
                    <a:gd name="connsiteY6" fmla="*/ 918400 h 1454166"/>
                    <a:gd name="connsiteX0" fmla="*/ 0 w 2544702"/>
                    <a:gd name="connsiteY0" fmla="*/ 870775 h 1457493"/>
                    <a:gd name="connsiteX1" fmla="*/ 361950 w 2544702"/>
                    <a:gd name="connsiteY1" fmla="*/ 880300 h 1457493"/>
                    <a:gd name="connsiteX2" fmla="*/ 885825 w 2544702"/>
                    <a:gd name="connsiteY2" fmla="*/ 175450 h 1457493"/>
                    <a:gd name="connsiteX3" fmla="*/ 2314575 w 2544702"/>
                    <a:gd name="connsiteY3" fmla="*/ 89725 h 1457493"/>
                    <a:gd name="connsiteX4" fmla="*/ 2400300 w 2544702"/>
                    <a:gd name="connsiteY4" fmla="*/ 1289875 h 1457493"/>
                    <a:gd name="connsiteX5" fmla="*/ 904875 w 2544702"/>
                    <a:gd name="connsiteY5" fmla="*/ 1404175 h 1457493"/>
                    <a:gd name="connsiteX6" fmla="*/ 0 w 2544702"/>
                    <a:gd name="connsiteY6" fmla="*/ 870775 h 1457493"/>
                    <a:gd name="connsiteX0" fmla="*/ 0 w 2584418"/>
                    <a:gd name="connsiteY0" fmla="*/ 786270 h 1366647"/>
                    <a:gd name="connsiteX1" fmla="*/ 361950 w 2584418"/>
                    <a:gd name="connsiteY1" fmla="*/ 795795 h 1366647"/>
                    <a:gd name="connsiteX2" fmla="*/ 885825 w 2584418"/>
                    <a:gd name="connsiteY2" fmla="*/ 90945 h 1366647"/>
                    <a:gd name="connsiteX3" fmla="*/ 2393156 w 2584418"/>
                    <a:gd name="connsiteY3" fmla="*/ 131427 h 1366647"/>
                    <a:gd name="connsiteX4" fmla="*/ 2400300 w 2584418"/>
                    <a:gd name="connsiteY4" fmla="*/ 1205370 h 1366647"/>
                    <a:gd name="connsiteX5" fmla="*/ 904875 w 2584418"/>
                    <a:gd name="connsiteY5" fmla="*/ 1319670 h 1366647"/>
                    <a:gd name="connsiteX6" fmla="*/ 0 w 2584418"/>
                    <a:gd name="connsiteY6" fmla="*/ 786270 h 1366647"/>
                    <a:gd name="connsiteX0" fmla="*/ 0 w 2593856"/>
                    <a:gd name="connsiteY0" fmla="*/ 767836 h 1346518"/>
                    <a:gd name="connsiteX1" fmla="*/ 361950 w 2593856"/>
                    <a:gd name="connsiteY1" fmla="*/ 777361 h 1346518"/>
                    <a:gd name="connsiteX2" fmla="*/ 885825 w 2593856"/>
                    <a:gd name="connsiteY2" fmla="*/ 72511 h 1346518"/>
                    <a:gd name="connsiteX3" fmla="*/ 2409825 w 2593856"/>
                    <a:gd name="connsiteY3" fmla="*/ 148711 h 1346518"/>
                    <a:gd name="connsiteX4" fmla="*/ 2400300 w 2593856"/>
                    <a:gd name="connsiteY4" fmla="*/ 1186936 h 1346518"/>
                    <a:gd name="connsiteX5" fmla="*/ 904875 w 2593856"/>
                    <a:gd name="connsiteY5" fmla="*/ 1301236 h 1346518"/>
                    <a:gd name="connsiteX6" fmla="*/ 0 w 2593856"/>
                    <a:gd name="connsiteY6" fmla="*/ 767836 h 134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93856" h="1346518">
                      <a:moveTo>
                        <a:pt x="0" y="767836"/>
                      </a:moveTo>
                      <a:cubicBezTo>
                        <a:pt x="107156" y="830542"/>
                        <a:pt x="214313" y="893248"/>
                        <a:pt x="361950" y="777361"/>
                      </a:cubicBezTo>
                      <a:cubicBezTo>
                        <a:pt x="509587" y="661474"/>
                        <a:pt x="544513" y="177286"/>
                        <a:pt x="885825" y="72511"/>
                      </a:cubicBezTo>
                      <a:cubicBezTo>
                        <a:pt x="1227138" y="-32264"/>
                        <a:pt x="2157413" y="-37027"/>
                        <a:pt x="2409825" y="148711"/>
                      </a:cubicBezTo>
                      <a:cubicBezTo>
                        <a:pt x="2662238" y="334448"/>
                        <a:pt x="2651125" y="994849"/>
                        <a:pt x="2400300" y="1186936"/>
                      </a:cubicBezTo>
                      <a:cubicBezTo>
                        <a:pt x="2149475" y="1379023"/>
                        <a:pt x="1304925" y="1371086"/>
                        <a:pt x="904875" y="1301236"/>
                      </a:cubicBezTo>
                      <a:cubicBezTo>
                        <a:pt x="504825" y="1231386"/>
                        <a:pt x="224631" y="979767"/>
                        <a:pt x="0" y="767836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 bwMode="auto">
                <a:xfrm>
                  <a:off x="5858098" y="1448010"/>
                  <a:ext cx="531328" cy="477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600" dirty="0">
                      <a:solidFill>
                        <a:schemeClr val="bg1"/>
                      </a:solidFill>
                      <a:latin typeface="Candara" panose="020E0502030303020204" pitchFamily="34" charset="0"/>
                      <a:ea typeface="Arial Unicode MS" pitchFamily="34" charset="-128"/>
                      <a:cs typeface="Arial Unicode MS" pitchFamily="34" charset="-128"/>
                    </a:rPr>
                    <a:t>20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08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0" y="2057400"/>
            <a:ext cx="3124200" cy="2286000"/>
            <a:chOff x="5994805" y="3442049"/>
            <a:chExt cx="2790313" cy="202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631661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550055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5029201" y="1905000"/>
            <a:ext cx="189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89179" y="4572000"/>
            <a:ext cx="6895421" cy="400110"/>
            <a:chOff x="965178" y="4871501"/>
            <a:chExt cx="6895421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4871501"/>
              <a:ext cx="2413589" cy="400110"/>
              <a:chOff x="959505" y="4871501"/>
              <a:chExt cx="2413589" cy="400110"/>
            </a:xfrm>
          </p:grpSpPr>
          <p:sp>
            <p:nvSpPr>
              <p:cNvPr id="63" name="TextBox 62"/>
              <p:cNvSpPr txBox="1"/>
              <p:nvPr/>
            </p:nvSpPr>
            <p:spPr bwMode="auto">
              <a:xfrm>
                <a:off x="1234367" y="4871501"/>
                <a:ext cx="213872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sedation-hypnosis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05" y="4933950"/>
                <a:ext cx="406399" cy="3048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 bwMode="auto">
            <a:xfrm>
              <a:off x="6079342" y="4871501"/>
              <a:ext cx="17812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5178" y="4871501"/>
              <a:ext cx="1527287" cy="400110"/>
              <a:chOff x="3867150" y="4871501"/>
              <a:chExt cx="1527287" cy="400110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>
                <a:off x="4166216" y="4871501"/>
                <a:ext cx="122822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7150" y="4933950"/>
                <a:ext cx="406399" cy="30480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6" y="4933950"/>
              <a:ext cx="406399" cy="304800"/>
            </a:xfrm>
            <a:prstGeom prst="rect">
              <a:avLst/>
            </a:prstGeom>
          </p:spPr>
        </p:pic>
      </p:grpSp>
      <p:sp>
        <p:nvSpPr>
          <p:cNvPr id="3" name="TextBox 83">
            <a:extLst>
              <a:ext uri="{FF2B5EF4-FFF2-40B4-BE49-F238E27FC236}">
                <a16:creationId xmlns:a16="http://schemas.microsoft.com/office/drawing/2014/main" id="{597D81A4-E73F-CB57-1A02-146809B5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8808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97081" y="43189"/>
            <a:ext cx="299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pic>
        <p:nvPicPr>
          <p:cNvPr id="1032" name="Picture 8" descr="http://www.itmonline.org/image/m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86" y="914400"/>
            <a:ext cx="134921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 bwMode="auto">
          <a:xfrm>
            <a:off x="5312985" y="2596614"/>
            <a:ext cx="12186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 </a:t>
            </a:r>
            <a:r>
              <a:rPr lang="en-US" sz="2000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huang</a:t>
            </a:r>
            <a:endParaRPr lang="en-US" sz="2000" i="1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01021" y="3352800"/>
            <a:ext cx="6773202" cy="369332"/>
            <a:chOff x="777021" y="4335363"/>
            <a:chExt cx="6773202" cy="369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4387763"/>
              <a:ext cx="308827" cy="2316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 bwMode="auto">
            <a:xfrm>
              <a:off x="1009650" y="4335363"/>
              <a:ext cx="65405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Resembles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but more lipid soluble (can cross BBB)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214720"/>
            <a:ext cx="6000469" cy="1728880"/>
            <a:chOff x="1828800" y="4748120"/>
            <a:chExt cx="6000469" cy="172888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828800" y="6107668"/>
              <a:ext cx="1688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norepinephrine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6214075" y="6107668"/>
              <a:ext cx="15392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amphetamine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87200" y="4748120"/>
              <a:ext cx="5942069" cy="1359548"/>
              <a:chOff x="1920538" y="4929539"/>
              <a:chExt cx="5275661" cy="113470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688176" y="5124455"/>
                <a:ext cx="1508023" cy="677425"/>
                <a:chOff x="4685358" y="3779520"/>
                <a:chExt cx="2946648" cy="1371600"/>
              </a:xfrm>
            </p:grpSpPr>
            <p:pic>
              <p:nvPicPr>
                <p:cNvPr id="15" name="Picture 6" descr="File:Amphetamine-2D-skeletal.sv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498"/>
                <a:stretch/>
              </p:blipFill>
              <p:spPr bwMode="auto">
                <a:xfrm>
                  <a:off x="4685358" y="3779520"/>
                  <a:ext cx="2163118" cy="1371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 bwMode="auto">
                <a:xfrm>
                  <a:off x="6774915" y="3890546"/>
                  <a:ext cx="857091" cy="546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500" dirty="0">
                      <a:latin typeface="Candara" panose="020E0502030303020204" pitchFamily="34" charset="0"/>
                      <a:ea typeface="Arial Unicode MS" pitchFamily="34" charset="-128"/>
                      <a:cs typeface="Arial Unicode MS" pitchFamily="34" charset="-128"/>
                    </a:rPr>
                    <a:t>NH</a:t>
                  </a:r>
                  <a:r>
                    <a:rPr lang="en-US" sz="1500" baseline="-25000" dirty="0">
                      <a:latin typeface="Candara" panose="020E0502030303020204" pitchFamily="34" charset="0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</a:p>
              </p:txBody>
            </p:sp>
          </p:grpSp>
          <p:pic>
            <p:nvPicPr>
              <p:cNvPr id="14" name="Picture 2" descr="File:Norepinephrine structure with descriptor.sv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538" y="4929539"/>
                <a:ext cx="1678416" cy="113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2653502" y="4081046"/>
            <a:ext cx="3915971" cy="338554"/>
            <a:chOff x="1060921" y="4294478"/>
            <a:chExt cx="3915971" cy="3385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1222338" y="4294478"/>
              <a:ext cx="37545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indirectly-acting sympathomimetic amine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95600" y="4445198"/>
            <a:ext cx="4884706" cy="338554"/>
            <a:chOff x="1319852" y="4557298"/>
            <a:chExt cx="4884706" cy="3385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852" y="4648199"/>
              <a:ext cx="211768" cy="1588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1443318" y="4557298"/>
              <a:ext cx="47612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amphetamine and related drugs stimulate release of: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80072" y="4800600"/>
            <a:ext cx="6505409" cy="338554"/>
            <a:chOff x="1556072" y="4790799"/>
            <a:chExt cx="6505409" cy="338554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676400" y="4790799"/>
              <a:ext cx="63850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dopamine     stimulates reward mechanisms, causes psychosis/addiction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4877276"/>
              <a:ext cx="211768" cy="158827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2667000" y="4963832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080072" y="5102954"/>
            <a:ext cx="4395857" cy="338554"/>
            <a:chOff x="1556072" y="5024300"/>
            <a:chExt cx="4395857" cy="338554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1676400" y="5024300"/>
              <a:ext cx="4275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norepinephrine      increased vigilance, anorexia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113496"/>
              <a:ext cx="211768" cy="158827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3143252" y="5195886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80073" y="5415109"/>
            <a:ext cx="3849234" cy="338554"/>
            <a:chOff x="1556072" y="5257800"/>
            <a:chExt cx="3849234" cy="338554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1676400" y="5257800"/>
              <a:ext cx="37289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serotonin     increased vigilance, anorexia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349239"/>
              <a:ext cx="211768" cy="158827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2638994" y="5431621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294724" y="4972051"/>
            <a:ext cx="783756" cy="642991"/>
            <a:chOff x="1001923" y="4880315"/>
            <a:chExt cx="783756" cy="642991"/>
          </a:xfrm>
        </p:grpSpPr>
        <p:sp>
          <p:nvSpPr>
            <p:cNvPr id="36" name="Left Brace 35"/>
            <p:cNvSpPr/>
            <p:nvPr/>
          </p:nvSpPr>
          <p:spPr>
            <a:xfrm>
              <a:off x="1573911" y="4880315"/>
              <a:ext cx="211768" cy="642991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1001923" y="5003800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1" y="5894040"/>
            <a:ext cx="6439242" cy="659161"/>
            <a:chOff x="231199" y="5482078"/>
            <a:chExt cx="6439242" cy="659161"/>
          </a:xfrm>
        </p:grpSpPr>
        <p:sp>
          <p:nvSpPr>
            <p:cNvPr id="39" name="Left Brace 38"/>
            <p:cNvSpPr/>
            <p:nvPr/>
          </p:nvSpPr>
          <p:spPr>
            <a:xfrm>
              <a:off x="1573911" y="5584030"/>
              <a:ext cx="211768" cy="189305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87271" y="5498663"/>
              <a:ext cx="4883170" cy="338554"/>
              <a:chOff x="1556072" y="5498663"/>
              <a:chExt cx="4883170" cy="338554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072" y="5593079"/>
                <a:ext cx="211768" cy="15882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 bwMode="auto">
              <a:xfrm>
                <a:off x="1676400" y="5498663"/>
                <a:ext cx="47628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norepinephrine     hypertension, strokes, arrhythmias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3131115" y="5669761"/>
                <a:ext cx="152400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31199" y="5482078"/>
              <a:ext cx="1252266" cy="659161"/>
              <a:chOff x="0" y="5482078"/>
              <a:chExt cx="1252266" cy="659161"/>
            </a:xfrm>
          </p:grpSpPr>
          <p:sp>
            <p:nvSpPr>
              <p:cNvPr id="42" name="TextBox 41"/>
              <p:cNvSpPr txBox="1"/>
              <p:nvPr/>
            </p:nvSpPr>
            <p:spPr bwMode="auto">
              <a:xfrm>
                <a:off x="0" y="5482078"/>
                <a:ext cx="125226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sympathetic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 bwMode="auto">
              <a:xfrm>
                <a:off x="326340" y="5642382"/>
                <a:ext cx="67839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nerve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 bwMode="auto">
              <a:xfrm>
                <a:off x="140904" y="5802685"/>
                <a:ext cx="99418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terminals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2657475" y="3700046"/>
            <a:ext cx="5034867" cy="338554"/>
            <a:chOff x="1060921" y="4294478"/>
            <a:chExt cx="5034867" cy="33855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1222338" y="4294478"/>
              <a:ext cx="48734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: norepinephrine, dopamine, serotonin</a:t>
              </a:r>
            </a:p>
          </p:txBody>
        </p:sp>
      </p:grpSp>
      <p:pic>
        <p:nvPicPr>
          <p:cNvPr id="54" name="Picture 4" descr="http://jgcstories.files.wordpress.com/2012/02/eye_wide_open_by_emostar_stoc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942975"/>
            <a:ext cx="2184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photos8.org/young_girl_closed_eye_looking_down_sjpg1015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17160" r="18401" b="12313"/>
          <a:stretch/>
        </p:blipFill>
        <p:spPr bwMode="auto">
          <a:xfrm>
            <a:off x="4901636" y="942975"/>
            <a:ext cx="218496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9818491" y="6017482"/>
            <a:ext cx="623532" cy="663457"/>
            <a:chOff x="5556850" y="1434585"/>
            <a:chExt cx="846331" cy="93508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5752632" y="1434585"/>
              <a:ext cx="650549" cy="477161"/>
              <a:chOff x="5752632" y="1434585"/>
              <a:chExt cx="650549" cy="477161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5858098" y="1434585"/>
                <a:ext cx="47693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5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7254" y="1362377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5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7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42" y="4046068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29" y="4046068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16" y="4046068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2" y="4046068"/>
            <a:ext cx="270230" cy="202673"/>
          </a:xfrm>
          <a:prstGeom prst="rect">
            <a:avLst/>
          </a:prstGeom>
        </p:spPr>
      </p:pic>
      <p:pic>
        <p:nvPicPr>
          <p:cNvPr id="1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5355" y="3608751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1345" y="3608751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4708" y="3608751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3536" y="3608751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192" y="4667493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2892042" y="1936742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757083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3480" y="1251741"/>
            <a:ext cx="4696769" cy="3528019"/>
            <a:chOff x="1209480" y="967781"/>
            <a:chExt cx="4696769" cy="3528019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053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970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030272" y="3948430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876800" y="4126468"/>
              <a:ext cx="102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40408" y="3746331"/>
              <a:ext cx="595802" cy="23750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567410 w 567410"/>
                <a:gd name="connsiteY0" fmla="*/ 308751 h 309021"/>
                <a:gd name="connsiteX1" fmla="*/ 183 w 567410"/>
                <a:gd name="connsiteY1" fmla="*/ 160400 h 309021"/>
                <a:gd name="connsiteX0" fmla="*/ 567227 w 567227"/>
                <a:gd name="connsiteY0" fmla="*/ 276101 h 276410"/>
                <a:gd name="connsiteX1" fmla="*/ 0 w 567227"/>
                <a:gd name="connsiteY1" fmla="*/ 127750 h 276410"/>
                <a:gd name="connsiteX0" fmla="*/ 567227 w 567227"/>
                <a:gd name="connsiteY0" fmla="*/ 252921 h 253265"/>
                <a:gd name="connsiteX1" fmla="*/ 0 w 567227"/>
                <a:gd name="connsiteY1" fmla="*/ 104570 h 253265"/>
                <a:gd name="connsiteX0" fmla="*/ 614852 w 614852"/>
                <a:gd name="connsiteY0" fmla="*/ 273209 h 273537"/>
                <a:gd name="connsiteX1" fmla="*/ 0 w 614852"/>
                <a:gd name="connsiteY1" fmla="*/ 101045 h 273537"/>
                <a:gd name="connsiteX0" fmla="*/ 614852 w 614852"/>
                <a:gd name="connsiteY0" fmla="*/ 310334 h 310334"/>
                <a:gd name="connsiteX1" fmla="*/ 0 w 614852"/>
                <a:gd name="connsiteY1" fmla="*/ 138170 h 310334"/>
                <a:gd name="connsiteX0" fmla="*/ 595802 w 595802"/>
                <a:gd name="connsiteY0" fmla="*/ 337753 h 337753"/>
                <a:gd name="connsiteX1" fmla="*/ 0 w 595802"/>
                <a:gd name="connsiteY1" fmla="*/ 129870 h 337753"/>
                <a:gd name="connsiteX0" fmla="*/ 595802 w 595802"/>
                <a:gd name="connsiteY0" fmla="*/ 337297 h 337297"/>
                <a:gd name="connsiteX1" fmla="*/ 0 w 595802"/>
                <a:gd name="connsiteY1" fmla="*/ 129414 h 337297"/>
                <a:gd name="connsiteX0" fmla="*/ 595802 w 595802"/>
                <a:gd name="connsiteY0" fmla="*/ 211025 h 211025"/>
                <a:gd name="connsiteX1" fmla="*/ 0 w 595802"/>
                <a:gd name="connsiteY1" fmla="*/ 3142 h 211025"/>
                <a:gd name="connsiteX0" fmla="*/ 595802 w 595802"/>
                <a:gd name="connsiteY0" fmla="*/ 237509 h 237509"/>
                <a:gd name="connsiteX1" fmla="*/ 0 w 595802"/>
                <a:gd name="connsiteY1" fmla="*/ 29626 h 2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802" h="237509">
                  <a:moveTo>
                    <a:pt x="595802" y="237509"/>
                  </a:moveTo>
                  <a:cubicBezTo>
                    <a:pt x="594052" y="33279"/>
                    <a:pt x="182726" y="-49511"/>
                    <a:pt x="0" y="2962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668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6322922" y="3668024"/>
            <a:ext cx="747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sp>
        <p:nvSpPr>
          <p:cNvPr id="44" name="TextBox 81"/>
          <p:cNvSpPr txBox="1">
            <a:spLocks noChangeArrowheads="1"/>
          </p:cNvSpPr>
          <p:nvPr/>
        </p:nvSpPr>
        <p:spPr bwMode="auto">
          <a:xfrm>
            <a:off x="228600" y="122805"/>
            <a:ext cx="5476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9323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772148" y="2663554"/>
            <a:ext cx="623532" cy="663457"/>
            <a:chOff x="5556850" y="1434585"/>
            <a:chExt cx="846331" cy="93508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5752632" y="1434585"/>
              <a:ext cx="650549" cy="477161"/>
              <a:chOff x="5752632" y="1434585"/>
              <a:chExt cx="650549" cy="477161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858098" y="1434585"/>
                <a:ext cx="50739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5108568" y="3283263"/>
            <a:ext cx="1673233" cy="352108"/>
          </a:xfrm>
          <a:prstGeom prst="rect">
            <a:avLst/>
          </a:prstGeom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7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42" y="4046068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29" y="4046068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16" y="4046068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2" y="4046068"/>
            <a:ext cx="270230" cy="202673"/>
          </a:xfrm>
          <a:prstGeom prst="rect">
            <a:avLst/>
          </a:prstGeom>
        </p:spPr>
      </p:pic>
      <p:pic>
        <p:nvPicPr>
          <p:cNvPr id="4100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192" y="4667493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2892042" y="1936742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solidFill>
            <a:srgbClr val="990099"/>
          </a:solidFill>
          <a:ln w="76200">
            <a:solidFill>
              <a:srgbClr val="6C006C"/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757083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3480" y="1251740"/>
            <a:ext cx="2820305" cy="2596918"/>
            <a:chOff x="1209480" y="967781"/>
            <a:chExt cx="2820305" cy="2596918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053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970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668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2045265" y="1467777"/>
            <a:ext cx="1464713" cy="145837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494983" y="3619505"/>
            <a:ext cx="889151" cy="206985"/>
            <a:chOff x="3970982" y="3619504"/>
            <a:chExt cx="889151" cy="20698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3970982" y="3619504"/>
              <a:ext cx="207884" cy="20698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185525" y="3619504"/>
              <a:ext cx="207884" cy="20698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418887" y="3619504"/>
              <a:ext cx="207884" cy="20698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652249" y="3619504"/>
              <a:ext cx="207884" cy="206985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 bwMode="auto">
          <a:xfrm>
            <a:off x="6322922" y="3668024"/>
            <a:ext cx="1688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6C006C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5" name="TextBox 81">
            <a:extLst>
              <a:ext uri="{FF2B5EF4-FFF2-40B4-BE49-F238E27FC236}">
                <a16:creationId xmlns:a16="http://schemas.microsoft.com/office/drawing/2014/main" id="{AF781A58-D29E-6903-1642-D58AEDB1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805"/>
            <a:ext cx="5476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4993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245832" y="981076"/>
            <a:ext cx="623532" cy="663457"/>
            <a:chOff x="5556850" y="1434585"/>
            <a:chExt cx="846331" cy="93508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5752632" y="1434585"/>
              <a:ext cx="650549" cy="477161"/>
              <a:chOff x="5752632" y="1434585"/>
              <a:chExt cx="650549" cy="477161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5858098" y="1434585"/>
                <a:ext cx="50739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003300"/>
            <a:ext cx="8229600" cy="56499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14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0801" y="2886076"/>
            <a:ext cx="1685077" cy="795337"/>
            <a:chOff x="1066800" y="2886075"/>
            <a:chExt cx="1685077" cy="795337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066800" y="2886075"/>
              <a:ext cx="16850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7" name="TextBox 81">
            <a:extLst>
              <a:ext uri="{FF2B5EF4-FFF2-40B4-BE49-F238E27FC236}">
                <a16:creationId xmlns:a16="http://schemas.microsoft.com/office/drawing/2014/main" id="{AE42E9D0-FFA4-374E-8130-CB5BFB43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805"/>
            <a:ext cx="5476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0499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245832" y="981076"/>
            <a:ext cx="623532" cy="663457"/>
            <a:chOff x="5556850" y="1434585"/>
            <a:chExt cx="846331" cy="93508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5752632" y="1434585"/>
              <a:ext cx="650549" cy="477161"/>
              <a:chOff x="5752632" y="1434585"/>
              <a:chExt cx="650549" cy="477161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5858098" y="1434585"/>
                <a:ext cx="50739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003300"/>
            <a:ext cx="8229600" cy="56499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4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90801" y="2886076"/>
            <a:ext cx="1685077" cy="795337"/>
            <a:chOff x="1066800" y="2886075"/>
            <a:chExt cx="1685077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6850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2" name="TextBox 81">
            <a:extLst>
              <a:ext uri="{FF2B5EF4-FFF2-40B4-BE49-F238E27FC236}">
                <a16:creationId xmlns:a16="http://schemas.microsoft.com/office/drawing/2014/main" id="{ECADE7BD-E1D8-9257-2143-4670F34CD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805"/>
            <a:ext cx="5476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7406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6245832" y="981076"/>
            <a:ext cx="623532" cy="663457"/>
            <a:chOff x="5556850" y="1434585"/>
            <a:chExt cx="846331" cy="93508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5752632" y="1434585"/>
              <a:ext cx="650549" cy="477161"/>
              <a:chOff x="5752632" y="1434585"/>
              <a:chExt cx="650549" cy="477161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 bwMode="auto">
              <a:xfrm>
                <a:off x="5858098" y="1434585"/>
                <a:ext cx="50739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1892300" y="1003300"/>
            <a:ext cx="8229600" cy="47473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4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90801" y="2886076"/>
            <a:ext cx="1685077" cy="795337"/>
            <a:chOff x="1066800" y="2886075"/>
            <a:chExt cx="1685077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6850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6477001" y="1981200"/>
            <a:ext cx="2032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NET (NE Transporter)</a:t>
            </a:r>
          </a:p>
        </p:txBody>
      </p:sp>
      <p:sp>
        <p:nvSpPr>
          <p:cNvPr id="3" name="Freeform 2"/>
          <p:cNvSpPr/>
          <p:nvPr/>
        </p:nvSpPr>
        <p:spPr>
          <a:xfrm>
            <a:off x="6597753" y="2317750"/>
            <a:ext cx="330532" cy="759143"/>
          </a:xfrm>
          <a:custGeom>
            <a:avLst/>
            <a:gdLst>
              <a:gd name="connsiteX0" fmla="*/ 355609 w 355609"/>
              <a:gd name="connsiteY0" fmla="*/ 0 h 838200"/>
              <a:gd name="connsiteX1" fmla="*/ 9 w 355609"/>
              <a:gd name="connsiteY1" fmla="*/ 311150 h 838200"/>
              <a:gd name="connsiteX2" fmla="*/ 342909 w 355609"/>
              <a:gd name="connsiteY2" fmla="*/ 838200 h 838200"/>
              <a:gd name="connsiteX0" fmla="*/ 355612 w 357884"/>
              <a:gd name="connsiteY0" fmla="*/ 0 h 838200"/>
              <a:gd name="connsiteX1" fmla="*/ 330212 w 357884"/>
              <a:gd name="connsiteY1" fmla="*/ 101600 h 838200"/>
              <a:gd name="connsiteX2" fmla="*/ 12 w 357884"/>
              <a:gd name="connsiteY2" fmla="*/ 311150 h 838200"/>
              <a:gd name="connsiteX3" fmla="*/ 342912 w 357884"/>
              <a:gd name="connsiteY3" fmla="*/ 838200 h 838200"/>
              <a:gd name="connsiteX0" fmla="*/ 190512 w 342912"/>
              <a:gd name="connsiteY0" fmla="*/ 0 h 838200"/>
              <a:gd name="connsiteX1" fmla="*/ 330212 w 342912"/>
              <a:gd name="connsiteY1" fmla="*/ 101600 h 838200"/>
              <a:gd name="connsiteX2" fmla="*/ 12 w 342912"/>
              <a:gd name="connsiteY2" fmla="*/ 311150 h 838200"/>
              <a:gd name="connsiteX3" fmla="*/ 342912 w 342912"/>
              <a:gd name="connsiteY3" fmla="*/ 838200 h 838200"/>
              <a:gd name="connsiteX0" fmla="*/ 193574 w 345974"/>
              <a:gd name="connsiteY0" fmla="*/ 0 h 838200"/>
              <a:gd name="connsiteX1" fmla="*/ 187224 w 345974"/>
              <a:gd name="connsiteY1" fmla="*/ 107950 h 838200"/>
              <a:gd name="connsiteX2" fmla="*/ 3074 w 345974"/>
              <a:gd name="connsiteY2" fmla="*/ 311150 h 838200"/>
              <a:gd name="connsiteX3" fmla="*/ 345974 w 345974"/>
              <a:gd name="connsiteY3" fmla="*/ 838200 h 838200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4852 w 382971"/>
              <a:gd name="connsiteY0" fmla="*/ 0 h 876300"/>
              <a:gd name="connsiteX1" fmla="*/ 188502 w 382971"/>
              <a:gd name="connsiteY1" fmla="*/ 107950 h 876300"/>
              <a:gd name="connsiteX2" fmla="*/ 4352 w 382971"/>
              <a:gd name="connsiteY2" fmla="*/ 311150 h 876300"/>
              <a:gd name="connsiteX3" fmla="*/ 382971 w 382971"/>
              <a:gd name="connsiteY3" fmla="*/ 876300 h 876300"/>
              <a:gd name="connsiteX0" fmla="*/ 192887 w 381006"/>
              <a:gd name="connsiteY0" fmla="*/ 0 h 876300"/>
              <a:gd name="connsiteX1" fmla="*/ 186537 w 381006"/>
              <a:gd name="connsiteY1" fmla="*/ 107950 h 876300"/>
              <a:gd name="connsiteX2" fmla="*/ 2387 w 381006"/>
              <a:gd name="connsiteY2" fmla="*/ 311150 h 876300"/>
              <a:gd name="connsiteX3" fmla="*/ 381006 w 381006"/>
              <a:gd name="connsiteY3" fmla="*/ 876300 h 876300"/>
              <a:gd name="connsiteX0" fmla="*/ 216399 w 404518"/>
              <a:gd name="connsiteY0" fmla="*/ 0 h 876300"/>
              <a:gd name="connsiteX1" fmla="*/ 210049 w 404518"/>
              <a:gd name="connsiteY1" fmla="*/ 107950 h 876300"/>
              <a:gd name="connsiteX2" fmla="*/ 2087 w 404518"/>
              <a:gd name="connsiteY2" fmla="*/ 639762 h 876300"/>
              <a:gd name="connsiteX3" fmla="*/ 404518 w 404518"/>
              <a:gd name="connsiteY3" fmla="*/ 876300 h 876300"/>
              <a:gd name="connsiteX0" fmla="*/ 232649 w 420768"/>
              <a:gd name="connsiteY0" fmla="*/ 0 h 883693"/>
              <a:gd name="connsiteX1" fmla="*/ 226299 w 420768"/>
              <a:gd name="connsiteY1" fmla="*/ 107950 h 883693"/>
              <a:gd name="connsiteX2" fmla="*/ 18337 w 420768"/>
              <a:gd name="connsiteY2" fmla="*/ 639762 h 883693"/>
              <a:gd name="connsiteX3" fmla="*/ 420768 w 420768"/>
              <a:gd name="connsiteY3" fmla="*/ 876300 h 883693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7616 w 405735"/>
              <a:gd name="connsiteY0" fmla="*/ 0 h 876300"/>
              <a:gd name="connsiteX1" fmla="*/ 3304 w 405735"/>
              <a:gd name="connsiteY1" fmla="*/ 639762 h 876300"/>
              <a:gd name="connsiteX2" fmla="*/ 405735 w 405735"/>
              <a:gd name="connsiteY2" fmla="*/ 876300 h 876300"/>
              <a:gd name="connsiteX0" fmla="*/ 216934 w 405053"/>
              <a:gd name="connsiteY0" fmla="*/ 0 h 876300"/>
              <a:gd name="connsiteX1" fmla="*/ 2622 w 405053"/>
              <a:gd name="connsiteY1" fmla="*/ 639762 h 876300"/>
              <a:gd name="connsiteX2" fmla="*/ 405053 w 405053"/>
              <a:gd name="connsiteY2" fmla="*/ 876300 h 876300"/>
              <a:gd name="connsiteX0" fmla="*/ 216415 w 383103"/>
              <a:gd name="connsiteY0" fmla="*/ 0 h 842963"/>
              <a:gd name="connsiteX1" fmla="*/ 2103 w 383103"/>
              <a:gd name="connsiteY1" fmla="*/ 639762 h 842963"/>
              <a:gd name="connsiteX2" fmla="*/ 383103 w 383103"/>
              <a:gd name="connsiteY2" fmla="*/ 842963 h 842963"/>
              <a:gd name="connsiteX0" fmla="*/ 216415 w 217038"/>
              <a:gd name="connsiteY0" fmla="*/ 0 h 760270"/>
              <a:gd name="connsiteX1" fmla="*/ 2103 w 217038"/>
              <a:gd name="connsiteY1" fmla="*/ 639762 h 760270"/>
              <a:gd name="connsiteX2" fmla="*/ 184983 w 217038"/>
              <a:gd name="connsiteY2" fmla="*/ 759143 h 760270"/>
              <a:gd name="connsiteX0" fmla="*/ 330097 w 330532"/>
              <a:gd name="connsiteY0" fmla="*/ 0 h 759143"/>
              <a:gd name="connsiteX1" fmla="*/ 1485 w 330532"/>
              <a:gd name="connsiteY1" fmla="*/ 510222 h 759143"/>
              <a:gd name="connsiteX2" fmla="*/ 298665 w 330532"/>
              <a:gd name="connsiteY2" fmla="*/ 759143 h 7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32" h="759143">
                <a:moveTo>
                  <a:pt x="330097" y="0"/>
                </a:moveTo>
                <a:cubicBezTo>
                  <a:pt x="344980" y="366647"/>
                  <a:pt x="-26296" y="369728"/>
                  <a:pt x="1485" y="510222"/>
                </a:cubicBezTo>
                <a:cubicBezTo>
                  <a:pt x="29266" y="650716"/>
                  <a:pt x="298665" y="759143"/>
                  <a:pt x="298665" y="759143"/>
                </a:cubicBezTo>
              </a:path>
            </a:pathLst>
          </a:cu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7483122" y="2438401"/>
            <a:ext cx="189674" cy="19011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6934200" y="1233071"/>
            <a:ext cx="1662853" cy="338554"/>
            <a:chOff x="5410200" y="1233071"/>
            <a:chExt cx="1662853" cy="338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5410200" y="1333885"/>
              <a:ext cx="189674" cy="19011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 bwMode="auto">
            <a:xfrm>
              <a:off x="5551483" y="1233071"/>
              <a:ext cx="1521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990099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norepinephrine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181600" y="3840481"/>
            <a:ext cx="189674" cy="1901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422900" y="3840481"/>
            <a:ext cx="189674" cy="1901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664200" y="3840481"/>
            <a:ext cx="189674" cy="1901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905500" y="3840481"/>
            <a:ext cx="189674" cy="1901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9267" r="31875" b="24258"/>
          <a:stretch/>
        </p:blipFill>
        <p:spPr>
          <a:xfrm>
            <a:off x="4141486" y="3805238"/>
            <a:ext cx="678399" cy="66900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t="7854" r="31554" b="24660"/>
          <a:stretch/>
        </p:blipFill>
        <p:spPr>
          <a:xfrm>
            <a:off x="4136125" y="3810001"/>
            <a:ext cx="715496" cy="623888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4748972" y="4049434"/>
            <a:ext cx="2800638" cy="599050"/>
            <a:chOff x="3224971" y="4049434"/>
            <a:chExt cx="2800638" cy="599050"/>
          </a:xfrm>
        </p:grpSpPr>
        <p:grpSp>
          <p:nvGrpSpPr>
            <p:cNvPr id="10" name="Group 9"/>
            <p:cNvGrpSpPr/>
            <p:nvPr/>
          </p:nvGrpSpPr>
          <p:grpSpPr>
            <a:xfrm>
              <a:off x="3224971" y="4114800"/>
              <a:ext cx="2800638" cy="533684"/>
              <a:chOff x="3224971" y="5638800"/>
              <a:chExt cx="2800638" cy="533684"/>
            </a:xfrm>
          </p:grpSpPr>
          <p:sp>
            <p:nvSpPr>
              <p:cNvPr id="46" name="TextBox 45"/>
              <p:cNvSpPr txBox="1"/>
              <p:nvPr/>
            </p:nvSpPr>
            <p:spPr bwMode="auto">
              <a:xfrm>
                <a:off x="4349984" y="5833930"/>
                <a:ext cx="143821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FFFF00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transporter 2) 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 bwMode="auto">
              <a:xfrm>
                <a:off x="3224971" y="5638800"/>
                <a:ext cx="280063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FFFF00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VMAT2 (vesicular monoamine </a:t>
                </a:r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3358877" y="4049434"/>
              <a:ext cx="355599" cy="1143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  <a:gd name="connsiteX0" fmla="*/ 439063 w 439063"/>
                <a:gd name="connsiteY0" fmla="*/ 198733 h 198733"/>
                <a:gd name="connsiteX1" fmla="*/ 42189 w 439063"/>
                <a:gd name="connsiteY1" fmla="*/ 157458 h 198733"/>
                <a:gd name="connsiteX0" fmla="*/ 827199 w 827199"/>
                <a:gd name="connsiteY0" fmla="*/ 382686 h 382686"/>
                <a:gd name="connsiteX1" fmla="*/ 27100 w 827199"/>
                <a:gd name="connsiteY1" fmla="*/ 106461 h 382686"/>
                <a:gd name="connsiteX0" fmla="*/ 800099 w 800099"/>
                <a:gd name="connsiteY0" fmla="*/ 276225 h 276225"/>
                <a:gd name="connsiteX1" fmla="*/ 0 w 800099"/>
                <a:gd name="connsiteY1" fmla="*/ 0 h 276225"/>
                <a:gd name="connsiteX0" fmla="*/ 787399 w 787399"/>
                <a:gd name="connsiteY0" fmla="*/ 149225 h 149225"/>
                <a:gd name="connsiteX1" fmla="*/ 0 w 787399"/>
                <a:gd name="connsiteY1" fmla="*/ 0 h 149225"/>
                <a:gd name="connsiteX0" fmla="*/ 352424 w 352424"/>
                <a:gd name="connsiteY0" fmla="*/ 92075 h 92075"/>
                <a:gd name="connsiteX1" fmla="*/ 0 w 352424"/>
                <a:gd name="connsiteY1" fmla="*/ 0 h 92075"/>
                <a:gd name="connsiteX0" fmla="*/ 352424 w 352424"/>
                <a:gd name="connsiteY0" fmla="*/ 92075 h 92075"/>
                <a:gd name="connsiteX1" fmla="*/ 0 w 352424"/>
                <a:gd name="connsiteY1" fmla="*/ 0 h 92075"/>
                <a:gd name="connsiteX0" fmla="*/ 355599 w 355599"/>
                <a:gd name="connsiteY0" fmla="*/ 114300 h 114300"/>
                <a:gd name="connsiteX1" fmla="*/ 0 w 355599"/>
                <a:gd name="connsiteY1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599" h="114300">
                  <a:moveTo>
                    <a:pt x="355599" y="114300"/>
                  </a:moveTo>
                  <a:cubicBezTo>
                    <a:pt x="342899" y="-11113"/>
                    <a:pt x="150812" y="77788"/>
                    <a:pt x="0" y="0"/>
                  </a:cubicBezTo>
                </a:path>
              </a:pathLst>
            </a:custGeom>
            <a:ln w="28575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56664" y="3770521"/>
            <a:ext cx="858427" cy="503570"/>
            <a:chOff x="1832663" y="3770521"/>
            <a:chExt cx="858427" cy="50357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832663" y="3935537"/>
              <a:ext cx="7665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FF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vesicle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20773" y="3770521"/>
              <a:ext cx="470317" cy="218865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317" h="218865">
                  <a:moveTo>
                    <a:pt x="416" y="218865"/>
                  </a:moveTo>
                  <a:cubicBezTo>
                    <a:pt x="-12284" y="93452"/>
                    <a:pt x="268704" y="-163722"/>
                    <a:pt x="470317" y="149015"/>
                  </a:cubicBezTo>
                </a:path>
              </a:pathLst>
            </a:custGeom>
            <a:ln w="28575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267200" y="4924431"/>
            <a:ext cx="367474" cy="622295"/>
            <a:chOff x="2743200" y="4924430"/>
            <a:chExt cx="367474" cy="62229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866610" y="4924430"/>
              <a:ext cx="189674" cy="19011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743200" y="5091500"/>
              <a:ext cx="189674" cy="19011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921000" y="5213735"/>
              <a:ext cx="189674" cy="19011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743200" y="5356610"/>
              <a:ext cx="189674" cy="190115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7722426" y="2438401"/>
            <a:ext cx="189674" cy="1901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7963726" y="2438401"/>
            <a:ext cx="189674" cy="190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7334" r="38183" b="33197"/>
          <a:stretch/>
        </p:blipFill>
        <p:spPr>
          <a:xfrm rot="2358345">
            <a:off x="4618644" y="3800233"/>
            <a:ext cx="240497" cy="254382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1981200" y="5750655"/>
            <a:ext cx="2650822" cy="525249"/>
            <a:chOff x="953326" y="5715000"/>
            <a:chExt cx="2650822" cy="525249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1079098" y="5715000"/>
              <a:ext cx="24144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Catecholamine uptake via</a:t>
              </a:r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1079098" y="5901695"/>
              <a:ext cx="25250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plasmalemmal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transporter 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5801875"/>
              <a:ext cx="189674" cy="190115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981200" y="6235700"/>
            <a:ext cx="2408769" cy="497746"/>
            <a:chOff x="953326" y="6172200"/>
            <a:chExt cx="2408769" cy="497746"/>
          </a:xfrm>
        </p:grpSpPr>
        <p:sp>
          <p:nvSpPr>
            <p:cNvPr id="78" name="TextBox 77"/>
            <p:cNvSpPr txBox="1"/>
            <p:nvPr/>
          </p:nvSpPr>
          <p:spPr bwMode="auto">
            <a:xfrm>
              <a:off x="1079098" y="6172200"/>
              <a:ext cx="22829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Packaged in vesicles for 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1079098" y="6331392"/>
              <a:ext cx="1871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subsequent release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6248239"/>
              <a:ext cx="189674" cy="190115"/>
            </a:xfrm>
            <a:prstGeom prst="rect">
              <a:avLst/>
            </a:prstGeom>
          </p:spPr>
        </p:pic>
      </p:grpSp>
      <p:sp>
        <p:nvSpPr>
          <p:cNvPr id="4" name="TextBox 81">
            <a:extLst>
              <a:ext uri="{FF2B5EF4-FFF2-40B4-BE49-F238E27FC236}">
                <a16:creationId xmlns:a16="http://schemas.microsoft.com/office/drawing/2014/main" id="{602DE3CB-02CC-AEA4-33D3-8762238F5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805"/>
            <a:ext cx="5476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19969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8.33333E-7 0.00024 0.01163 0.05325 -0.00469 0.06389 C -0.02101 0.07454 -0.12483 0.19977 -0.14635 0.20371 " pathEditMode="relative" rAng="0" ptsTypes="fsf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-4.44444E-6 0.00024 -0.01909 0.05463 -0.03541 0.06528 C -0.05173 0.07593 -0.12482 0.19977 -0.14635 0.20371 " pathEditMode="relative" rAng="0" ptsTypes="fsf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3.33333E-6 0.00024 -0.04618 0.0588 -0.0625 0.06945 C -0.07882 0.0801 -0.12482 0.19977 -0.14635 0.20371 " pathEditMode="relative" rAng="0" ptsTypes="fsf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C -0.02847 -0.01088 -0.00833 -0.01018 -0.03472 -0.00185 C -0.06111 0.00648 -0.07795 0.01297 -0.07951 0.02338 " pathEditMode="relative" rAng="0" ptsTypes="fsf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62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334E-17 3.33333E-6 C -0.0319 -0.00811 -0.02943 -0.00463 -0.04661 -0.00186 C -0.0638 0.00092 -0.09635 0.02384 -0.08594 0.01551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C 0.00382 -0.00047 0.0132 0.00023 0.01962 -0.00024 C 0.02604 -0.0007 0.02622 0.01435 0.02622 0.03657 " pathEditMode="relative" rAng="0" ptsTypes="fsf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78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C 0.00643 -0.00047 0.01615 0.00138 0.02222 0.00138 C 0.0283 0.00138 0.02552 0.02245 0.02552 0.03611 " pathEditMode="relative" rAng="0" ptsTypes="fsf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7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245832" y="981076"/>
            <a:ext cx="623532" cy="663457"/>
            <a:chOff x="5556850" y="1434585"/>
            <a:chExt cx="846331" cy="93508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5752632" y="1434585"/>
              <a:ext cx="650549" cy="477161"/>
              <a:chOff x="5752632" y="1434585"/>
              <a:chExt cx="650549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>
                <a:off x="5858098" y="1434585"/>
                <a:ext cx="50739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8"/>
          <a:stretch/>
        </p:blipFill>
        <p:spPr>
          <a:xfrm>
            <a:off x="1892300" y="1003301"/>
            <a:ext cx="8229600" cy="5018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4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90801" y="2886076"/>
            <a:ext cx="1685077" cy="795337"/>
            <a:chOff x="1066800" y="2886075"/>
            <a:chExt cx="1685077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6850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6477001" y="1981200"/>
            <a:ext cx="2032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NET (NE Transporter)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934200" y="1333886"/>
            <a:ext cx="189674" cy="19011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7075484" y="1233071"/>
            <a:ext cx="15215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990099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7074695" y="1528342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550151" y="2557046"/>
            <a:ext cx="1696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990099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reverse transport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664200" y="3840481"/>
            <a:ext cx="189674" cy="1901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905500" y="3840481"/>
            <a:ext cx="189674" cy="1901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396046" y="3838541"/>
            <a:ext cx="189674" cy="1901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639501" y="3836365"/>
            <a:ext cx="189674" cy="1901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150771" y="3841343"/>
            <a:ext cx="189674" cy="19011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634038" y="3707610"/>
            <a:ext cx="189674" cy="19011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638792" y="3979060"/>
            <a:ext cx="189674" cy="19011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894429" y="3709983"/>
            <a:ext cx="189674" cy="19011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893591" y="3984211"/>
            <a:ext cx="189674" cy="190115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 bwMode="auto">
          <a:xfrm>
            <a:off x="2943489" y="1696695"/>
            <a:ext cx="207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 is a</a:t>
            </a:r>
          </a:p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weak lipophilic base</a:t>
            </a:r>
          </a:p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err="1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pKa</a:t>
            </a:r>
            <a:r>
              <a:rPr lang="en-US" i="1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= 9.9)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3356664" y="3770521"/>
            <a:ext cx="858427" cy="503570"/>
            <a:chOff x="1832663" y="3770521"/>
            <a:chExt cx="858427" cy="503570"/>
          </a:xfrm>
        </p:grpSpPr>
        <p:sp>
          <p:nvSpPr>
            <p:cNvPr id="102" name="TextBox 101"/>
            <p:cNvSpPr txBox="1"/>
            <p:nvPr/>
          </p:nvSpPr>
          <p:spPr bwMode="auto">
            <a:xfrm>
              <a:off x="1832663" y="3935537"/>
              <a:ext cx="7665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FF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vesicle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220773" y="3770521"/>
              <a:ext cx="470317" cy="218865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317" h="218865">
                  <a:moveTo>
                    <a:pt x="416" y="218865"/>
                  </a:moveTo>
                  <a:cubicBezTo>
                    <a:pt x="-12284" y="93452"/>
                    <a:pt x="268704" y="-163722"/>
                    <a:pt x="470317" y="149015"/>
                  </a:cubicBezTo>
                </a:path>
              </a:pathLst>
            </a:custGeom>
            <a:ln w="28575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t="8599" r="28607" b="20919"/>
          <a:stretch/>
        </p:blipFill>
        <p:spPr>
          <a:xfrm>
            <a:off x="4179096" y="3821967"/>
            <a:ext cx="628647" cy="6476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 t="9267" r="32500" b="24518"/>
          <a:stretch/>
        </p:blipFill>
        <p:spPr>
          <a:xfrm>
            <a:off x="4171954" y="3810000"/>
            <a:ext cx="628647" cy="6489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7334" r="38183" b="33197"/>
          <a:stretch/>
        </p:blipFill>
        <p:spPr>
          <a:xfrm rot="2358345">
            <a:off x="4618644" y="3800233"/>
            <a:ext cx="240497" cy="25438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32" y="2519316"/>
            <a:ext cx="289722" cy="21729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45" y="1600201"/>
            <a:ext cx="289722" cy="21729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42" y="2520951"/>
            <a:ext cx="289722" cy="21729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53" y="2517776"/>
            <a:ext cx="289722" cy="2172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17" y="4071935"/>
            <a:ext cx="289722" cy="21729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88" y="4071935"/>
            <a:ext cx="289722" cy="217293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1981200" y="5750655"/>
            <a:ext cx="2650822" cy="525249"/>
            <a:chOff x="953326" y="5715000"/>
            <a:chExt cx="2650822" cy="525249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1079098" y="5715000"/>
              <a:ext cx="24144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Catecholamine uptake via</a:t>
              </a: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079098" y="5901695"/>
              <a:ext cx="25250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plasmalemmal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transporter 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5801875"/>
              <a:ext cx="189674" cy="190115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1981200" y="6235700"/>
            <a:ext cx="2408769" cy="497746"/>
            <a:chOff x="953326" y="6172200"/>
            <a:chExt cx="2408769" cy="497746"/>
          </a:xfrm>
        </p:grpSpPr>
        <p:sp>
          <p:nvSpPr>
            <p:cNvPr id="105" name="TextBox 104"/>
            <p:cNvSpPr txBox="1"/>
            <p:nvPr/>
          </p:nvSpPr>
          <p:spPr bwMode="auto">
            <a:xfrm>
              <a:off x="1079098" y="6172200"/>
              <a:ext cx="22829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Packaged in vesicles for 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1079098" y="6331392"/>
              <a:ext cx="1871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subsequent release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6248239"/>
              <a:ext cx="189674" cy="1901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648201" y="5750654"/>
            <a:ext cx="4758376" cy="690892"/>
            <a:chOff x="3124200" y="5750654"/>
            <a:chExt cx="4758376" cy="690892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124200" y="6072214"/>
              <a:ext cx="1989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plus amphetamine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46573" y="597408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27775" y="5750654"/>
              <a:ext cx="2654801" cy="525249"/>
              <a:chOff x="5253175" y="5715000"/>
              <a:chExt cx="2654801" cy="525249"/>
            </a:xfrm>
          </p:grpSpPr>
          <p:sp>
            <p:nvSpPr>
              <p:cNvPr id="79" name="TextBox 78"/>
              <p:cNvSpPr txBox="1"/>
              <p:nvPr/>
            </p:nvSpPr>
            <p:spPr bwMode="auto">
              <a:xfrm>
                <a:off x="5427810" y="5715000"/>
                <a:ext cx="248016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Reverse transport leads to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427810" y="5901695"/>
                <a:ext cx="21226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catecholamine release</a:t>
                </a:r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175" y="5769280"/>
                <a:ext cx="289722" cy="217293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5070573" y="6235700"/>
            <a:ext cx="5061668" cy="497746"/>
            <a:chOff x="3546573" y="6235700"/>
            <a:chExt cx="5061668" cy="49774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546573" y="657606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5232400" y="6235700"/>
              <a:ext cx="3375841" cy="497746"/>
              <a:chOff x="5257800" y="6321623"/>
              <a:chExt cx="3375841" cy="497746"/>
            </a:xfrm>
          </p:grpSpPr>
          <p:sp>
            <p:nvSpPr>
              <p:cNvPr id="86" name="TextBox 85"/>
              <p:cNvSpPr txBox="1"/>
              <p:nvPr/>
            </p:nvSpPr>
            <p:spPr bwMode="auto">
              <a:xfrm>
                <a:off x="5430520" y="6321623"/>
                <a:ext cx="32031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Alkalinization</a:t>
                </a:r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 shuts down vesicular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5430520" y="6480815"/>
                <a:ext cx="269977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catecholamine sequestration</a:t>
                </a:r>
              </a:p>
            </p:txBody>
          </p:sp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6386707"/>
                <a:ext cx="289722" cy="217293"/>
              </a:xfrm>
              <a:prstGeom prst="rect">
                <a:avLst/>
              </a:prstGeom>
            </p:spPr>
          </p:pic>
        </p:grpSp>
      </p:grpSp>
      <p:sp>
        <p:nvSpPr>
          <p:cNvPr id="110" name="Freeform 109"/>
          <p:cNvSpPr/>
          <p:nvPr/>
        </p:nvSpPr>
        <p:spPr>
          <a:xfrm>
            <a:off x="6597753" y="2317750"/>
            <a:ext cx="330532" cy="759143"/>
          </a:xfrm>
          <a:custGeom>
            <a:avLst/>
            <a:gdLst>
              <a:gd name="connsiteX0" fmla="*/ 355609 w 355609"/>
              <a:gd name="connsiteY0" fmla="*/ 0 h 838200"/>
              <a:gd name="connsiteX1" fmla="*/ 9 w 355609"/>
              <a:gd name="connsiteY1" fmla="*/ 311150 h 838200"/>
              <a:gd name="connsiteX2" fmla="*/ 342909 w 355609"/>
              <a:gd name="connsiteY2" fmla="*/ 838200 h 838200"/>
              <a:gd name="connsiteX0" fmla="*/ 355612 w 357884"/>
              <a:gd name="connsiteY0" fmla="*/ 0 h 838200"/>
              <a:gd name="connsiteX1" fmla="*/ 330212 w 357884"/>
              <a:gd name="connsiteY1" fmla="*/ 101600 h 838200"/>
              <a:gd name="connsiteX2" fmla="*/ 12 w 357884"/>
              <a:gd name="connsiteY2" fmla="*/ 311150 h 838200"/>
              <a:gd name="connsiteX3" fmla="*/ 342912 w 357884"/>
              <a:gd name="connsiteY3" fmla="*/ 838200 h 838200"/>
              <a:gd name="connsiteX0" fmla="*/ 190512 w 342912"/>
              <a:gd name="connsiteY0" fmla="*/ 0 h 838200"/>
              <a:gd name="connsiteX1" fmla="*/ 330212 w 342912"/>
              <a:gd name="connsiteY1" fmla="*/ 101600 h 838200"/>
              <a:gd name="connsiteX2" fmla="*/ 12 w 342912"/>
              <a:gd name="connsiteY2" fmla="*/ 311150 h 838200"/>
              <a:gd name="connsiteX3" fmla="*/ 342912 w 342912"/>
              <a:gd name="connsiteY3" fmla="*/ 838200 h 838200"/>
              <a:gd name="connsiteX0" fmla="*/ 193574 w 345974"/>
              <a:gd name="connsiteY0" fmla="*/ 0 h 838200"/>
              <a:gd name="connsiteX1" fmla="*/ 187224 w 345974"/>
              <a:gd name="connsiteY1" fmla="*/ 107950 h 838200"/>
              <a:gd name="connsiteX2" fmla="*/ 3074 w 345974"/>
              <a:gd name="connsiteY2" fmla="*/ 311150 h 838200"/>
              <a:gd name="connsiteX3" fmla="*/ 345974 w 345974"/>
              <a:gd name="connsiteY3" fmla="*/ 838200 h 838200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4852 w 382971"/>
              <a:gd name="connsiteY0" fmla="*/ 0 h 876300"/>
              <a:gd name="connsiteX1" fmla="*/ 188502 w 382971"/>
              <a:gd name="connsiteY1" fmla="*/ 107950 h 876300"/>
              <a:gd name="connsiteX2" fmla="*/ 4352 w 382971"/>
              <a:gd name="connsiteY2" fmla="*/ 311150 h 876300"/>
              <a:gd name="connsiteX3" fmla="*/ 382971 w 382971"/>
              <a:gd name="connsiteY3" fmla="*/ 876300 h 876300"/>
              <a:gd name="connsiteX0" fmla="*/ 192887 w 381006"/>
              <a:gd name="connsiteY0" fmla="*/ 0 h 876300"/>
              <a:gd name="connsiteX1" fmla="*/ 186537 w 381006"/>
              <a:gd name="connsiteY1" fmla="*/ 107950 h 876300"/>
              <a:gd name="connsiteX2" fmla="*/ 2387 w 381006"/>
              <a:gd name="connsiteY2" fmla="*/ 311150 h 876300"/>
              <a:gd name="connsiteX3" fmla="*/ 381006 w 381006"/>
              <a:gd name="connsiteY3" fmla="*/ 876300 h 876300"/>
              <a:gd name="connsiteX0" fmla="*/ 216399 w 404518"/>
              <a:gd name="connsiteY0" fmla="*/ 0 h 876300"/>
              <a:gd name="connsiteX1" fmla="*/ 210049 w 404518"/>
              <a:gd name="connsiteY1" fmla="*/ 107950 h 876300"/>
              <a:gd name="connsiteX2" fmla="*/ 2087 w 404518"/>
              <a:gd name="connsiteY2" fmla="*/ 639762 h 876300"/>
              <a:gd name="connsiteX3" fmla="*/ 404518 w 404518"/>
              <a:gd name="connsiteY3" fmla="*/ 876300 h 876300"/>
              <a:gd name="connsiteX0" fmla="*/ 232649 w 420768"/>
              <a:gd name="connsiteY0" fmla="*/ 0 h 883693"/>
              <a:gd name="connsiteX1" fmla="*/ 226299 w 420768"/>
              <a:gd name="connsiteY1" fmla="*/ 107950 h 883693"/>
              <a:gd name="connsiteX2" fmla="*/ 18337 w 420768"/>
              <a:gd name="connsiteY2" fmla="*/ 639762 h 883693"/>
              <a:gd name="connsiteX3" fmla="*/ 420768 w 420768"/>
              <a:gd name="connsiteY3" fmla="*/ 876300 h 883693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7616 w 405735"/>
              <a:gd name="connsiteY0" fmla="*/ 0 h 876300"/>
              <a:gd name="connsiteX1" fmla="*/ 3304 w 405735"/>
              <a:gd name="connsiteY1" fmla="*/ 639762 h 876300"/>
              <a:gd name="connsiteX2" fmla="*/ 405735 w 405735"/>
              <a:gd name="connsiteY2" fmla="*/ 876300 h 876300"/>
              <a:gd name="connsiteX0" fmla="*/ 216934 w 405053"/>
              <a:gd name="connsiteY0" fmla="*/ 0 h 876300"/>
              <a:gd name="connsiteX1" fmla="*/ 2622 w 405053"/>
              <a:gd name="connsiteY1" fmla="*/ 639762 h 876300"/>
              <a:gd name="connsiteX2" fmla="*/ 405053 w 405053"/>
              <a:gd name="connsiteY2" fmla="*/ 876300 h 876300"/>
              <a:gd name="connsiteX0" fmla="*/ 216415 w 383103"/>
              <a:gd name="connsiteY0" fmla="*/ 0 h 842963"/>
              <a:gd name="connsiteX1" fmla="*/ 2103 w 383103"/>
              <a:gd name="connsiteY1" fmla="*/ 639762 h 842963"/>
              <a:gd name="connsiteX2" fmla="*/ 383103 w 383103"/>
              <a:gd name="connsiteY2" fmla="*/ 842963 h 842963"/>
              <a:gd name="connsiteX0" fmla="*/ 216415 w 217038"/>
              <a:gd name="connsiteY0" fmla="*/ 0 h 760270"/>
              <a:gd name="connsiteX1" fmla="*/ 2103 w 217038"/>
              <a:gd name="connsiteY1" fmla="*/ 639762 h 760270"/>
              <a:gd name="connsiteX2" fmla="*/ 184983 w 217038"/>
              <a:gd name="connsiteY2" fmla="*/ 759143 h 760270"/>
              <a:gd name="connsiteX0" fmla="*/ 330097 w 330532"/>
              <a:gd name="connsiteY0" fmla="*/ 0 h 759143"/>
              <a:gd name="connsiteX1" fmla="*/ 1485 w 330532"/>
              <a:gd name="connsiteY1" fmla="*/ 510222 h 759143"/>
              <a:gd name="connsiteX2" fmla="*/ 298665 w 330532"/>
              <a:gd name="connsiteY2" fmla="*/ 759143 h 7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32" h="759143">
                <a:moveTo>
                  <a:pt x="330097" y="0"/>
                </a:moveTo>
                <a:cubicBezTo>
                  <a:pt x="344980" y="366647"/>
                  <a:pt x="-26296" y="369728"/>
                  <a:pt x="1485" y="510222"/>
                </a:cubicBezTo>
                <a:cubicBezTo>
                  <a:pt x="29266" y="650716"/>
                  <a:pt x="298665" y="759143"/>
                  <a:pt x="298665" y="759143"/>
                </a:cubicBezTo>
              </a:path>
            </a:pathLst>
          </a:cu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" name="TextBox 81">
            <a:extLst>
              <a:ext uri="{FF2B5EF4-FFF2-40B4-BE49-F238E27FC236}">
                <a16:creationId xmlns:a16="http://schemas.microsoft.com/office/drawing/2014/main" id="{4788ABA1-E9DB-85AC-D540-E584F6F9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805"/>
            <a:ext cx="5476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1922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-0.02587 0.03542 -0.01996 0.06042 -0.04496 0.09699 C -0.06996 0.13357 -0.13871 0.20139 -0.15816 0.22477 " pathEditMode="relative" rAng="0" ptsTypes="fsf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1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-0.02586 0.03542 -0.03576 0.03704 -0.06076 0.07361 C -0.08576 0.11019 -0.1368 0.20116 -0.15625 0.22454 " pathEditMode="relative" rAng="0" ptsTypes="fsf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-0.02587 0.03542 -0.05208 0.0287 -0.07708 0.06528 C -0.10208 0.10185 -0.13333 0.20116 -0.15277 0.22454 " pathEditMode="relative" rAng="0" ptsTypes="fsf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C 0.03056 0.00672 0.09167 -0.04259 0.14167 -0.1287 C 0.19167 -0.21481 0.20382 -0.19814 0.21771 -0.20648 " pathEditMode="relative" rAng="0" ptsTypes="fsf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04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C 0.03055 0.00671 0.0927 -0.08611 0.1125 -0.11713 C 0.13229 -0.14815 0.20138 -0.19768 0.21527 -0.20602 " pathEditMode="relative" rAng="0" ptsTypes="fsf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997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3056 0.00671 0.0599 -0.12037 0.10156 -0.12037 C 0.14323 -0.12037 0.20122 -0.19676 0.21511 -0.20509 " pathEditMode="relative" rAng="0" ptsTypes="fsf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162 C -0.03268 0.02037 -0.0651 -0.00324 -0.08502 -0.00926 C -0.10495 -0.01528 -0.09075 0.01111 -0.10313 0.01019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16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62 C -0.04753 0.00556 -0.04245 0.01158 -0.04831 0.01019 C -0.05417 0.0088 -0.11146 -0.01204 -0.12813 -0.02685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0892 -0.00926 C -0.09428 -0.0125 -0.03894 -0.01736 -0.03034 -0.01898 " pathEditMode="relative" rAng="0" ptsTypes="AAA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94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2.59259E-6 C 0.0276 0.00672 -0.14401 -0.01065 -0.10677 -0.01065 C -0.06966 -0.01065 -0.06641 0.02732 -0.05404 0.01898 " pathEditMode="relative" rAng="0" ptsTypes="AAA">
                                      <p:cBhvr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C 0.03055 0.00671 0.1184 0.01875 0.14288 -0.03055 C 0.16736 -0.07986 0.13767 -0.14514 0.28246 -0.12014 " pathEditMode="relative" rAng="0" ptsTypes="fsf">
                                      <p:cBhvr>
                                        <p:cTn id="1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631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0.03056 0.00671 0.11754 -0.01065 0.1566 -0.10162 C 0.19566 -0.1926 0.18924 -0.15926 0.25487 -0.16065 " pathEditMode="relative" rAng="0" ptsTypes="fsf">
                                      <p:cBhvr>
                                        <p:cTn id="1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90234" y="762000"/>
            <a:ext cx="3075718" cy="400110"/>
            <a:chOff x="466233" y="762000"/>
            <a:chExt cx="3075718" cy="400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817670"/>
              <a:ext cx="385027" cy="2887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 bwMode="auto">
            <a:xfrm>
              <a:off x="792480" y="762000"/>
              <a:ext cx="2749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Powerful CNS stimulant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01022" y="1046701"/>
            <a:ext cx="4860819" cy="461665"/>
            <a:chOff x="777021" y="989550"/>
            <a:chExt cx="4860819" cy="461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1101836"/>
              <a:ext cx="308827" cy="2316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1009650" y="989550"/>
              <a:ext cx="46281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-isomer 3-4 times more potent than </a:t>
              </a:r>
              <a:r>
                <a:rPr lang="en-US" sz="2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-isomer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44777" y="1384875"/>
            <a:ext cx="5658900" cy="400110"/>
            <a:chOff x="1120776" y="1289625"/>
            <a:chExt cx="5658900" cy="4001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1408390"/>
              <a:ext cx="203199" cy="152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240980" y="1289625"/>
              <a:ext cx="5538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-amphetamine: </a:t>
              </a:r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Dextroamphetamine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Dexedrine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en-US" sz="16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Dextrostat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44776" y="1685865"/>
            <a:ext cx="6068761" cy="400110"/>
            <a:chOff x="1120776" y="2037576"/>
            <a:chExt cx="6068761" cy="4001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2151995"/>
              <a:ext cx="203199" cy="152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1240344" y="2037576"/>
              <a:ext cx="59491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Lisdexamfetamine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Vyvanse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): inactive, </a:t>
              </a:r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prodrug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of </a:t>
              </a:r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-amphetamine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0234" y="3657600"/>
            <a:ext cx="2806413" cy="400110"/>
            <a:chOff x="466233" y="2548784"/>
            <a:chExt cx="2806413" cy="40011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 bwMode="auto">
            <a:xfrm>
              <a:off x="792480" y="2548784"/>
              <a:ext cx="24801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Adverse/toxic effects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01021" y="3997034"/>
            <a:ext cx="3451780" cy="369332"/>
            <a:chOff x="777021" y="2831068"/>
            <a:chExt cx="3451780" cy="3693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2894825"/>
              <a:ext cx="308827" cy="23162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1009650" y="2831068"/>
              <a:ext cx="3219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Usually result from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overdosage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01021" y="4307443"/>
            <a:ext cx="6489116" cy="369332"/>
            <a:chOff x="777021" y="3170052"/>
            <a:chExt cx="6489116" cy="36933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1007692" y="3170052"/>
              <a:ext cx="6258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Acute toxic effects usually an extension of therapeutic effects.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67000" y="4581465"/>
            <a:ext cx="4077703" cy="338554"/>
            <a:chOff x="1143000" y="3444074"/>
            <a:chExt cx="4077703" cy="33855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 bwMode="auto">
            <a:xfrm>
              <a:off x="1262568" y="3444074"/>
              <a:ext cx="39581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restlessness, dizziness, tenseness, insomnia</a:t>
              </a:r>
            </a:p>
          </p:txBody>
        </p:sp>
      </p:grpSp>
      <p:sp>
        <p:nvSpPr>
          <p:cNvPr id="47" name="TextBox 81"/>
          <p:cNvSpPr txBox="1">
            <a:spLocks noChangeArrowheads="1"/>
          </p:cNvSpPr>
          <p:nvPr/>
        </p:nvSpPr>
        <p:spPr bwMode="auto">
          <a:xfrm>
            <a:off x="150012" y="43405"/>
            <a:ext cx="299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333625" y="2033885"/>
            <a:ext cx="1633975" cy="369332"/>
            <a:chOff x="809625" y="2033885"/>
            <a:chExt cx="1633975" cy="36933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5" y="2108071"/>
              <a:ext cx="308827" cy="23162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 bwMode="auto">
            <a:xfrm>
              <a:off x="1042254" y="2033885"/>
              <a:ext cx="1401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Clinical uses: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45572" y="2330390"/>
            <a:ext cx="4725633" cy="338554"/>
            <a:chOff x="1121571" y="2273240"/>
            <a:chExt cx="4725633" cy="33855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 bwMode="auto">
            <a:xfrm>
              <a:off x="1238250" y="2273240"/>
              <a:ext cx="46089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Hypersomnia (Excessive Daytime Sleepiness [EDS])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00235" y="2563634"/>
            <a:ext cx="4164974" cy="338554"/>
            <a:chOff x="1376235" y="2496959"/>
            <a:chExt cx="4164974" cy="338554"/>
          </a:xfrm>
        </p:grpSpPr>
        <p:sp>
          <p:nvSpPr>
            <p:cNvPr id="53" name="TextBox 52"/>
            <p:cNvSpPr txBox="1"/>
            <p:nvPr/>
          </p:nvSpPr>
          <p:spPr bwMode="auto">
            <a:xfrm>
              <a:off x="1462848" y="2496959"/>
              <a:ext cx="40783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narcolepsy (0.03-0.06% of the US population)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35" y="2633658"/>
              <a:ext cx="147773" cy="11083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902609" y="2796878"/>
            <a:ext cx="2328858" cy="338554"/>
            <a:chOff x="1378608" y="2720678"/>
            <a:chExt cx="2328858" cy="338554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1453323" y="2720678"/>
              <a:ext cx="2254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obstructive sleep apnea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08" y="2859869"/>
              <a:ext cx="147773" cy="11083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907506" y="3030121"/>
            <a:ext cx="5635765" cy="338554"/>
            <a:chOff x="1383505" y="2944396"/>
            <a:chExt cx="5635765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453323" y="2944396"/>
              <a:ext cx="55659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shift-worker disorder (EDS affects &gt;30% of night-shift workers)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05" y="3077665"/>
              <a:ext cx="147773" cy="110830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2667001" y="3299996"/>
            <a:ext cx="3722153" cy="338554"/>
            <a:chOff x="1121571" y="2273240"/>
            <a:chExt cx="3722153" cy="338554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 bwMode="auto">
            <a:xfrm>
              <a:off x="1238250" y="2273240"/>
              <a:ext cx="36054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Attention Deficit Hyperactivity Disorder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305051" y="4838700"/>
            <a:ext cx="3275094" cy="369332"/>
            <a:chOff x="777021" y="3170052"/>
            <a:chExt cx="3275094" cy="369332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1007692" y="3170052"/>
              <a:ext cx="3044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Cardiovascular/GI side effects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00250" y="5238690"/>
            <a:ext cx="1818963" cy="400110"/>
            <a:chOff x="466233" y="2548784"/>
            <a:chExt cx="1818963" cy="40011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 bwMode="auto">
            <a:xfrm>
              <a:off x="792480" y="2548784"/>
              <a:ext cx="14927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Alternatives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305050" y="5564743"/>
            <a:ext cx="7359901" cy="369332"/>
            <a:chOff x="781050" y="5564743"/>
            <a:chExt cx="7359901" cy="36933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5628500"/>
              <a:ext cx="308827" cy="231621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 bwMode="auto">
            <a:xfrm>
              <a:off x="1013679" y="5564743"/>
              <a:ext cx="71272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Modafinil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Provigil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): promotes wakefulness, reduces EDS in narcoleptics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667000" y="5852696"/>
            <a:ext cx="6889370" cy="338554"/>
            <a:chOff x="1143000" y="3444074"/>
            <a:chExt cx="6889370" cy="33855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1262568" y="3444074"/>
              <a:ext cx="67698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mechanism(s) not well-understood (but activates wake-promoting neurons)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676525" y="6112461"/>
            <a:ext cx="6854104" cy="338554"/>
            <a:chOff x="1143000" y="3444074"/>
            <a:chExt cx="6854104" cy="33855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262568" y="3444074"/>
              <a:ext cx="67345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little/no cardiovascular/cognitive side effects (main side effect = headaches)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676525" y="6372225"/>
            <a:ext cx="4101748" cy="338554"/>
            <a:chOff x="1143000" y="3444074"/>
            <a:chExt cx="4101748" cy="33855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 bwMode="auto">
            <a:xfrm>
              <a:off x="1262568" y="3444074"/>
              <a:ext cx="39821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may be used to reduce cocaine dependence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25511" y="3387809"/>
            <a:ext cx="623532" cy="653932"/>
            <a:chOff x="5556850" y="1448010"/>
            <a:chExt cx="846331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858098" y="1448010"/>
                <a:ext cx="513921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23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2016732" y="5943600"/>
            <a:ext cx="623532" cy="653932"/>
            <a:chOff x="5556850" y="1448010"/>
            <a:chExt cx="846331" cy="921658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4" name="Group 103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 bwMode="auto">
              <a:xfrm>
                <a:off x="5858098" y="1448010"/>
                <a:ext cx="526976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9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905000" y="1568310"/>
            <a:ext cx="3276600" cy="1930388"/>
            <a:chOff x="-1777366" y="488856"/>
            <a:chExt cx="3276600" cy="1930388"/>
          </a:xfrm>
        </p:grpSpPr>
        <p:sp>
          <p:nvSpPr>
            <p:cNvPr id="33" name="Rectangle 3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 bwMode="auto">
              <a:xfrm>
                <a:off x="733571" y="1063823"/>
                <a:ext cx="180690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sp>
        <p:nvSpPr>
          <p:cNvPr id="4" name="TextBox 83">
            <a:extLst>
              <a:ext uri="{FF2B5EF4-FFF2-40B4-BE49-F238E27FC236}">
                <a16:creationId xmlns:a16="http://schemas.microsoft.com/office/drawing/2014/main" id="{3D6993CA-923B-436D-4242-8356E126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4795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905000" y="1568310"/>
            <a:ext cx="3276600" cy="1930388"/>
            <a:chOff x="-1777366" y="488856"/>
            <a:chExt cx="3276600" cy="1930388"/>
          </a:xfrm>
        </p:grpSpPr>
        <p:sp>
          <p:nvSpPr>
            <p:cNvPr id="33" name="Rectangle 3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 bwMode="auto">
              <a:xfrm>
                <a:off x="733571" y="1063823"/>
                <a:ext cx="180690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914973" y="2020432"/>
            <a:ext cx="3276600" cy="1930388"/>
            <a:chOff x="-439278" y="3891393"/>
            <a:chExt cx="3276600" cy="1930388"/>
          </a:xfrm>
        </p:grpSpPr>
        <p:sp>
          <p:nvSpPr>
            <p:cNvPr id="49" name="Rectangle 48"/>
            <p:cNvSpPr/>
            <p:nvPr/>
          </p:nvSpPr>
          <p:spPr>
            <a:xfrm>
              <a:off x="-439278" y="3891393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-19868" y="3915505"/>
              <a:ext cx="21419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positive</a:t>
              </a: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-439278" y="4096480"/>
              <a:ext cx="28472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allosteric modulators of GABA</a:t>
              </a:r>
              <a:r>
                <a:rPr lang="en-US" sz="14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57" name="Picture 56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-360138" y="4510015"/>
              <a:ext cx="1954386" cy="11976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 bwMode="auto">
            <a:xfrm>
              <a:off x="147590" y="5007848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03670" y="5172111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217216" y="5180499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1552" y="5000895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19181" y="4895017"/>
              <a:ext cx="2263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-366186" y="4604840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363304" y="5652478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rot="5400000">
              <a:off x="-865256" y="5130971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684422" y="5120316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pic>
          <p:nvPicPr>
            <p:cNvPr id="67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0662" y="5123977"/>
              <a:ext cx="35712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6" y="4853281"/>
              <a:ext cx="358763" cy="260844"/>
            </a:xfrm>
            <a:prstGeom prst="rect">
              <a:avLst/>
            </a:prstGeom>
          </p:spPr>
        </p:pic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509923" y="5173297"/>
              <a:ext cx="35618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134947" y="4906890"/>
              <a:ext cx="30809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183587" y="4459215"/>
              <a:ext cx="1490339" cy="1252339"/>
              <a:chOff x="7013448" y="5102352"/>
              <a:chExt cx="1866174" cy="1435608"/>
            </a:xfrm>
          </p:grpSpPr>
          <p:pic>
            <p:nvPicPr>
              <p:cNvPr id="54" name="Picture 53"/>
              <p:cNvPicPr preferRelativeResize="0"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3448" y="5102352"/>
                <a:ext cx="1856232" cy="1435608"/>
              </a:xfrm>
              <a:prstGeom prst="rect">
                <a:avLst/>
              </a:prstGeom>
            </p:spPr>
          </p:pic>
          <p:sp>
            <p:nvSpPr>
              <p:cNvPr id="55" name="TextBox 83"/>
              <p:cNvSpPr txBox="1">
                <a:spLocks noChangeArrowheads="1"/>
              </p:cNvSpPr>
              <p:nvPr/>
            </p:nvSpPr>
            <p:spPr bwMode="auto">
              <a:xfrm>
                <a:off x="8124876" y="5469809"/>
                <a:ext cx="614620" cy="282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20 </a:t>
                </a:r>
                <a:r>
                  <a:rPr lang="en-US" sz="1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pA</a:t>
                </a:r>
                <a:endPara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6" name="TextBox 83"/>
              <p:cNvSpPr txBox="1">
                <a:spLocks noChangeArrowheads="1"/>
              </p:cNvSpPr>
              <p:nvPr/>
            </p:nvSpPr>
            <p:spPr bwMode="auto">
              <a:xfrm>
                <a:off x="8180697" y="5727700"/>
                <a:ext cx="698925" cy="282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100 </a:t>
                </a:r>
                <a:r>
                  <a:rPr lang="en-US" sz="1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ms</a:t>
                </a:r>
                <a:endPara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3984644" y="2472554"/>
            <a:ext cx="3276600" cy="1930388"/>
            <a:chOff x="-2456523" y="2944255"/>
            <a:chExt cx="3276600" cy="1930388"/>
          </a:xfrm>
        </p:grpSpPr>
        <p:sp>
          <p:nvSpPr>
            <p:cNvPr id="77" name="Rectangle 76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-1961001" y="2953347"/>
              <a:ext cx="19591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-1721064" y="3124797"/>
              <a:ext cx="15808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4994617" y="2924676"/>
            <a:ext cx="3276600" cy="1930388"/>
            <a:chOff x="-3810000" y="1609457"/>
            <a:chExt cx="3276600" cy="1930388"/>
          </a:xfrm>
        </p:grpSpPr>
        <p:sp>
          <p:nvSpPr>
            <p:cNvPr id="82" name="Rectangle 81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-3602765" y="1737616"/>
              <a:ext cx="24465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-2613936" y="1890016"/>
              <a:ext cx="78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6004590" y="3376798"/>
            <a:ext cx="3276600" cy="1930388"/>
            <a:chOff x="4480590" y="3365944"/>
            <a:chExt cx="3276600" cy="1930388"/>
          </a:xfrm>
        </p:grpSpPr>
        <p:sp>
          <p:nvSpPr>
            <p:cNvPr id="72" name="Rectangle 71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5044219" y="3449272"/>
              <a:ext cx="19062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5087147" y="3611197"/>
              <a:ext cx="18405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014565" y="3828922"/>
            <a:ext cx="3276600" cy="1930388"/>
            <a:chOff x="2724372" y="4494024"/>
            <a:chExt cx="3276600" cy="1930388"/>
          </a:xfrm>
        </p:grpSpPr>
        <p:sp>
          <p:nvSpPr>
            <p:cNvPr id="39" name="Rectangle 38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2980367" y="4495800"/>
              <a:ext cx="2358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sp>
        <p:nvSpPr>
          <p:cNvPr id="6" name="TextBox 83">
            <a:extLst>
              <a:ext uri="{FF2B5EF4-FFF2-40B4-BE49-F238E27FC236}">
                <a16:creationId xmlns:a16="http://schemas.microsoft.com/office/drawing/2014/main" id="{A08F1D1E-2703-DF80-53BE-55FF4494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4606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0" y="2057400"/>
            <a:ext cx="3124200" cy="2286000"/>
            <a:chOff x="5994805" y="3442049"/>
            <a:chExt cx="2790313" cy="202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631661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550055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5029201" y="1905000"/>
            <a:ext cx="189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89179" y="4572000"/>
            <a:ext cx="6895421" cy="400110"/>
            <a:chOff x="965178" y="4871501"/>
            <a:chExt cx="6895421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4871501"/>
              <a:ext cx="2413589" cy="400110"/>
              <a:chOff x="959505" y="4871501"/>
              <a:chExt cx="2413589" cy="400110"/>
            </a:xfrm>
          </p:grpSpPr>
          <p:sp>
            <p:nvSpPr>
              <p:cNvPr id="63" name="TextBox 62"/>
              <p:cNvSpPr txBox="1"/>
              <p:nvPr/>
            </p:nvSpPr>
            <p:spPr bwMode="auto">
              <a:xfrm>
                <a:off x="1234367" y="4871501"/>
                <a:ext cx="213872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sedation-hypnosis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05" y="4933950"/>
                <a:ext cx="406399" cy="3048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 bwMode="auto">
            <a:xfrm>
              <a:off x="6079342" y="4871501"/>
              <a:ext cx="17812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5178" y="4871501"/>
              <a:ext cx="1527287" cy="400110"/>
              <a:chOff x="3867150" y="4871501"/>
              <a:chExt cx="1527287" cy="400110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>
                <a:off x="4166216" y="4871501"/>
                <a:ext cx="122822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7150" y="4933950"/>
                <a:ext cx="406399" cy="30480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6" y="4933950"/>
              <a:ext cx="406399" cy="3048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51" y="1574792"/>
            <a:ext cx="445601" cy="7948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76632" y="1488285"/>
            <a:ext cx="650549" cy="400110"/>
            <a:chOff x="5752632" y="1488285"/>
            <a:chExt cx="650549" cy="400110"/>
          </a:xfrm>
        </p:grpSpPr>
        <p:sp>
          <p:nvSpPr>
            <p:cNvPr id="21" name="Freeform 20"/>
            <p:cNvSpPr/>
            <p:nvPr/>
          </p:nvSpPr>
          <p:spPr>
            <a:xfrm>
              <a:off x="5752632" y="1538249"/>
              <a:ext cx="650549" cy="306070"/>
            </a:xfrm>
            <a:custGeom>
              <a:avLst/>
              <a:gdLst>
                <a:gd name="connsiteX0" fmla="*/ 0 w 2544702"/>
                <a:gd name="connsiteY0" fmla="*/ 870775 h 1454166"/>
                <a:gd name="connsiteX1" fmla="*/ 361950 w 2544702"/>
                <a:gd name="connsiteY1" fmla="*/ 880300 h 1454166"/>
                <a:gd name="connsiteX2" fmla="*/ 885825 w 2544702"/>
                <a:gd name="connsiteY2" fmla="*/ 175450 h 1454166"/>
                <a:gd name="connsiteX3" fmla="*/ 2314575 w 2544702"/>
                <a:gd name="connsiteY3" fmla="*/ 89725 h 1454166"/>
                <a:gd name="connsiteX4" fmla="*/ 2400300 w 2544702"/>
                <a:gd name="connsiteY4" fmla="*/ 1289875 h 1454166"/>
                <a:gd name="connsiteX5" fmla="*/ 904875 w 2544702"/>
                <a:gd name="connsiteY5" fmla="*/ 1404175 h 1454166"/>
                <a:gd name="connsiteX6" fmla="*/ 66675 w 2544702"/>
                <a:gd name="connsiteY6" fmla="*/ 918400 h 1454166"/>
                <a:gd name="connsiteX0" fmla="*/ 0 w 2544702"/>
                <a:gd name="connsiteY0" fmla="*/ 870775 h 1457493"/>
                <a:gd name="connsiteX1" fmla="*/ 361950 w 2544702"/>
                <a:gd name="connsiteY1" fmla="*/ 880300 h 1457493"/>
                <a:gd name="connsiteX2" fmla="*/ 885825 w 2544702"/>
                <a:gd name="connsiteY2" fmla="*/ 175450 h 1457493"/>
                <a:gd name="connsiteX3" fmla="*/ 2314575 w 2544702"/>
                <a:gd name="connsiteY3" fmla="*/ 89725 h 1457493"/>
                <a:gd name="connsiteX4" fmla="*/ 2400300 w 2544702"/>
                <a:gd name="connsiteY4" fmla="*/ 1289875 h 1457493"/>
                <a:gd name="connsiteX5" fmla="*/ 904875 w 2544702"/>
                <a:gd name="connsiteY5" fmla="*/ 1404175 h 1457493"/>
                <a:gd name="connsiteX6" fmla="*/ 0 w 2544702"/>
                <a:gd name="connsiteY6" fmla="*/ 870775 h 1457493"/>
                <a:gd name="connsiteX0" fmla="*/ 0 w 2584418"/>
                <a:gd name="connsiteY0" fmla="*/ 786270 h 1366647"/>
                <a:gd name="connsiteX1" fmla="*/ 361950 w 2584418"/>
                <a:gd name="connsiteY1" fmla="*/ 795795 h 1366647"/>
                <a:gd name="connsiteX2" fmla="*/ 885825 w 2584418"/>
                <a:gd name="connsiteY2" fmla="*/ 90945 h 1366647"/>
                <a:gd name="connsiteX3" fmla="*/ 2393156 w 2584418"/>
                <a:gd name="connsiteY3" fmla="*/ 131427 h 1366647"/>
                <a:gd name="connsiteX4" fmla="*/ 2400300 w 2584418"/>
                <a:gd name="connsiteY4" fmla="*/ 1205370 h 1366647"/>
                <a:gd name="connsiteX5" fmla="*/ 904875 w 2584418"/>
                <a:gd name="connsiteY5" fmla="*/ 1319670 h 1366647"/>
                <a:gd name="connsiteX6" fmla="*/ 0 w 2584418"/>
                <a:gd name="connsiteY6" fmla="*/ 786270 h 1366647"/>
                <a:gd name="connsiteX0" fmla="*/ 0 w 2593856"/>
                <a:gd name="connsiteY0" fmla="*/ 767836 h 1346518"/>
                <a:gd name="connsiteX1" fmla="*/ 361950 w 2593856"/>
                <a:gd name="connsiteY1" fmla="*/ 777361 h 1346518"/>
                <a:gd name="connsiteX2" fmla="*/ 885825 w 2593856"/>
                <a:gd name="connsiteY2" fmla="*/ 72511 h 1346518"/>
                <a:gd name="connsiteX3" fmla="*/ 2409825 w 2593856"/>
                <a:gd name="connsiteY3" fmla="*/ 148711 h 1346518"/>
                <a:gd name="connsiteX4" fmla="*/ 2400300 w 2593856"/>
                <a:gd name="connsiteY4" fmla="*/ 1186936 h 1346518"/>
                <a:gd name="connsiteX5" fmla="*/ 904875 w 2593856"/>
                <a:gd name="connsiteY5" fmla="*/ 1301236 h 1346518"/>
                <a:gd name="connsiteX6" fmla="*/ 0 w 2593856"/>
                <a:gd name="connsiteY6" fmla="*/ 767836 h 13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3856" h="1346518">
                  <a:moveTo>
                    <a:pt x="0" y="767836"/>
                  </a:moveTo>
                  <a:cubicBezTo>
                    <a:pt x="107156" y="830542"/>
                    <a:pt x="214313" y="893248"/>
                    <a:pt x="361950" y="777361"/>
                  </a:cubicBezTo>
                  <a:cubicBezTo>
                    <a:pt x="509587" y="661474"/>
                    <a:pt x="544513" y="177286"/>
                    <a:pt x="885825" y="72511"/>
                  </a:cubicBezTo>
                  <a:cubicBezTo>
                    <a:pt x="1227138" y="-32264"/>
                    <a:pt x="2157413" y="-37027"/>
                    <a:pt x="2409825" y="148711"/>
                  </a:cubicBezTo>
                  <a:cubicBezTo>
                    <a:pt x="2662238" y="334448"/>
                    <a:pt x="2651125" y="994849"/>
                    <a:pt x="2400300" y="1186936"/>
                  </a:cubicBezTo>
                  <a:cubicBezTo>
                    <a:pt x="2149475" y="1379023"/>
                    <a:pt x="1304925" y="1371086"/>
                    <a:pt x="904875" y="1301236"/>
                  </a:cubicBezTo>
                  <a:cubicBezTo>
                    <a:pt x="504825" y="1231386"/>
                    <a:pt x="224631" y="979767"/>
                    <a:pt x="0" y="767836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5878519" y="1488285"/>
              <a:ext cx="4876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</a:t>
              </a:r>
            </a:p>
          </p:txBody>
        </p:sp>
      </p:grpSp>
      <p:sp>
        <p:nvSpPr>
          <p:cNvPr id="10" name="TextBox 83">
            <a:extLst>
              <a:ext uri="{FF2B5EF4-FFF2-40B4-BE49-F238E27FC236}">
                <a16:creationId xmlns:a16="http://schemas.microsoft.com/office/drawing/2014/main" id="{000212F5-16C5-4479-1E3B-4B5AF0F6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28600"/>
            <a:ext cx="8421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</a:t>
            </a:r>
            <a:r>
              <a:rPr lang="en-US" sz="24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3431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"/>
            </p:par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1905000" y="1568310"/>
            <a:ext cx="3276600" cy="1930388"/>
            <a:chOff x="-1777366" y="488856"/>
            <a:chExt cx="3276600" cy="1930388"/>
          </a:xfrm>
        </p:grpSpPr>
        <p:sp>
          <p:nvSpPr>
            <p:cNvPr id="96" name="Rectangle 95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99" name="TextBox 98"/>
              <p:cNvSpPr txBox="1"/>
              <p:nvPr/>
            </p:nvSpPr>
            <p:spPr bwMode="auto">
              <a:xfrm>
                <a:off x="733571" y="1063823"/>
                <a:ext cx="180690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3984644" y="2472554"/>
            <a:ext cx="3276600" cy="1930388"/>
            <a:chOff x="-2456523" y="2944255"/>
            <a:chExt cx="3276600" cy="1930388"/>
          </a:xfrm>
        </p:grpSpPr>
        <p:sp>
          <p:nvSpPr>
            <p:cNvPr id="123" name="Rectangle 122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 bwMode="auto">
            <a:xfrm>
              <a:off x="-1961001" y="2953347"/>
              <a:ext cx="19591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125" name="TextBox 124"/>
            <p:cNvSpPr txBox="1"/>
            <p:nvPr/>
          </p:nvSpPr>
          <p:spPr bwMode="auto">
            <a:xfrm>
              <a:off x="-1721064" y="3124797"/>
              <a:ext cx="15808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4994617" y="2924676"/>
            <a:ext cx="3276600" cy="1930388"/>
            <a:chOff x="-3810000" y="1609457"/>
            <a:chExt cx="3276600" cy="1930388"/>
          </a:xfrm>
        </p:grpSpPr>
        <p:sp>
          <p:nvSpPr>
            <p:cNvPr id="128" name="Rectangle 127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 bwMode="auto">
            <a:xfrm>
              <a:off x="-3602765" y="1737616"/>
              <a:ext cx="24465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130" name="TextBox 129"/>
            <p:cNvSpPr txBox="1"/>
            <p:nvPr/>
          </p:nvSpPr>
          <p:spPr bwMode="auto">
            <a:xfrm>
              <a:off x="-2613936" y="1890016"/>
              <a:ext cx="78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6004590" y="3376798"/>
            <a:ext cx="3276600" cy="1930388"/>
            <a:chOff x="4480590" y="3365944"/>
            <a:chExt cx="3276600" cy="1930388"/>
          </a:xfrm>
        </p:grpSpPr>
        <p:sp>
          <p:nvSpPr>
            <p:cNvPr id="133" name="Rectangle 132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 bwMode="auto">
            <a:xfrm>
              <a:off x="5044219" y="3449272"/>
              <a:ext cx="19062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135" name="TextBox 134"/>
            <p:cNvSpPr txBox="1"/>
            <p:nvPr/>
          </p:nvSpPr>
          <p:spPr bwMode="auto">
            <a:xfrm>
              <a:off x="5087147" y="3611197"/>
              <a:ext cx="18405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7014565" y="3828922"/>
            <a:ext cx="3276600" cy="1930388"/>
            <a:chOff x="2724372" y="4494024"/>
            <a:chExt cx="3276600" cy="1930388"/>
          </a:xfrm>
        </p:grpSpPr>
        <p:sp>
          <p:nvSpPr>
            <p:cNvPr id="138" name="Rectangle 137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140" name="TextBox 139"/>
            <p:cNvSpPr txBox="1"/>
            <p:nvPr/>
          </p:nvSpPr>
          <p:spPr bwMode="auto">
            <a:xfrm>
              <a:off x="2980367" y="4495800"/>
              <a:ext cx="2358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14973" y="2020432"/>
            <a:ext cx="3276600" cy="1930388"/>
            <a:chOff x="-439278" y="3891393"/>
            <a:chExt cx="3276600" cy="1930388"/>
          </a:xfrm>
        </p:grpSpPr>
        <p:sp>
          <p:nvSpPr>
            <p:cNvPr id="101" name="Rectangle 100"/>
            <p:cNvSpPr/>
            <p:nvPr/>
          </p:nvSpPr>
          <p:spPr>
            <a:xfrm>
              <a:off x="-439278" y="3891393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-19868" y="3915505"/>
              <a:ext cx="21419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positive</a:t>
              </a:r>
            </a:p>
          </p:txBody>
        </p:sp>
        <p:sp>
          <p:nvSpPr>
            <p:cNvPr id="103" name="TextBox 102"/>
            <p:cNvSpPr txBox="1"/>
            <p:nvPr/>
          </p:nvSpPr>
          <p:spPr bwMode="auto">
            <a:xfrm>
              <a:off x="-439278" y="4096480"/>
              <a:ext cx="28472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allosteric modulators of GABA</a:t>
              </a:r>
              <a:r>
                <a:rPr lang="en-US" sz="14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104" name="Picture 103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-360138" y="4510015"/>
              <a:ext cx="1954386" cy="1197687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 bwMode="auto">
            <a:xfrm>
              <a:off x="147590" y="5007848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403670" y="5172111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217216" y="5180499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471552" y="5000895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9" name="TextBox 108"/>
            <p:cNvSpPr txBox="1"/>
            <p:nvPr/>
          </p:nvSpPr>
          <p:spPr bwMode="auto">
            <a:xfrm>
              <a:off x="319181" y="4895017"/>
              <a:ext cx="2263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-366186" y="4604840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-363304" y="5652478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5400000">
              <a:off x="-865256" y="5130971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rot="5400000">
              <a:off x="684422" y="5120316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pic>
          <p:nvPicPr>
            <p:cNvPr id="114" name="Picture 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0662" y="5123977"/>
              <a:ext cx="35712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6" y="4853281"/>
              <a:ext cx="358763" cy="260844"/>
            </a:xfrm>
            <a:prstGeom prst="rect">
              <a:avLst/>
            </a:prstGeom>
          </p:spPr>
        </p:pic>
        <p:sp>
          <p:nvSpPr>
            <p:cNvPr id="116" name="TextBox 115"/>
            <p:cNvSpPr txBox="1">
              <a:spLocks noChangeArrowheads="1"/>
            </p:cNvSpPr>
            <p:nvPr/>
          </p:nvSpPr>
          <p:spPr bwMode="auto">
            <a:xfrm>
              <a:off x="509923" y="5173297"/>
              <a:ext cx="35618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116"/>
            <p:cNvSpPr txBox="1">
              <a:spLocks noChangeArrowheads="1"/>
            </p:cNvSpPr>
            <p:nvPr/>
          </p:nvSpPr>
          <p:spPr bwMode="auto">
            <a:xfrm>
              <a:off x="134947" y="4906890"/>
              <a:ext cx="30809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183587" y="4459215"/>
              <a:ext cx="1490339" cy="1252339"/>
              <a:chOff x="7013448" y="5102352"/>
              <a:chExt cx="1866174" cy="1435608"/>
            </a:xfrm>
          </p:grpSpPr>
          <p:pic>
            <p:nvPicPr>
              <p:cNvPr id="119" name="Picture 118"/>
              <p:cNvPicPr preferRelativeResize="0">
                <a:picLocks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3448" y="5102352"/>
                <a:ext cx="1856232" cy="1435608"/>
              </a:xfrm>
              <a:prstGeom prst="rect">
                <a:avLst/>
              </a:prstGeom>
            </p:spPr>
          </p:pic>
          <p:sp>
            <p:nvSpPr>
              <p:cNvPr id="120" name="TextBox 83"/>
              <p:cNvSpPr txBox="1">
                <a:spLocks noChangeArrowheads="1"/>
              </p:cNvSpPr>
              <p:nvPr/>
            </p:nvSpPr>
            <p:spPr bwMode="auto">
              <a:xfrm>
                <a:off x="8124876" y="5469809"/>
                <a:ext cx="614620" cy="282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20 </a:t>
                </a:r>
                <a:r>
                  <a:rPr lang="en-US" sz="1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pA</a:t>
                </a:r>
                <a:endPara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1" name="TextBox 83"/>
              <p:cNvSpPr txBox="1">
                <a:spLocks noChangeArrowheads="1"/>
              </p:cNvSpPr>
              <p:nvPr/>
            </p:nvSpPr>
            <p:spPr bwMode="auto">
              <a:xfrm>
                <a:off x="8180697" y="5727700"/>
                <a:ext cx="698925" cy="282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100 </a:t>
                </a:r>
                <a:r>
                  <a:rPr lang="en-US" sz="1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ms</a:t>
                </a:r>
                <a:endPara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923300" y="2016614"/>
            <a:ext cx="3276600" cy="1930388"/>
            <a:chOff x="8077200" y="1182354"/>
            <a:chExt cx="3276600" cy="1930388"/>
          </a:xfrm>
        </p:grpSpPr>
        <p:sp>
          <p:nvSpPr>
            <p:cNvPr id="182" name="Rectangle 181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 bwMode="auto">
            <a:xfrm>
              <a:off x="8639485" y="1206466"/>
              <a:ext cx="17716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Barbiturates: directly</a:t>
              </a:r>
            </a:p>
          </p:txBody>
        </p:sp>
        <p:sp>
          <p:nvSpPr>
            <p:cNvPr id="184" name="TextBox 183"/>
            <p:cNvSpPr txBox="1"/>
            <p:nvPr/>
          </p:nvSpPr>
          <p:spPr bwMode="auto">
            <a:xfrm>
              <a:off x="8696002" y="1387441"/>
              <a:ext cx="1645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185" name="Picture 184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186" name="TextBox 185"/>
            <p:cNvSpPr txBox="1"/>
            <p:nvPr/>
          </p:nvSpPr>
          <p:spPr bwMode="auto">
            <a:xfrm>
              <a:off x="8664068" y="2298809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87" name="TextBox 186"/>
            <p:cNvSpPr txBox="1"/>
            <p:nvPr/>
          </p:nvSpPr>
          <p:spPr bwMode="auto">
            <a:xfrm>
              <a:off x="8920148" y="2463072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88" name="TextBox 187"/>
            <p:cNvSpPr txBox="1"/>
            <p:nvPr/>
          </p:nvSpPr>
          <p:spPr bwMode="auto">
            <a:xfrm>
              <a:off x="8733694" y="2471460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8988030" y="2291856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8835659" y="2185978"/>
              <a:ext cx="2263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198" name="TextBox 197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0809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00" name="Picture 199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01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2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9006422" y="2413550"/>
              <a:ext cx="414558" cy="279694"/>
              <a:chOff x="4298153" y="1978150"/>
              <a:chExt cx="432723" cy="324542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 bwMode="auto">
              <a:xfrm>
                <a:off x="4309345" y="2014773"/>
                <a:ext cx="40191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sp>
        <p:nvSpPr>
          <p:cNvPr id="3" name="TextBox 83">
            <a:extLst>
              <a:ext uri="{FF2B5EF4-FFF2-40B4-BE49-F238E27FC236}">
                <a16:creationId xmlns:a16="http://schemas.microsoft.com/office/drawing/2014/main" id="{8ABC0EFC-D7FE-D8E7-4959-BC75D624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2487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1905000" y="1568310"/>
            <a:ext cx="3276600" cy="1930388"/>
            <a:chOff x="-1777366" y="488856"/>
            <a:chExt cx="3276600" cy="1930388"/>
          </a:xfrm>
        </p:grpSpPr>
        <p:sp>
          <p:nvSpPr>
            <p:cNvPr id="142" name="Rectangle 141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145" name="TextBox 144"/>
              <p:cNvSpPr txBox="1"/>
              <p:nvPr/>
            </p:nvSpPr>
            <p:spPr bwMode="auto">
              <a:xfrm>
                <a:off x="733571" y="1063823"/>
                <a:ext cx="180690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4994617" y="2924676"/>
            <a:ext cx="3276600" cy="1930388"/>
            <a:chOff x="-3810000" y="1609457"/>
            <a:chExt cx="3276600" cy="1930388"/>
          </a:xfrm>
        </p:grpSpPr>
        <p:sp>
          <p:nvSpPr>
            <p:cNvPr id="152" name="Rectangle 151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 bwMode="auto">
            <a:xfrm>
              <a:off x="-3602765" y="1737616"/>
              <a:ext cx="24465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154" name="TextBox 153"/>
            <p:cNvSpPr txBox="1"/>
            <p:nvPr/>
          </p:nvSpPr>
          <p:spPr bwMode="auto">
            <a:xfrm>
              <a:off x="-2613936" y="1890016"/>
              <a:ext cx="78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156" name="Group 155"/>
          <p:cNvGrpSpPr/>
          <p:nvPr/>
        </p:nvGrpSpPr>
        <p:grpSpPr>
          <a:xfrm>
            <a:off x="6004590" y="3376798"/>
            <a:ext cx="3276600" cy="1930388"/>
            <a:chOff x="4480590" y="3365944"/>
            <a:chExt cx="3276600" cy="1930388"/>
          </a:xfrm>
        </p:grpSpPr>
        <p:sp>
          <p:nvSpPr>
            <p:cNvPr id="157" name="Rectangle 156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 bwMode="auto">
            <a:xfrm>
              <a:off x="5044219" y="3449272"/>
              <a:ext cx="19062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159" name="TextBox 158"/>
            <p:cNvSpPr txBox="1"/>
            <p:nvPr/>
          </p:nvSpPr>
          <p:spPr bwMode="auto">
            <a:xfrm>
              <a:off x="5087147" y="3611197"/>
              <a:ext cx="18405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161" name="Group 160"/>
          <p:cNvGrpSpPr/>
          <p:nvPr/>
        </p:nvGrpSpPr>
        <p:grpSpPr>
          <a:xfrm>
            <a:off x="7014565" y="3828922"/>
            <a:ext cx="3276600" cy="1930388"/>
            <a:chOff x="2724372" y="4494024"/>
            <a:chExt cx="3276600" cy="1930388"/>
          </a:xfrm>
        </p:grpSpPr>
        <p:sp>
          <p:nvSpPr>
            <p:cNvPr id="162" name="Rectangle 161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164" name="TextBox 163"/>
            <p:cNvSpPr txBox="1"/>
            <p:nvPr/>
          </p:nvSpPr>
          <p:spPr bwMode="auto">
            <a:xfrm>
              <a:off x="2980367" y="4495800"/>
              <a:ext cx="2358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914973" y="2022487"/>
            <a:ext cx="3276600" cy="1930388"/>
            <a:chOff x="8077200" y="1182354"/>
            <a:chExt cx="3276600" cy="1930388"/>
          </a:xfrm>
        </p:grpSpPr>
        <p:sp>
          <p:nvSpPr>
            <p:cNvPr id="188" name="Rectangle 187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8639485" y="1206466"/>
              <a:ext cx="17075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: directly</a:t>
              </a: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8696002" y="1387441"/>
              <a:ext cx="1645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191" name="Picture 190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192" name="TextBox 191"/>
            <p:cNvSpPr txBox="1"/>
            <p:nvPr/>
          </p:nvSpPr>
          <p:spPr bwMode="auto">
            <a:xfrm>
              <a:off x="8664068" y="2298809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93" name="TextBox 192"/>
            <p:cNvSpPr txBox="1"/>
            <p:nvPr/>
          </p:nvSpPr>
          <p:spPr bwMode="auto">
            <a:xfrm>
              <a:off x="8920148" y="2463072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94" name="TextBox 193"/>
            <p:cNvSpPr txBox="1"/>
            <p:nvPr/>
          </p:nvSpPr>
          <p:spPr bwMode="auto">
            <a:xfrm>
              <a:off x="8733694" y="2471460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95" name="TextBox 194"/>
            <p:cNvSpPr txBox="1"/>
            <p:nvPr/>
          </p:nvSpPr>
          <p:spPr bwMode="auto">
            <a:xfrm>
              <a:off x="8988030" y="2291856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96" name="TextBox 195"/>
            <p:cNvSpPr txBox="1"/>
            <p:nvPr/>
          </p:nvSpPr>
          <p:spPr bwMode="auto">
            <a:xfrm>
              <a:off x="8835659" y="2185978"/>
              <a:ext cx="2263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202" name="TextBox 201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0809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03" name="Picture 202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04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9006422" y="2413550"/>
              <a:ext cx="414558" cy="279694"/>
              <a:chOff x="4298153" y="1978150"/>
              <a:chExt cx="432723" cy="324542"/>
            </a:xfrm>
          </p:grpSpPr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208" name="TextBox 207"/>
              <p:cNvSpPr txBox="1"/>
              <p:nvPr/>
            </p:nvSpPr>
            <p:spPr bwMode="auto">
              <a:xfrm>
                <a:off x="4309345" y="2014773"/>
                <a:ext cx="38685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3984644" y="2472554"/>
            <a:ext cx="3276600" cy="1930388"/>
            <a:chOff x="-2456523" y="2944255"/>
            <a:chExt cx="3276600" cy="1930388"/>
          </a:xfrm>
        </p:grpSpPr>
        <p:sp>
          <p:nvSpPr>
            <p:cNvPr id="147" name="Rectangle 146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 bwMode="auto">
            <a:xfrm>
              <a:off x="-1961001" y="2953347"/>
              <a:ext cx="19591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149" name="TextBox 148"/>
            <p:cNvSpPr txBox="1"/>
            <p:nvPr/>
          </p:nvSpPr>
          <p:spPr bwMode="auto">
            <a:xfrm>
              <a:off x="-1721064" y="3124797"/>
              <a:ext cx="15808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sp>
        <p:nvSpPr>
          <p:cNvPr id="2" name="TextBox 83">
            <a:extLst>
              <a:ext uri="{FF2B5EF4-FFF2-40B4-BE49-F238E27FC236}">
                <a16:creationId xmlns:a16="http://schemas.microsoft.com/office/drawing/2014/main" id="{ABA15D73-8ECD-2FE8-7F77-800A5600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38089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4419600" y="2133600"/>
            <a:ext cx="3124200" cy="2286000"/>
            <a:chOff x="5994805" y="3442049"/>
            <a:chExt cx="2790313" cy="2023510"/>
          </a:xfrm>
        </p:grpSpPr>
        <p:sp>
          <p:nvSpPr>
            <p:cNvPr id="14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631661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550055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151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631661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2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550055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905000" y="1568310"/>
            <a:ext cx="3276600" cy="1930388"/>
            <a:chOff x="-1777366" y="488856"/>
            <a:chExt cx="3276600" cy="1930388"/>
          </a:xfrm>
        </p:grpSpPr>
        <p:sp>
          <p:nvSpPr>
            <p:cNvPr id="223" name="Rectangle 22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226" name="TextBox 225"/>
              <p:cNvSpPr txBox="1"/>
              <p:nvPr/>
            </p:nvSpPr>
            <p:spPr bwMode="auto">
              <a:xfrm>
                <a:off x="733571" y="1063823"/>
                <a:ext cx="180690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4994617" y="2924676"/>
            <a:ext cx="3276600" cy="1930388"/>
            <a:chOff x="-3810000" y="1609457"/>
            <a:chExt cx="3276600" cy="1930388"/>
          </a:xfrm>
        </p:grpSpPr>
        <p:sp>
          <p:nvSpPr>
            <p:cNvPr id="228" name="Rectangle 227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 bwMode="auto">
            <a:xfrm>
              <a:off x="-3602765" y="1737616"/>
              <a:ext cx="24465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230" name="TextBox 229"/>
            <p:cNvSpPr txBox="1"/>
            <p:nvPr/>
          </p:nvSpPr>
          <p:spPr bwMode="auto">
            <a:xfrm>
              <a:off x="-2613936" y="1890016"/>
              <a:ext cx="78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232" name="Group 231"/>
          <p:cNvGrpSpPr/>
          <p:nvPr/>
        </p:nvGrpSpPr>
        <p:grpSpPr>
          <a:xfrm>
            <a:off x="6004590" y="3376798"/>
            <a:ext cx="3276600" cy="1930388"/>
            <a:chOff x="4480590" y="3365944"/>
            <a:chExt cx="3276600" cy="1930388"/>
          </a:xfrm>
        </p:grpSpPr>
        <p:sp>
          <p:nvSpPr>
            <p:cNvPr id="233" name="Rectangle 232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 bwMode="auto">
            <a:xfrm>
              <a:off x="5044219" y="3449272"/>
              <a:ext cx="19062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235" name="TextBox 234"/>
            <p:cNvSpPr txBox="1"/>
            <p:nvPr/>
          </p:nvSpPr>
          <p:spPr bwMode="auto">
            <a:xfrm>
              <a:off x="5087147" y="3611197"/>
              <a:ext cx="18405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7014565" y="3828922"/>
            <a:ext cx="3276600" cy="1930388"/>
            <a:chOff x="2724372" y="4494024"/>
            <a:chExt cx="3276600" cy="1930388"/>
          </a:xfrm>
        </p:grpSpPr>
        <p:sp>
          <p:nvSpPr>
            <p:cNvPr id="238" name="Rectangle 237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240" name="TextBox 239"/>
            <p:cNvSpPr txBox="1"/>
            <p:nvPr/>
          </p:nvSpPr>
          <p:spPr bwMode="auto">
            <a:xfrm>
              <a:off x="2980367" y="4495800"/>
              <a:ext cx="2358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914973" y="2022487"/>
            <a:ext cx="3276600" cy="1930388"/>
            <a:chOff x="8077200" y="1182354"/>
            <a:chExt cx="3276600" cy="1930388"/>
          </a:xfrm>
        </p:grpSpPr>
        <p:sp>
          <p:nvSpPr>
            <p:cNvPr id="242" name="Rectangle 241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 bwMode="auto">
            <a:xfrm>
              <a:off x="8639485" y="1206466"/>
              <a:ext cx="17075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: directly</a:t>
              </a:r>
            </a:p>
          </p:txBody>
        </p:sp>
        <p:sp>
          <p:nvSpPr>
            <p:cNvPr id="244" name="TextBox 243"/>
            <p:cNvSpPr txBox="1"/>
            <p:nvPr/>
          </p:nvSpPr>
          <p:spPr bwMode="auto">
            <a:xfrm>
              <a:off x="8696002" y="1387441"/>
              <a:ext cx="1645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245" name="Picture 244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246" name="TextBox 245"/>
            <p:cNvSpPr txBox="1"/>
            <p:nvPr/>
          </p:nvSpPr>
          <p:spPr bwMode="auto">
            <a:xfrm>
              <a:off x="8664068" y="2298809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247" name="TextBox 246"/>
            <p:cNvSpPr txBox="1"/>
            <p:nvPr/>
          </p:nvSpPr>
          <p:spPr bwMode="auto">
            <a:xfrm>
              <a:off x="8920148" y="2463072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248" name="TextBox 247"/>
            <p:cNvSpPr txBox="1"/>
            <p:nvPr/>
          </p:nvSpPr>
          <p:spPr bwMode="auto">
            <a:xfrm>
              <a:off x="8733694" y="2471460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249" name="TextBox 248"/>
            <p:cNvSpPr txBox="1"/>
            <p:nvPr/>
          </p:nvSpPr>
          <p:spPr bwMode="auto">
            <a:xfrm>
              <a:off x="8988030" y="2291856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250" name="TextBox 249"/>
            <p:cNvSpPr txBox="1"/>
            <p:nvPr/>
          </p:nvSpPr>
          <p:spPr bwMode="auto">
            <a:xfrm>
              <a:off x="8835659" y="2185978"/>
              <a:ext cx="2263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256" name="TextBox 255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0809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57" name="Picture 256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58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9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9006422" y="2413550"/>
              <a:ext cx="414558" cy="279694"/>
              <a:chOff x="4298153" y="1978150"/>
              <a:chExt cx="432723" cy="324542"/>
            </a:xfrm>
          </p:grpSpPr>
          <p:pic>
            <p:nvPicPr>
              <p:cNvPr id="261" name="Picture 26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262" name="TextBox 261"/>
              <p:cNvSpPr txBox="1"/>
              <p:nvPr/>
            </p:nvSpPr>
            <p:spPr bwMode="auto">
              <a:xfrm>
                <a:off x="4309345" y="2014773"/>
                <a:ext cx="38685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grpSp>
        <p:nvGrpSpPr>
          <p:cNvPr id="263" name="Group 262"/>
          <p:cNvGrpSpPr/>
          <p:nvPr/>
        </p:nvGrpSpPr>
        <p:grpSpPr>
          <a:xfrm>
            <a:off x="3984644" y="2472554"/>
            <a:ext cx="3276600" cy="1930388"/>
            <a:chOff x="-2456523" y="2944255"/>
            <a:chExt cx="3276600" cy="1930388"/>
          </a:xfrm>
        </p:grpSpPr>
        <p:sp>
          <p:nvSpPr>
            <p:cNvPr id="264" name="Rectangle 263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 bwMode="auto">
            <a:xfrm>
              <a:off x="-1961001" y="2953347"/>
              <a:ext cx="19591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266" name="TextBox 265"/>
            <p:cNvSpPr txBox="1"/>
            <p:nvPr/>
          </p:nvSpPr>
          <p:spPr bwMode="auto">
            <a:xfrm>
              <a:off x="-1721064" y="3124797"/>
              <a:ext cx="15808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257800" y="2924175"/>
            <a:ext cx="3276600" cy="1938234"/>
            <a:chOff x="322944" y="4557816"/>
            <a:chExt cx="3276600" cy="1938234"/>
          </a:xfrm>
        </p:grpSpPr>
        <p:sp>
          <p:nvSpPr>
            <p:cNvPr id="40" name="Rectangle 39"/>
            <p:cNvSpPr/>
            <p:nvPr/>
          </p:nvSpPr>
          <p:spPr>
            <a:xfrm>
              <a:off x="322944" y="455781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783127" y="5029097"/>
              <a:ext cx="335280" cy="90485"/>
            </a:xfrm>
            <a:custGeom>
              <a:avLst/>
              <a:gdLst>
                <a:gd name="connsiteX0" fmla="*/ 0 w 295275"/>
                <a:gd name="connsiteY0" fmla="*/ 35718 h 64293"/>
                <a:gd name="connsiteX1" fmla="*/ 9525 w 295275"/>
                <a:gd name="connsiteY1" fmla="*/ 23812 h 64293"/>
                <a:gd name="connsiteX2" fmla="*/ 19050 w 295275"/>
                <a:gd name="connsiteY2" fmla="*/ 30956 h 64293"/>
                <a:gd name="connsiteX3" fmla="*/ 21431 w 295275"/>
                <a:gd name="connsiteY3" fmla="*/ 45243 h 64293"/>
                <a:gd name="connsiteX4" fmla="*/ 40481 w 295275"/>
                <a:gd name="connsiteY4" fmla="*/ 38100 h 64293"/>
                <a:gd name="connsiteX5" fmla="*/ 47625 w 295275"/>
                <a:gd name="connsiteY5" fmla="*/ 59531 h 64293"/>
                <a:gd name="connsiteX6" fmla="*/ 57150 w 295275"/>
                <a:gd name="connsiteY6" fmla="*/ 64293 h 64293"/>
                <a:gd name="connsiteX7" fmla="*/ 61913 w 295275"/>
                <a:gd name="connsiteY7" fmla="*/ 54768 h 64293"/>
                <a:gd name="connsiteX8" fmla="*/ 71438 w 295275"/>
                <a:gd name="connsiteY8" fmla="*/ 42862 h 64293"/>
                <a:gd name="connsiteX9" fmla="*/ 73819 w 295275"/>
                <a:gd name="connsiteY9" fmla="*/ 23812 h 64293"/>
                <a:gd name="connsiteX10" fmla="*/ 80963 w 295275"/>
                <a:gd name="connsiteY10" fmla="*/ 7143 h 64293"/>
                <a:gd name="connsiteX11" fmla="*/ 83344 w 295275"/>
                <a:gd name="connsiteY11" fmla="*/ 0 h 64293"/>
                <a:gd name="connsiteX12" fmla="*/ 85725 w 295275"/>
                <a:gd name="connsiteY12" fmla="*/ 7143 h 64293"/>
                <a:gd name="connsiteX13" fmla="*/ 90488 w 295275"/>
                <a:gd name="connsiteY13" fmla="*/ 16668 h 64293"/>
                <a:gd name="connsiteX14" fmla="*/ 92869 w 295275"/>
                <a:gd name="connsiteY14" fmla="*/ 33337 h 64293"/>
                <a:gd name="connsiteX15" fmla="*/ 95250 w 295275"/>
                <a:gd name="connsiteY15" fmla="*/ 42862 h 64293"/>
                <a:gd name="connsiteX16" fmla="*/ 97631 w 295275"/>
                <a:gd name="connsiteY16" fmla="*/ 50006 h 64293"/>
                <a:gd name="connsiteX17" fmla="*/ 107156 w 295275"/>
                <a:gd name="connsiteY17" fmla="*/ 52387 h 64293"/>
                <a:gd name="connsiteX18" fmla="*/ 121444 w 295275"/>
                <a:gd name="connsiteY18" fmla="*/ 28575 h 64293"/>
                <a:gd name="connsiteX19" fmla="*/ 128588 w 295275"/>
                <a:gd name="connsiteY19" fmla="*/ 23812 h 64293"/>
                <a:gd name="connsiteX20" fmla="*/ 133350 w 295275"/>
                <a:gd name="connsiteY20" fmla="*/ 33337 h 64293"/>
                <a:gd name="connsiteX21" fmla="*/ 135731 w 295275"/>
                <a:gd name="connsiteY21" fmla="*/ 40481 h 64293"/>
                <a:gd name="connsiteX22" fmla="*/ 142875 w 295275"/>
                <a:gd name="connsiteY22" fmla="*/ 45243 h 64293"/>
                <a:gd name="connsiteX23" fmla="*/ 152400 w 295275"/>
                <a:gd name="connsiteY23" fmla="*/ 30956 h 64293"/>
                <a:gd name="connsiteX24" fmla="*/ 154781 w 295275"/>
                <a:gd name="connsiteY24" fmla="*/ 23812 h 64293"/>
                <a:gd name="connsiteX25" fmla="*/ 159544 w 295275"/>
                <a:gd name="connsiteY25" fmla="*/ 14287 h 64293"/>
                <a:gd name="connsiteX26" fmla="*/ 164306 w 295275"/>
                <a:gd name="connsiteY26" fmla="*/ 30956 h 64293"/>
                <a:gd name="connsiteX27" fmla="*/ 169069 w 295275"/>
                <a:gd name="connsiteY27" fmla="*/ 45243 h 64293"/>
                <a:gd name="connsiteX28" fmla="*/ 183356 w 295275"/>
                <a:gd name="connsiteY28" fmla="*/ 40481 h 64293"/>
                <a:gd name="connsiteX29" fmla="*/ 195263 w 295275"/>
                <a:gd name="connsiteY29" fmla="*/ 23812 h 64293"/>
                <a:gd name="connsiteX30" fmla="*/ 200025 w 295275"/>
                <a:gd name="connsiteY30" fmla="*/ 30956 h 64293"/>
                <a:gd name="connsiteX31" fmla="*/ 202406 w 295275"/>
                <a:gd name="connsiteY31" fmla="*/ 38100 h 64293"/>
                <a:gd name="connsiteX32" fmla="*/ 207169 w 295275"/>
                <a:gd name="connsiteY32" fmla="*/ 61912 h 64293"/>
                <a:gd name="connsiteX33" fmla="*/ 214313 w 295275"/>
                <a:gd name="connsiteY33" fmla="*/ 54768 h 64293"/>
                <a:gd name="connsiteX34" fmla="*/ 223838 w 295275"/>
                <a:gd name="connsiteY34" fmla="*/ 35718 h 64293"/>
                <a:gd name="connsiteX35" fmla="*/ 228600 w 295275"/>
                <a:gd name="connsiteY35" fmla="*/ 28575 h 64293"/>
                <a:gd name="connsiteX36" fmla="*/ 230981 w 295275"/>
                <a:gd name="connsiteY36" fmla="*/ 19050 h 64293"/>
                <a:gd name="connsiteX37" fmla="*/ 238125 w 295275"/>
                <a:gd name="connsiteY37" fmla="*/ 30956 h 64293"/>
                <a:gd name="connsiteX38" fmla="*/ 250031 w 295275"/>
                <a:gd name="connsiteY38" fmla="*/ 47625 h 64293"/>
                <a:gd name="connsiteX39" fmla="*/ 264319 w 295275"/>
                <a:gd name="connsiteY39" fmla="*/ 45243 h 64293"/>
                <a:gd name="connsiteX40" fmla="*/ 266700 w 295275"/>
                <a:gd name="connsiteY40" fmla="*/ 35718 h 64293"/>
                <a:gd name="connsiteX41" fmla="*/ 271463 w 295275"/>
                <a:gd name="connsiteY41" fmla="*/ 28575 h 64293"/>
                <a:gd name="connsiteX42" fmla="*/ 278606 w 295275"/>
                <a:gd name="connsiteY42" fmla="*/ 33337 h 64293"/>
                <a:gd name="connsiteX43" fmla="*/ 280988 w 295275"/>
                <a:gd name="connsiteY43" fmla="*/ 42862 h 64293"/>
                <a:gd name="connsiteX44" fmla="*/ 285750 w 295275"/>
                <a:gd name="connsiteY44" fmla="*/ 59531 h 64293"/>
                <a:gd name="connsiteX45" fmla="*/ 290513 w 295275"/>
                <a:gd name="connsiteY45" fmla="*/ 52387 h 64293"/>
                <a:gd name="connsiteX46" fmla="*/ 295275 w 295275"/>
                <a:gd name="connsiteY46" fmla="*/ 4286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5275" h="64293">
                  <a:moveTo>
                    <a:pt x="0" y="35718"/>
                  </a:moveTo>
                  <a:cubicBezTo>
                    <a:pt x="3175" y="31749"/>
                    <a:pt x="5666" y="27119"/>
                    <a:pt x="9525" y="23812"/>
                  </a:cubicBezTo>
                  <a:cubicBezTo>
                    <a:pt x="18466" y="16149"/>
                    <a:pt x="17766" y="24534"/>
                    <a:pt x="19050" y="30956"/>
                  </a:cubicBezTo>
                  <a:cubicBezTo>
                    <a:pt x="19997" y="35690"/>
                    <a:pt x="20637" y="40481"/>
                    <a:pt x="21431" y="45243"/>
                  </a:cubicBezTo>
                  <a:cubicBezTo>
                    <a:pt x="37743" y="28932"/>
                    <a:pt x="31983" y="25352"/>
                    <a:pt x="40481" y="38100"/>
                  </a:cubicBezTo>
                  <a:cubicBezTo>
                    <a:pt x="41685" y="44117"/>
                    <a:pt x="42697" y="54603"/>
                    <a:pt x="47625" y="59531"/>
                  </a:cubicBezTo>
                  <a:cubicBezTo>
                    <a:pt x="50135" y="62041"/>
                    <a:pt x="53975" y="62706"/>
                    <a:pt x="57150" y="64293"/>
                  </a:cubicBezTo>
                  <a:cubicBezTo>
                    <a:pt x="58738" y="61118"/>
                    <a:pt x="59944" y="57722"/>
                    <a:pt x="61913" y="54768"/>
                  </a:cubicBezTo>
                  <a:cubicBezTo>
                    <a:pt x="64732" y="50539"/>
                    <a:pt x="69614" y="47606"/>
                    <a:pt x="71438" y="42862"/>
                  </a:cubicBezTo>
                  <a:cubicBezTo>
                    <a:pt x="73735" y="36889"/>
                    <a:pt x="72674" y="30108"/>
                    <a:pt x="73819" y="23812"/>
                  </a:cubicBezTo>
                  <a:cubicBezTo>
                    <a:pt x="74995" y="17343"/>
                    <a:pt x="78369" y="13196"/>
                    <a:pt x="80963" y="7143"/>
                  </a:cubicBezTo>
                  <a:cubicBezTo>
                    <a:pt x="81952" y="4836"/>
                    <a:pt x="82550" y="2381"/>
                    <a:pt x="83344" y="0"/>
                  </a:cubicBezTo>
                  <a:cubicBezTo>
                    <a:pt x="84138" y="2381"/>
                    <a:pt x="84736" y="4836"/>
                    <a:pt x="85725" y="7143"/>
                  </a:cubicBezTo>
                  <a:cubicBezTo>
                    <a:pt x="87123" y="10406"/>
                    <a:pt x="89554" y="13243"/>
                    <a:pt x="90488" y="16668"/>
                  </a:cubicBezTo>
                  <a:cubicBezTo>
                    <a:pt x="91965" y="22083"/>
                    <a:pt x="91865" y="27815"/>
                    <a:pt x="92869" y="33337"/>
                  </a:cubicBezTo>
                  <a:cubicBezTo>
                    <a:pt x="93454" y="36557"/>
                    <a:pt x="94351" y="39715"/>
                    <a:pt x="95250" y="42862"/>
                  </a:cubicBezTo>
                  <a:cubicBezTo>
                    <a:pt x="95940" y="45276"/>
                    <a:pt x="95671" y="48438"/>
                    <a:pt x="97631" y="50006"/>
                  </a:cubicBezTo>
                  <a:cubicBezTo>
                    <a:pt x="100187" y="52050"/>
                    <a:pt x="103981" y="51593"/>
                    <a:pt x="107156" y="52387"/>
                  </a:cubicBezTo>
                  <a:cubicBezTo>
                    <a:pt x="114479" y="37743"/>
                    <a:pt x="109950" y="45816"/>
                    <a:pt x="121444" y="28575"/>
                  </a:cubicBezTo>
                  <a:cubicBezTo>
                    <a:pt x="123032" y="26194"/>
                    <a:pt x="126207" y="25400"/>
                    <a:pt x="128588" y="23812"/>
                  </a:cubicBezTo>
                  <a:cubicBezTo>
                    <a:pt x="130175" y="26987"/>
                    <a:pt x="131952" y="30074"/>
                    <a:pt x="133350" y="33337"/>
                  </a:cubicBezTo>
                  <a:cubicBezTo>
                    <a:pt x="134339" y="35644"/>
                    <a:pt x="134163" y="38521"/>
                    <a:pt x="135731" y="40481"/>
                  </a:cubicBezTo>
                  <a:cubicBezTo>
                    <a:pt x="137519" y="42716"/>
                    <a:pt x="140494" y="43656"/>
                    <a:pt x="142875" y="45243"/>
                  </a:cubicBezTo>
                  <a:lnTo>
                    <a:pt x="152400" y="30956"/>
                  </a:lnTo>
                  <a:cubicBezTo>
                    <a:pt x="153792" y="28867"/>
                    <a:pt x="153792" y="26119"/>
                    <a:pt x="154781" y="23812"/>
                  </a:cubicBezTo>
                  <a:cubicBezTo>
                    <a:pt x="156179" y="20549"/>
                    <a:pt x="157956" y="17462"/>
                    <a:pt x="159544" y="14287"/>
                  </a:cubicBezTo>
                  <a:cubicBezTo>
                    <a:pt x="161131" y="19843"/>
                    <a:pt x="162607" y="25433"/>
                    <a:pt x="164306" y="30956"/>
                  </a:cubicBezTo>
                  <a:cubicBezTo>
                    <a:pt x="165782" y="35754"/>
                    <a:pt x="169069" y="45243"/>
                    <a:pt x="169069" y="45243"/>
                  </a:cubicBezTo>
                  <a:cubicBezTo>
                    <a:pt x="173831" y="43656"/>
                    <a:pt x="179179" y="43265"/>
                    <a:pt x="183356" y="40481"/>
                  </a:cubicBezTo>
                  <a:cubicBezTo>
                    <a:pt x="185128" y="39300"/>
                    <a:pt x="193411" y="26590"/>
                    <a:pt x="195263" y="23812"/>
                  </a:cubicBezTo>
                  <a:cubicBezTo>
                    <a:pt x="196850" y="26193"/>
                    <a:pt x="198745" y="28396"/>
                    <a:pt x="200025" y="30956"/>
                  </a:cubicBezTo>
                  <a:cubicBezTo>
                    <a:pt x="201147" y="33201"/>
                    <a:pt x="201716" y="35686"/>
                    <a:pt x="202406" y="38100"/>
                  </a:cubicBezTo>
                  <a:cubicBezTo>
                    <a:pt x="205250" y="48054"/>
                    <a:pt x="205296" y="50674"/>
                    <a:pt x="207169" y="61912"/>
                  </a:cubicBezTo>
                  <a:cubicBezTo>
                    <a:pt x="209550" y="59531"/>
                    <a:pt x="212505" y="57609"/>
                    <a:pt x="214313" y="54768"/>
                  </a:cubicBezTo>
                  <a:cubicBezTo>
                    <a:pt x="218125" y="48778"/>
                    <a:pt x="219900" y="41625"/>
                    <a:pt x="223838" y="35718"/>
                  </a:cubicBezTo>
                  <a:lnTo>
                    <a:pt x="228600" y="28575"/>
                  </a:lnTo>
                  <a:cubicBezTo>
                    <a:pt x="229394" y="25400"/>
                    <a:pt x="227806" y="18256"/>
                    <a:pt x="230981" y="19050"/>
                  </a:cubicBezTo>
                  <a:cubicBezTo>
                    <a:pt x="235471" y="20172"/>
                    <a:pt x="236210" y="26743"/>
                    <a:pt x="238125" y="30956"/>
                  </a:cubicBezTo>
                  <a:cubicBezTo>
                    <a:pt x="246063" y="48418"/>
                    <a:pt x="236935" y="43258"/>
                    <a:pt x="250031" y="47625"/>
                  </a:cubicBezTo>
                  <a:cubicBezTo>
                    <a:pt x="254794" y="46831"/>
                    <a:pt x="260390" y="48050"/>
                    <a:pt x="264319" y="45243"/>
                  </a:cubicBezTo>
                  <a:cubicBezTo>
                    <a:pt x="266982" y="43341"/>
                    <a:pt x="265411" y="38726"/>
                    <a:pt x="266700" y="35718"/>
                  </a:cubicBezTo>
                  <a:cubicBezTo>
                    <a:pt x="267827" y="33088"/>
                    <a:pt x="269875" y="30956"/>
                    <a:pt x="271463" y="28575"/>
                  </a:cubicBezTo>
                  <a:cubicBezTo>
                    <a:pt x="273844" y="30162"/>
                    <a:pt x="277019" y="30956"/>
                    <a:pt x="278606" y="33337"/>
                  </a:cubicBezTo>
                  <a:cubicBezTo>
                    <a:pt x="280421" y="36060"/>
                    <a:pt x="280089" y="39715"/>
                    <a:pt x="280988" y="42862"/>
                  </a:cubicBezTo>
                  <a:cubicBezTo>
                    <a:pt x="287810" y="66735"/>
                    <a:pt x="278320" y="29807"/>
                    <a:pt x="285750" y="59531"/>
                  </a:cubicBezTo>
                  <a:cubicBezTo>
                    <a:pt x="287338" y="57150"/>
                    <a:pt x="289233" y="54947"/>
                    <a:pt x="290513" y="52387"/>
                  </a:cubicBezTo>
                  <a:cubicBezTo>
                    <a:pt x="295986" y="41441"/>
                    <a:pt x="289895" y="48242"/>
                    <a:pt x="295275" y="42862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40801" y="4566537"/>
              <a:ext cx="2452916" cy="469702"/>
              <a:chOff x="6494832" y="4702373"/>
              <a:chExt cx="2452916" cy="469702"/>
            </a:xfrm>
          </p:grpSpPr>
          <p:sp>
            <p:nvSpPr>
              <p:cNvPr id="30" name="TextBox 29"/>
              <p:cNvSpPr txBox="1"/>
              <p:nvPr/>
            </p:nvSpPr>
            <p:spPr bwMode="auto">
              <a:xfrm>
                <a:off x="6494832" y="4702373"/>
                <a:ext cx="245291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Amphetamine: catecholamine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455993" y="4864298"/>
                <a:ext cx="72808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release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4977793"/>
              <a:ext cx="2521092" cy="1518257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 bwMode="auto">
          <a:xfrm>
            <a:off x="4800845" y="5983070"/>
            <a:ext cx="24705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questions:</a:t>
            </a:r>
          </a:p>
          <a:p>
            <a:pPr algn="ctr"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markbeen@virginia.edu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743201" y="4171890"/>
            <a:ext cx="6168681" cy="1543110"/>
            <a:chOff x="1219200" y="4171890"/>
            <a:chExt cx="6168681" cy="1543110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352800" y="4171890"/>
              <a:ext cx="2108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u="sng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suggested reading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19200" y="4602718"/>
              <a:ext cx="5331914" cy="534174"/>
              <a:chOff x="1600200" y="4431268"/>
              <a:chExt cx="5331914" cy="534174"/>
            </a:xfrm>
          </p:grpSpPr>
          <p:sp>
            <p:nvSpPr>
              <p:cNvPr id="75" name="TextBox 74"/>
              <p:cNvSpPr txBox="1"/>
              <p:nvPr/>
            </p:nvSpPr>
            <p:spPr bwMode="auto">
              <a:xfrm>
                <a:off x="1851877" y="4431268"/>
                <a:ext cx="50802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Basic &amp; Clinical Pharmacology, 12</a:t>
                </a:r>
                <a:r>
                  <a:rPr lang="en-US" baseline="30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 ed. (chapter 22)</a:t>
                </a: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44788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 bwMode="auto">
              <a:xfrm>
                <a:off x="1857375" y="4688443"/>
                <a:ext cx="3854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>
                    <a:latin typeface="Candara" panose="020E0502030303020204" pitchFamily="34" charset="0"/>
                  </a:rPr>
                  <a:t>Bertram G. Katzung, Susan B. Masters, Anthony J. Trevor</a:t>
                </a:r>
                <a:endPara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219200" y="5183743"/>
              <a:ext cx="6168681" cy="531257"/>
              <a:chOff x="1600200" y="5117068"/>
              <a:chExt cx="6168681" cy="531257"/>
            </a:xfrm>
          </p:grpSpPr>
          <p:sp>
            <p:nvSpPr>
              <p:cNvPr id="72" name="TextBox 71"/>
              <p:cNvSpPr txBox="1"/>
              <p:nvPr/>
            </p:nvSpPr>
            <p:spPr bwMode="auto">
              <a:xfrm>
                <a:off x="1851877" y="5117068"/>
                <a:ext cx="59170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Pharmacological Basis of Therapeutics, 12</a:t>
                </a:r>
                <a:r>
                  <a:rPr lang="en-US" baseline="30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 ed. (Chapter 17)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51646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 bwMode="auto">
              <a:xfrm>
                <a:off x="1847850" y="5371326"/>
                <a:ext cx="144623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>
                    <a:latin typeface="Candara" panose="020E0502030303020204" pitchFamily="34" charset="0"/>
                  </a:rPr>
                  <a:t>Goodman &amp; Gilman</a:t>
                </a:r>
                <a:endPara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sp>
        <p:nvSpPr>
          <p:cNvPr id="4" name="TextBox 83">
            <a:extLst>
              <a:ext uri="{FF2B5EF4-FFF2-40B4-BE49-F238E27FC236}">
                <a16:creationId xmlns:a16="http://schemas.microsoft.com/office/drawing/2014/main" id="{FBF0412E-4E37-F4B5-AE9A-F8612CCD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221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.allpostersimages.com/images/P-473-488-90/59/5997/2ROQG00Z/posters/paul-noth-nobody-ever-asks-how-s-waldo-new-yorke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48" y="1143000"/>
            <a:ext cx="6067452" cy="45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7254" y="1362377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5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7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3480028" y="1792720"/>
            <a:ext cx="299493" cy="320723"/>
          </a:xfrm>
          <a:custGeom>
            <a:avLst/>
            <a:gdLst>
              <a:gd name="connsiteX0" fmla="*/ 0 w 1068224"/>
              <a:gd name="connsiteY0" fmla="*/ 606112 h 1121840"/>
              <a:gd name="connsiteX1" fmla="*/ 256374 w 1068224"/>
              <a:gd name="connsiteY1" fmla="*/ 614658 h 1121840"/>
              <a:gd name="connsiteX2" fmla="*/ 341832 w 1068224"/>
              <a:gd name="connsiteY2" fmla="*/ 7906 h 1121840"/>
              <a:gd name="connsiteX3" fmla="*/ 401652 w 1068224"/>
              <a:gd name="connsiteY3" fmla="*/ 1110314 h 1121840"/>
              <a:gd name="connsiteX4" fmla="*/ 487110 w 1068224"/>
              <a:gd name="connsiteY4" fmla="*/ 580475 h 1121840"/>
              <a:gd name="connsiteX5" fmla="*/ 1068224 w 1068224"/>
              <a:gd name="connsiteY5" fmla="*/ 512108 h 1121840"/>
              <a:gd name="connsiteX0" fmla="*/ 0 w 1080130"/>
              <a:gd name="connsiteY0" fmla="*/ 615656 h 1121859"/>
              <a:gd name="connsiteX1" fmla="*/ 268280 w 1080130"/>
              <a:gd name="connsiteY1" fmla="*/ 614677 h 1121859"/>
              <a:gd name="connsiteX2" fmla="*/ 353738 w 1080130"/>
              <a:gd name="connsiteY2" fmla="*/ 7925 h 1121859"/>
              <a:gd name="connsiteX3" fmla="*/ 413558 w 1080130"/>
              <a:gd name="connsiteY3" fmla="*/ 1110333 h 1121859"/>
              <a:gd name="connsiteX4" fmla="*/ 499016 w 1080130"/>
              <a:gd name="connsiteY4" fmla="*/ 580494 h 1121859"/>
              <a:gd name="connsiteX5" fmla="*/ 1080130 w 1080130"/>
              <a:gd name="connsiteY5" fmla="*/ 512127 h 1121859"/>
              <a:gd name="connsiteX0" fmla="*/ 0 w 1080130"/>
              <a:gd name="connsiteY0" fmla="*/ 617897 h 1124100"/>
              <a:gd name="connsiteX1" fmla="*/ 280187 w 1080130"/>
              <a:gd name="connsiteY1" fmla="*/ 566912 h 1124100"/>
              <a:gd name="connsiteX2" fmla="*/ 353738 w 1080130"/>
              <a:gd name="connsiteY2" fmla="*/ 10166 h 1124100"/>
              <a:gd name="connsiteX3" fmla="*/ 413558 w 1080130"/>
              <a:gd name="connsiteY3" fmla="*/ 1112574 h 1124100"/>
              <a:gd name="connsiteX4" fmla="*/ 499016 w 1080130"/>
              <a:gd name="connsiteY4" fmla="*/ 582735 h 1124100"/>
              <a:gd name="connsiteX5" fmla="*/ 1080130 w 1080130"/>
              <a:gd name="connsiteY5" fmla="*/ 514368 h 1124100"/>
              <a:gd name="connsiteX0" fmla="*/ 0 w 1080130"/>
              <a:gd name="connsiteY0" fmla="*/ 617897 h 1124100"/>
              <a:gd name="connsiteX1" fmla="*/ 280187 w 1080130"/>
              <a:gd name="connsiteY1" fmla="*/ 566912 h 1124100"/>
              <a:gd name="connsiteX2" fmla="*/ 353738 w 1080130"/>
              <a:gd name="connsiteY2" fmla="*/ 10166 h 1124100"/>
              <a:gd name="connsiteX3" fmla="*/ 413558 w 1080130"/>
              <a:gd name="connsiteY3" fmla="*/ 1112574 h 1124100"/>
              <a:gd name="connsiteX4" fmla="*/ 499016 w 1080130"/>
              <a:gd name="connsiteY4" fmla="*/ 582735 h 1124100"/>
              <a:gd name="connsiteX5" fmla="*/ 1080130 w 1080130"/>
              <a:gd name="connsiteY5" fmla="*/ 514368 h 1124100"/>
              <a:gd name="connsiteX0" fmla="*/ 0 w 1072987"/>
              <a:gd name="connsiteY0" fmla="*/ 636999 h 1124152"/>
              <a:gd name="connsiteX1" fmla="*/ 273044 w 1072987"/>
              <a:gd name="connsiteY1" fmla="*/ 566964 h 1124152"/>
              <a:gd name="connsiteX2" fmla="*/ 346595 w 1072987"/>
              <a:gd name="connsiteY2" fmla="*/ 10218 h 1124152"/>
              <a:gd name="connsiteX3" fmla="*/ 406415 w 1072987"/>
              <a:gd name="connsiteY3" fmla="*/ 1112626 h 1124152"/>
              <a:gd name="connsiteX4" fmla="*/ 491873 w 1072987"/>
              <a:gd name="connsiteY4" fmla="*/ 582787 h 1124152"/>
              <a:gd name="connsiteX5" fmla="*/ 1072987 w 1072987"/>
              <a:gd name="connsiteY5" fmla="*/ 514420 h 1124152"/>
              <a:gd name="connsiteX0" fmla="*/ 0 w 1072987"/>
              <a:gd name="connsiteY0" fmla="*/ 636625 h 1123778"/>
              <a:gd name="connsiteX1" fmla="*/ 273044 w 1072987"/>
              <a:gd name="connsiteY1" fmla="*/ 566590 h 1123778"/>
              <a:gd name="connsiteX2" fmla="*/ 346595 w 1072987"/>
              <a:gd name="connsiteY2" fmla="*/ 9844 h 1123778"/>
              <a:gd name="connsiteX3" fmla="*/ 406415 w 1072987"/>
              <a:gd name="connsiteY3" fmla="*/ 1112252 h 1123778"/>
              <a:gd name="connsiteX4" fmla="*/ 491873 w 1072987"/>
              <a:gd name="connsiteY4" fmla="*/ 582413 h 1123778"/>
              <a:gd name="connsiteX5" fmla="*/ 1072987 w 1072987"/>
              <a:gd name="connsiteY5" fmla="*/ 514046 h 1123778"/>
              <a:gd name="connsiteX0" fmla="*/ 0 w 1072987"/>
              <a:gd name="connsiteY0" fmla="*/ 636625 h 1126289"/>
              <a:gd name="connsiteX1" fmla="*/ 273044 w 1072987"/>
              <a:gd name="connsiteY1" fmla="*/ 566590 h 1126289"/>
              <a:gd name="connsiteX2" fmla="*/ 346595 w 1072987"/>
              <a:gd name="connsiteY2" fmla="*/ 9844 h 1126289"/>
              <a:gd name="connsiteX3" fmla="*/ 406415 w 1072987"/>
              <a:gd name="connsiteY3" fmla="*/ 1112252 h 1126289"/>
              <a:gd name="connsiteX4" fmla="*/ 482348 w 1072987"/>
              <a:gd name="connsiteY4" fmla="*/ 625276 h 1126289"/>
              <a:gd name="connsiteX5" fmla="*/ 1072987 w 1072987"/>
              <a:gd name="connsiteY5" fmla="*/ 514046 h 1126289"/>
              <a:gd name="connsiteX0" fmla="*/ 0 w 1072987"/>
              <a:gd name="connsiteY0" fmla="*/ 636625 h 1127539"/>
              <a:gd name="connsiteX1" fmla="*/ 273044 w 1072987"/>
              <a:gd name="connsiteY1" fmla="*/ 566590 h 1127539"/>
              <a:gd name="connsiteX2" fmla="*/ 346595 w 1072987"/>
              <a:gd name="connsiteY2" fmla="*/ 9844 h 1127539"/>
              <a:gd name="connsiteX3" fmla="*/ 406415 w 1072987"/>
              <a:gd name="connsiteY3" fmla="*/ 1112252 h 1127539"/>
              <a:gd name="connsiteX4" fmla="*/ 482348 w 1072987"/>
              <a:gd name="connsiteY4" fmla="*/ 644326 h 1127539"/>
              <a:gd name="connsiteX5" fmla="*/ 1072987 w 1072987"/>
              <a:gd name="connsiteY5" fmla="*/ 514046 h 1127539"/>
              <a:gd name="connsiteX0" fmla="*/ 0 w 1072987"/>
              <a:gd name="connsiteY0" fmla="*/ 635736 h 1098767"/>
              <a:gd name="connsiteX1" fmla="*/ 273044 w 1072987"/>
              <a:gd name="connsiteY1" fmla="*/ 565701 h 1098767"/>
              <a:gd name="connsiteX2" fmla="*/ 346595 w 1072987"/>
              <a:gd name="connsiteY2" fmla="*/ 8955 h 1098767"/>
              <a:gd name="connsiteX3" fmla="*/ 384983 w 1072987"/>
              <a:gd name="connsiteY3" fmla="*/ 1082788 h 1098767"/>
              <a:gd name="connsiteX4" fmla="*/ 482348 w 1072987"/>
              <a:gd name="connsiteY4" fmla="*/ 643437 h 1098767"/>
              <a:gd name="connsiteX5" fmla="*/ 1072987 w 1072987"/>
              <a:gd name="connsiteY5" fmla="*/ 513157 h 1098767"/>
              <a:gd name="connsiteX0" fmla="*/ 0 w 844387"/>
              <a:gd name="connsiteY0" fmla="*/ 635736 h 1098406"/>
              <a:gd name="connsiteX1" fmla="*/ 273044 w 844387"/>
              <a:gd name="connsiteY1" fmla="*/ 565701 h 1098406"/>
              <a:gd name="connsiteX2" fmla="*/ 346595 w 844387"/>
              <a:gd name="connsiteY2" fmla="*/ 8955 h 1098406"/>
              <a:gd name="connsiteX3" fmla="*/ 384983 w 844387"/>
              <a:gd name="connsiteY3" fmla="*/ 1082788 h 1098406"/>
              <a:gd name="connsiteX4" fmla="*/ 482348 w 844387"/>
              <a:gd name="connsiteY4" fmla="*/ 643437 h 1098406"/>
              <a:gd name="connsiteX5" fmla="*/ 844387 w 844387"/>
              <a:gd name="connsiteY5" fmla="*/ 589357 h 1098406"/>
              <a:gd name="connsiteX0" fmla="*/ 0 w 844387"/>
              <a:gd name="connsiteY0" fmla="*/ 635736 h 1101268"/>
              <a:gd name="connsiteX1" fmla="*/ 273044 w 844387"/>
              <a:gd name="connsiteY1" fmla="*/ 565701 h 1101268"/>
              <a:gd name="connsiteX2" fmla="*/ 346595 w 844387"/>
              <a:gd name="connsiteY2" fmla="*/ 8955 h 1101268"/>
              <a:gd name="connsiteX3" fmla="*/ 384983 w 844387"/>
              <a:gd name="connsiteY3" fmla="*/ 1082788 h 1101268"/>
              <a:gd name="connsiteX4" fmla="*/ 494254 w 844387"/>
              <a:gd name="connsiteY4" fmla="*/ 681537 h 1101268"/>
              <a:gd name="connsiteX5" fmla="*/ 844387 w 844387"/>
              <a:gd name="connsiteY5" fmla="*/ 589357 h 1101268"/>
              <a:gd name="connsiteX0" fmla="*/ 0 w 863437"/>
              <a:gd name="connsiteY0" fmla="*/ 635736 h 1101025"/>
              <a:gd name="connsiteX1" fmla="*/ 273044 w 863437"/>
              <a:gd name="connsiteY1" fmla="*/ 565701 h 1101025"/>
              <a:gd name="connsiteX2" fmla="*/ 346595 w 863437"/>
              <a:gd name="connsiteY2" fmla="*/ 8955 h 1101025"/>
              <a:gd name="connsiteX3" fmla="*/ 384983 w 863437"/>
              <a:gd name="connsiteY3" fmla="*/ 1082788 h 1101025"/>
              <a:gd name="connsiteX4" fmla="*/ 494254 w 863437"/>
              <a:gd name="connsiteY4" fmla="*/ 681537 h 1101025"/>
              <a:gd name="connsiteX5" fmla="*/ 863437 w 863437"/>
              <a:gd name="connsiteY5" fmla="*/ 632219 h 1101025"/>
              <a:gd name="connsiteX0" fmla="*/ 0 w 863437"/>
              <a:gd name="connsiteY0" fmla="*/ 631285 h 938841"/>
              <a:gd name="connsiteX1" fmla="*/ 273044 w 863437"/>
              <a:gd name="connsiteY1" fmla="*/ 561250 h 938841"/>
              <a:gd name="connsiteX2" fmla="*/ 346595 w 863437"/>
              <a:gd name="connsiteY2" fmla="*/ 4504 h 938841"/>
              <a:gd name="connsiteX3" fmla="*/ 387364 w 863437"/>
              <a:gd name="connsiteY3" fmla="*/ 914030 h 938841"/>
              <a:gd name="connsiteX4" fmla="*/ 494254 w 863437"/>
              <a:gd name="connsiteY4" fmla="*/ 677086 h 938841"/>
              <a:gd name="connsiteX5" fmla="*/ 863437 w 863437"/>
              <a:gd name="connsiteY5" fmla="*/ 627768 h 938841"/>
              <a:gd name="connsiteX0" fmla="*/ 0 w 863437"/>
              <a:gd name="connsiteY0" fmla="*/ 631744 h 939300"/>
              <a:gd name="connsiteX1" fmla="*/ 275426 w 863437"/>
              <a:gd name="connsiteY1" fmla="*/ 547421 h 939300"/>
              <a:gd name="connsiteX2" fmla="*/ 346595 w 863437"/>
              <a:gd name="connsiteY2" fmla="*/ 4963 h 939300"/>
              <a:gd name="connsiteX3" fmla="*/ 387364 w 863437"/>
              <a:gd name="connsiteY3" fmla="*/ 914489 h 939300"/>
              <a:gd name="connsiteX4" fmla="*/ 494254 w 863437"/>
              <a:gd name="connsiteY4" fmla="*/ 677545 h 939300"/>
              <a:gd name="connsiteX5" fmla="*/ 863437 w 863437"/>
              <a:gd name="connsiteY5" fmla="*/ 628227 h 93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437" h="939300">
                <a:moveTo>
                  <a:pt x="0" y="631744"/>
                </a:moveTo>
                <a:cubicBezTo>
                  <a:pt x="125894" y="643004"/>
                  <a:pt x="234328" y="628071"/>
                  <a:pt x="275426" y="547421"/>
                </a:cubicBezTo>
                <a:cubicBezTo>
                  <a:pt x="316524" y="466771"/>
                  <a:pt x="327939" y="-56215"/>
                  <a:pt x="346595" y="4963"/>
                </a:cubicBezTo>
                <a:cubicBezTo>
                  <a:pt x="365251" y="66141"/>
                  <a:pt x="362754" y="802392"/>
                  <a:pt x="387364" y="914489"/>
                </a:cubicBezTo>
                <a:cubicBezTo>
                  <a:pt x="411974" y="1026586"/>
                  <a:pt x="414908" y="725255"/>
                  <a:pt x="494254" y="677545"/>
                </a:cubicBezTo>
                <a:cubicBezTo>
                  <a:pt x="573600" y="629835"/>
                  <a:pt x="863437" y="628227"/>
                  <a:pt x="863437" y="628227"/>
                </a:cubicBezTo>
              </a:path>
            </a:pathLst>
          </a:custGeom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42" y="4046068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29" y="4046068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16" y="4046068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2" y="4046068"/>
            <a:ext cx="270230" cy="202673"/>
          </a:xfrm>
          <a:prstGeom prst="rect">
            <a:avLst/>
          </a:prstGeom>
        </p:spPr>
      </p:pic>
      <p:pic>
        <p:nvPicPr>
          <p:cNvPr id="1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5355" y="3608751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1345" y="3608751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4708" y="3608751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3536" y="3608751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188142" y="71489"/>
            <a:ext cx="44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Inhibition in the Brain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18806" y="2995283"/>
            <a:ext cx="2790313" cy="2470277"/>
            <a:chOff x="5994805" y="2711323"/>
            <a:chExt cx="2790313" cy="2470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158090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6389075" y="2711323"/>
              <a:ext cx="19175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30" name="TextBox 83"/>
            <p:cNvSpPr txBox="1">
              <a:spLocks noChangeArrowheads="1"/>
            </p:cNvSpPr>
            <p:nvPr/>
          </p:nvSpPr>
          <p:spPr bwMode="auto">
            <a:xfrm>
              <a:off x="7907140" y="4026098"/>
              <a:ext cx="7072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TextBox 83"/>
            <p:cNvSpPr txBox="1">
              <a:spLocks noChangeArrowheads="1"/>
            </p:cNvSpPr>
            <p:nvPr/>
          </p:nvSpPr>
          <p:spPr bwMode="auto">
            <a:xfrm>
              <a:off x="7924800" y="3714750"/>
              <a:ext cx="6158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100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192" y="4667493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2892042" y="1936742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5757083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33480" y="1251741"/>
            <a:ext cx="4696769" cy="3528019"/>
            <a:chOff x="1209480" y="967781"/>
            <a:chExt cx="4696769" cy="3528019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053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970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030272" y="3948430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876800" y="4126468"/>
              <a:ext cx="102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40408" y="3746331"/>
              <a:ext cx="595802" cy="23750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567410 w 567410"/>
                <a:gd name="connsiteY0" fmla="*/ 308751 h 309021"/>
                <a:gd name="connsiteX1" fmla="*/ 183 w 567410"/>
                <a:gd name="connsiteY1" fmla="*/ 160400 h 309021"/>
                <a:gd name="connsiteX0" fmla="*/ 567227 w 567227"/>
                <a:gd name="connsiteY0" fmla="*/ 276101 h 276410"/>
                <a:gd name="connsiteX1" fmla="*/ 0 w 567227"/>
                <a:gd name="connsiteY1" fmla="*/ 127750 h 276410"/>
                <a:gd name="connsiteX0" fmla="*/ 567227 w 567227"/>
                <a:gd name="connsiteY0" fmla="*/ 252921 h 253265"/>
                <a:gd name="connsiteX1" fmla="*/ 0 w 567227"/>
                <a:gd name="connsiteY1" fmla="*/ 104570 h 253265"/>
                <a:gd name="connsiteX0" fmla="*/ 614852 w 614852"/>
                <a:gd name="connsiteY0" fmla="*/ 273209 h 273537"/>
                <a:gd name="connsiteX1" fmla="*/ 0 w 614852"/>
                <a:gd name="connsiteY1" fmla="*/ 101045 h 273537"/>
                <a:gd name="connsiteX0" fmla="*/ 614852 w 614852"/>
                <a:gd name="connsiteY0" fmla="*/ 310334 h 310334"/>
                <a:gd name="connsiteX1" fmla="*/ 0 w 614852"/>
                <a:gd name="connsiteY1" fmla="*/ 138170 h 310334"/>
                <a:gd name="connsiteX0" fmla="*/ 595802 w 595802"/>
                <a:gd name="connsiteY0" fmla="*/ 337753 h 337753"/>
                <a:gd name="connsiteX1" fmla="*/ 0 w 595802"/>
                <a:gd name="connsiteY1" fmla="*/ 129870 h 337753"/>
                <a:gd name="connsiteX0" fmla="*/ 595802 w 595802"/>
                <a:gd name="connsiteY0" fmla="*/ 337297 h 337297"/>
                <a:gd name="connsiteX1" fmla="*/ 0 w 595802"/>
                <a:gd name="connsiteY1" fmla="*/ 129414 h 337297"/>
                <a:gd name="connsiteX0" fmla="*/ 595802 w 595802"/>
                <a:gd name="connsiteY0" fmla="*/ 211025 h 211025"/>
                <a:gd name="connsiteX1" fmla="*/ 0 w 595802"/>
                <a:gd name="connsiteY1" fmla="*/ 3142 h 211025"/>
                <a:gd name="connsiteX0" fmla="*/ 595802 w 595802"/>
                <a:gd name="connsiteY0" fmla="*/ 237509 h 237509"/>
                <a:gd name="connsiteX1" fmla="*/ 0 w 595802"/>
                <a:gd name="connsiteY1" fmla="*/ 29626 h 2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802" h="237509">
                  <a:moveTo>
                    <a:pt x="595802" y="237509"/>
                  </a:moveTo>
                  <a:cubicBezTo>
                    <a:pt x="594052" y="33279"/>
                    <a:pt x="182726" y="-49511"/>
                    <a:pt x="0" y="2962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668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6322922" y="3668024"/>
            <a:ext cx="747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892070" y="6051668"/>
            <a:ext cx="623531" cy="653932"/>
            <a:chOff x="5556850" y="1448010"/>
            <a:chExt cx="846331" cy="92165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39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C 0.01315 0.00347 0.05768 0.00671 0.08033 0.02245 C 0.10286 0.03819 0.12018 0.08634 0.13658 0.09421 C 0.15299 0.10208 0.1707 0.06389 0.18099 0.06528 C 0.19101 0.06643 0.19713 0.08935 0.20026 0.10602 C 0.20351 0.12292 0.20169 0.15278 0.20208 0.16528 " pathEditMode="relative" rAng="0" ptsTypes="AAAA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1"/>
            </p:par>
          </p:childTnLst>
        </p:cTn>
      </p:par>
    </p:tnLst>
    <p:bldLst>
      <p:bldP spid="11" grpId="0" animBg="1"/>
      <p:bldP spid="11" grpId="1" animBg="1"/>
      <p:bldP spid="11" grpId="2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06" y="3442049"/>
            <a:ext cx="2790313" cy="2023510"/>
          </a:xfrm>
          <a:prstGeom prst="rect">
            <a:avLst/>
          </a:prstGeom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5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7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42" y="4046068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29" y="4046068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16" y="4046068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2" y="4046068"/>
            <a:ext cx="270230" cy="202673"/>
          </a:xfrm>
          <a:prstGeom prst="rect">
            <a:avLst/>
          </a:prstGeom>
        </p:spPr>
      </p:pic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7913075" y="2995282"/>
            <a:ext cx="1917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28" name="TextBox 83"/>
          <p:cNvSpPr txBox="1">
            <a:spLocks noChangeArrowheads="1"/>
          </p:cNvSpPr>
          <p:nvPr/>
        </p:nvSpPr>
        <p:spPr bwMode="auto">
          <a:xfrm>
            <a:off x="9431141" y="4310058"/>
            <a:ext cx="707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4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4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83"/>
          <p:cNvSpPr txBox="1">
            <a:spLocks noChangeArrowheads="1"/>
          </p:cNvSpPr>
          <p:nvPr/>
        </p:nvSpPr>
        <p:spPr bwMode="auto">
          <a:xfrm>
            <a:off x="9448800" y="3998710"/>
            <a:ext cx="6158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4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4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7905750" y="3219802"/>
            <a:ext cx="189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pic>
        <p:nvPicPr>
          <p:cNvPr id="31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5355" y="39135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1345" y="39135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4708" y="39135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3536" y="39135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733480" y="1251741"/>
            <a:ext cx="4696769" cy="3528019"/>
            <a:chOff x="1209480" y="967781"/>
            <a:chExt cx="4696769" cy="3528019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1623239" y="1002268"/>
              <a:ext cx="1053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514600" y="2819400"/>
              <a:ext cx="970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5030272" y="3948430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876800" y="4126468"/>
              <a:ext cx="102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3361012" y="1600200"/>
              <a:ext cx="668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53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7254" y="1362377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192" y="4667493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32"/>
          <p:cNvSpPr/>
          <p:nvPr/>
        </p:nvSpPr>
        <p:spPr>
          <a:xfrm>
            <a:off x="5757083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892042" y="1936742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6364408" y="4030291"/>
            <a:ext cx="595802" cy="237509"/>
          </a:xfrm>
          <a:custGeom>
            <a:avLst/>
            <a:gdLst>
              <a:gd name="connsiteX0" fmla="*/ 452927 w 461928"/>
              <a:gd name="connsiteY0" fmla="*/ 156048 h 156048"/>
              <a:gd name="connsiteX1" fmla="*/ 401652 w 461928"/>
              <a:gd name="connsiteY1" fmla="*/ 2223 h 156048"/>
              <a:gd name="connsiteX2" fmla="*/ 0 w 461928"/>
              <a:gd name="connsiteY2" fmla="*/ 79135 h 156048"/>
              <a:gd name="connsiteX0" fmla="*/ 453600 w 462601"/>
              <a:gd name="connsiteY0" fmla="*/ 176463 h 176463"/>
              <a:gd name="connsiteX1" fmla="*/ 402325 w 462601"/>
              <a:gd name="connsiteY1" fmla="*/ 22638 h 176463"/>
              <a:gd name="connsiteX2" fmla="*/ 673 w 462601"/>
              <a:gd name="connsiteY2" fmla="*/ 99550 h 176463"/>
              <a:gd name="connsiteX0" fmla="*/ 453754 w 455438"/>
              <a:gd name="connsiteY0" fmla="*/ 137256 h 137256"/>
              <a:gd name="connsiteX1" fmla="*/ 335804 w 455438"/>
              <a:gd name="connsiteY1" fmla="*/ 97731 h 137256"/>
              <a:gd name="connsiteX2" fmla="*/ 827 w 455438"/>
              <a:gd name="connsiteY2" fmla="*/ 60343 h 137256"/>
              <a:gd name="connsiteX0" fmla="*/ 453754 w 453754"/>
              <a:gd name="connsiteY0" fmla="*/ 137256 h 140539"/>
              <a:gd name="connsiteX1" fmla="*/ 335804 w 453754"/>
              <a:gd name="connsiteY1" fmla="*/ 97731 h 140539"/>
              <a:gd name="connsiteX2" fmla="*/ 827 w 453754"/>
              <a:gd name="connsiteY2" fmla="*/ 60343 h 140539"/>
              <a:gd name="connsiteX0" fmla="*/ 477577 w 477577"/>
              <a:gd name="connsiteY0" fmla="*/ 174099 h 176203"/>
              <a:gd name="connsiteX1" fmla="*/ 335815 w 477577"/>
              <a:gd name="connsiteY1" fmla="*/ 98855 h 176203"/>
              <a:gd name="connsiteX2" fmla="*/ 838 w 477577"/>
              <a:gd name="connsiteY2" fmla="*/ 61467 h 176203"/>
              <a:gd name="connsiteX0" fmla="*/ 476739 w 476739"/>
              <a:gd name="connsiteY0" fmla="*/ 112632 h 112632"/>
              <a:gd name="connsiteX1" fmla="*/ 0 w 476739"/>
              <a:gd name="connsiteY1" fmla="*/ 0 h 112632"/>
              <a:gd name="connsiteX0" fmla="*/ 476739 w 476739"/>
              <a:gd name="connsiteY0" fmla="*/ 190168 h 190168"/>
              <a:gd name="connsiteX1" fmla="*/ 0 w 476739"/>
              <a:gd name="connsiteY1" fmla="*/ 77536 h 190168"/>
              <a:gd name="connsiteX0" fmla="*/ 476739 w 476739"/>
              <a:gd name="connsiteY0" fmla="*/ 182703 h 183177"/>
              <a:gd name="connsiteX1" fmla="*/ 0 w 476739"/>
              <a:gd name="connsiteY1" fmla="*/ 70071 h 183177"/>
              <a:gd name="connsiteX0" fmla="*/ 471978 w 471978"/>
              <a:gd name="connsiteY0" fmla="*/ 148599 h 149136"/>
              <a:gd name="connsiteX1" fmla="*/ 1 w 471978"/>
              <a:gd name="connsiteY1" fmla="*/ 76448 h 149136"/>
              <a:gd name="connsiteX0" fmla="*/ 473496 w 473496"/>
              <a:gd name="connsiteY0" fmla="*/ 244116 h 244429"/>
              <a:gd name="connsiteX1" fmla="*/ 1519 w 473496"/>
              <a:gd name="connsiteY1" fmla="*/ 171965 h 244429"/>
              <a:gd name="connsiteX0" fmla="*/ 472215 w 472215"/>
              <a:gd name="connsiteY0" fmla="*/ 247259 h 247568"/>
              <a:gd name="connsiteX1" fmla="*/ 238 w 472215"/>
              <a:gd name="connsiteY1" fmla="*/ 175108 h 247568"/>
              <a:gd name="connsiteX0" fmla="*/ 567410 w 567410"/>
              <a:gd name="connsiteY0" fmla="*/ 308751 h 309021"/>
              <a:gd name="connsiteX1" fmla="*/ 183 w 567410"/>
              <a:gd name="connsiteY1" fmla="*/ 160400 h 309021"/>
              <a:gd name="connsiteX0" fmla="*/ 567227 w 567227"/>
              <a:gd name="connsiteY0" fmla="*/ 276101 h 276410"/>
              <a:gd name="connsiteX1" fmla="*/ 0 w 567227"/>
              <a:gd name="connsiteY1" fmla="*/ 127750 h 276410"/>
              <a:gd name="connsiteX0" fmla="*/ 567227 w 567227"/>
              <a:gd name="connsiteY0" fmla="*/ 252921 h 253265"/>
              <a:gd name="connsiteX1" fmla="*/ 0 w 567227"/>
              <a:gd name="connsiteY1" fmla="*/ 104570 h 253265"/>
              <a:gd name="connsiteX0" fmla="*/ 614852 w 614852"/>
              <a:gd name="connsiteY0" fmla="*/ 273209 h 273537"/>
              <a:gd name="connsiteX1" fmla="*/ 0 w 614852"/>
              <a:gd name="connsiteY1" fmla="*/ 101045 h 273537"/>
              <a:gd name="connsiteX0" fmla="*/ 614852 w 614852"/>
              <a:gd name="connsiteY0" fmla="*/ 310334 h 310334"/>
              <a:gd name="connsiteX1" fmla="*/ 0 w 614852"/>
              <a:gd name="connsiteY1" fmla="*/ 138170 h 310334"/>
              <a:gd name="connsiteX0" fmla="*/ 595802 w 595802"/>
              <a:gd name="connsiteY0" fmla="*/ 337753 h 337753"/>
              <a:gd name="connsiteX1" fmla="*/ 0 w 595802"/>
              <a:gd name="connsiteY1" fmla="*/ 129870 h 337753"/>
              <a:gd name="connsiteX0" fmla="*/ 595802 w 595802"/>
              <a:gd name="connsiteY0" fmla="*/ 337297 h 337297"/>
              <a:gd name="connsiteX1" fmla="*/ 0 w 595802"/>
              <a:gd name="connsiteY1" fmla="*/ 129414 h 337297"/>
              <a:gd name="connsiteX0" fmla="*/ 595802 w 595802"/>
              <a:gd name="connsiteY0" fmla="*/ 211025 h 211025"/>
              <a:gd name="connsiteX1" fmla="*/ 0 w 595802"/>
              <a:gd name="connsiteY1" fmla="*/ 3142 h 211025"/>
              <a:gd name="connsiteX0" fmla="*/ 595802 w 595802"/>
              <a:gd name="connsiteY0" fmla="*/ 237509 h 237509"/>
              <a:gd name="connsiteX1" fmla="*/ 0 w 595802"/>
              <a:gd name="connsiteY1" fmla="*/ 29626 h 2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5802" h="237509">
                <a:moveTo>
                  <a:pt x="595802" y="237509"/>
                </a:moveTo>
                <a:cubicBezTo>
                  <a:pt x="594052" y="33279"/>
                  <a:pt x="182726" y="-49511"/>
                  <a:pt x="0" y="29626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 bwMode="auto">
          <a:xfrm>
            <a:off x="6322922" y="3668024"/>
            <a:ext cx="747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95482" y="4419600"/>
            <a:ext cx="2094104" cy="1905000"/>
            <a:chOff x="471481" y="4419600"/>
            <a:chExt cx="2094104" cy="1905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4964559"/>
              <a:ext cx="265962" cy="199472"/>
            </a:xfrm>
            <a:prstGeom prst="rect">
              <a:avLst/>
            </a:prstGeom>
          </p:spPr>
        </p:pic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1025518" y="4419600"/>
              <a:ext cx="11041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i="1" u="sng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Today</a:t>
              </a:r>
            </a:p>
          </p:txBody>
        </p:sp>
        <p:sp>
          <p:nvSpPr>
            <p:cNvPr id="38" name="TextBox 83"/>
            <p:cNvSpPr txBox="1">
              <a:spLocks noChangeArrowheads="1"/>
            </p:cNvSpPr>
            <p:nvPr/>
          </p:nvSpPr>
          <p:spPr bwMode="auto">
            <a:xfrm>
              <a:off x="609600" y="4857440"/>
              <a:ext cx="19094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 Receptors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310185"/>
              <a:ext cx="265962" cy="199472"/>
            </a:xfrm>
            <a:prstGeom prst="rect">
              <a:avLst/>
            </a:prstGeom>
          </p:spPr>
        </p:pic>
        <p:sp>
          <p:nvSpPr>
            <p:cNvPr id="40" name="TextBox 83"/>
            <p:cNvSpPr txBox="1">
              <a:spLocks noChangeArrowheads="1"/>
            </p:cNvSpPr>
            <p:nvPr/>
          </p:nvSpPr>
          <p:spPr bwMode="auto">
            <a:xfrm>
              <a:off x="609600" y="5213123"/>
              <a:ext cx="19559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sp>
          <p:nvSpPr>
            <p:cNvPr id="46" name="TextBox 83"/>
            <p:cNvSpPr txBox="1">
              <a:spLocks noChangeArrowheads="1"/>
            </p:cNvSpPr>
            <p:nvPr/>
          </p:nvSpPr>
          <p:spPr bwMode="auto">
            <a:xfrm>
              <a:off x="609600" y="5568806"/>
              <a:ext cx="15263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Barbiturates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658394"/>
              <a:ext cx="265962" cy="199472"/>
            </a:xfrm>
            <a:prstGeom prst="rect">
              <a:avLst/>
            </a:prstGeom>
          </p:spPr>
        </p:pic>
        <p:sp>
          <p:nvSpPr>
            <p:cNvPr id="50" name="TextBox 83"/>
            <p:cNvSpPr txBox="1">
              <a:spLocks noChangeArrowheads="1"/>
            </p:cNvSpPr>
            <p:nvPr/>
          </p:nvSpPr>
          <p:spPr bwMode="auto">
            <a:xfrm>
              <a:off x="609600" y="5924490"/>
              <a:ext cx="17972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Amphetamines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6015587"/>
              <a:ext cx="265962" cy="19947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9892070" y="6051668"/>
            <a:ext cx="623531" cy="653932"/>
            <a:chOff x="5556850" y="1448010"/>
            <a:chExt cx="846331" cy="92165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5" name="Group 64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</p:grpSp>
      <p:sp>
        <p:nvSpPr>
          <p:cNvPr id="2" name="TextBox 83">
            <a:extLst>
              <a:ext uri="{FF2B5EF4-FFF2-40B4-BE49-F238E27FC236}">
                <a16:creationId xmlns:a16="http://schemas.microsoft.com/office/drawing/2014/main" id="{90E8D8D1-EA38-FDF4-9198-A308A244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42" y="71489"/>
            <a:ext cx="44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Inhibition in the Brain</a:t>
            </a:r>
          </a:p>
        </p:txBody>
      </p:sp>
    </p:spTree>
    <p:extLst>
      <p:ext uri="{BB962C8B-B14F-4D97-AF65-F5344CB8AC3E}">
        <p14:creationId xmlns:p14="http://schemas.microsoft.com/office/powerpoint/2010/main" val="17585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8382000" cy="6629400"/>
          </a:xfrm>
          <a:prstGeom prst="rect">
            <a:avLst/>
          </a:prstGeom>
        </p:spPr>
      </p:pic>
      <p:sp>
        <p:nvSpPr>
          <p:cNvPr id="23" name="TextBox 83"/>
          <p:cNvSpPr txBox="1">
            <a:spLocks noChangeArrowheads="1"/>
          </p:cNvSpPr>
          <p:nvPr/>
        </p:nvSpPr>
        <p:spPr bwMode="auto">
          <a:xfrm>
            <a:off x="4309634" y="4508428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>
            <a:off x="6532382" y="4508428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2075168" y="2749749"/>
            <a:ext cx="153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2137686" y="3683199"/>
            <a:ext cx="141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67200" y="1828800"/>
            <a:ext cx="3733800" cy="400110"/>
            <a:chOff x="2743199" y="1828800"/>
            <a:chExt cx="3733800" cy="40011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2743199" y="1828800"/>
              <a:ext cx="12779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ionotropic</a:t>
              </a:r>
              <a:endParaRPr lang="en-US" sz="2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844821" y="1828800"/>
              <a:ext cx="16321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metabotropic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73881" y="5887407"/>
            <a:ext cx="623531" cy="653932"/>
            <a:chOff x="5556850" y="1448010"/>
            <a:chExt cx="846331" cy="9216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5935669" y="1448010"/>
                <a:ext cx="37902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  <p:sp>
        <p:nvSpPr>
          <p:cNvPr id="2" name="TextBox 83">
            <a:extLst>
              <a:ext uri="{FF2B5EF4-FFF2-40B4-BE49-F238E27FC236}">
                <a16:creationId xmlns:a16="http://schemas.microsoft.com/office/drawing/2014/main" id="{EC4E3877-8548-6E8A-3CC9-0586B2F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57" y="117561"/>
            <a:ext cx="6145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Two Types of GABA Receptors</a:t>
            </a:r>
          </a:p>
        </p:txBody>
      </p:sp>
    </p:spTree>
    <p:extLst>
      <p:ext uri="{BB962C8B-B14F-4D97-AF65-F5344CB8AC3E}">
        <p14:creationId xmlns:p14="http://schemas.microsoft.com/office/powerpoint/2010/main" val="14855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8382000" cy="6629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75516" y="167640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800350" y="3181350"/>
            <a:ext cx="1311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556200" y="3152776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>
            <a:off x="4309634" y="4508428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6532382" y="4508428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2075168" y="2749749"/>
            <a:ext cx="153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137686" y="3683199"/>
            <a:ext cx="141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973881" y="5887407"/>
            <a:ext cx="623531" cy="653932"/>
            <a:chOff x="5556850" y="1448010"/>
            <a:chExt cx="846331" cy="92165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5935669" y="1448010"/>
                <a:ext cx="37902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ECC650-2B56-3676-0CE2-CF6340F48C97}"/>
              </a:ext>
            </a:extLst>
          </p:cNvPr>
          <p:cNvGrpSpPr/>
          <p:nvPr/>
        </p:nvGrpSpPr>
        <p:grpSpPr>
          <a:xfrm>
            <a:off x="4267200" y="1828800"/>
            <a:ext cx="3733800" cy="400110"/>
            <a:chOff x="2743199" y="1828800"/>
            <a:chExt cx="3733800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9A6D90-A1CF-DD0C-BEC8-D41B0A48578E}"/>
                </a:ext>
              </a:extLst>
            </p:cNvPr>
            <p:cNvSpPr txBox="1"/>
            <p:nvPr/>
          </p:nvSpPr>
          <p:spPr bwMode="auto">
            <a:xfrm>
              <a:off x="2743199" y="1828800"/>
              <a:ext cx="12779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ionotropic</a:t>
              </a:r>
              <a:endParaRPr lang="en-US" sz="2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D8048E-3DC8-8868-D440-E20772FF68A1}"/>
                </a:ext>
              </a:extLst>
            </p:cNvPr>
            <p:cNvSpPr txBox="1"/>
            <p:nvPr/>
          </p:nvSpPr>
          <p:spPr bwMode="auto">
            <a:xfrm>
              <a:off x="4844821" y="1828800"/>
              <a:ext cx="16321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metabotropic</a:t>
              </a:r>
            </a:p>
          </p:txBody>
        </p:sp>
      </p:grpSp>
      <p:sp>
        <p:nvSpPr>
          <p:cNvPr id="8" name="TextBox 83">
            <a:extLst>
              <a:ext uri="{FF2B5EF4-FFF2-40B4-BE49-F238E27FC236}">
                <a16:creationId xmlns:a16="http://schemas.microsoft.com/office/drawing/2014/main" id="{353DC245-E8F7-35C6-B345-2C051B74A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57" y="117561"/>
            <a:ext cx="6145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Two Types of GABA Receptors</a:t>
            </a:r>
          </a:p>
        </p:txBody>
      </p:sp>
    </p:spTree>
    <p:extLst>
      <p:ext uri="{BB962C8B-B14F-4D97-AF65-F5344CB8AC3E}">
        <p14:creationId xmlns:p14="http://schemas.microsoft.com/office/powerpoint/2010/main" val="36541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C 0.0237 0.04769 0.00573 0.09862 0.06341 0.13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defRPr sz="2800" dirty="0" smtClean="0">
            <a:latin typeface="Arial Rounded MT Bold" pitchFamily="34" charset="0"/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12198</TotalTime>
  <Words>2493</Words>
  <Application>Microsoft Office PowerPoint</Application>
  <PresentationFormat>Widescreen</PresentationFormat>
  <Paragraphs>1030</Paragraphs>
  <Slides>53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  <vt:variant>
        <vt:lpstr>Custom Shows</vt:lpstr>
      </vt:variant>
      <vt:variant>
        <vt:i4>1</vt:i4>
      </vt:variant>
    </vt:vector>
  </HeadingPairs>
  <TitlesOfParts>
    <vt:vector size="60" baseType="lpstr">
      <vt:lpstr>Arial</vt:lpstr>
      <vt:lpstr>Arial Rounded MT Bold</vt:lpstr>
      <vt:lpstr>Calibri</vt:lpstr>
      <vt:lpstr>Candara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Beenhakker, Mark (mpb5y)</cp:lastModifiedBy>
  <cp:revision>712</cp:revision>
  <dcterms:created xsi:type="dcterms:W3CDTF">2012-02-27T14:09:46Z</dcterms:created>
  <dcterms:modified xsi:type="dcterms:W3CDTF">2026-02-20T19:29:32Z</dcterms:modified>
</cp:coreProperties>
</file>