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448" r:id="rId2"/>
    <p:sldId id="447" r:id="rId3"/>
    <p:sldId id="361" r:id="rId4"/>
    <p:sldId id="362" r:id="rId5"/>
    <p:sldId id="428" r:id="rId6"/>
    <p:sldId id="324" r:id="rId7"/>
    <p:sldId id="333" r:id="rId8"/>
    <p:sldId id="256" r:id="rId9"/>
    <p:sldId id="341" r:id="rId10"/>
    <p:sldId id="426" r:id="rId11"/>
    <p:sldId id="371" r:id="rId12"/>
    <p:sldId id="423" r:id="rId13"/>
    <p:sldId id="445" r:id="rId14"/>
    <p:sldId id="424" r:id="rId15"/>
    <p:sldId id="382" r:id="rId16"/>
    <p:sldId id="379" r:id="rId17"/>
    <p:sldId id="446" r:id="rId18"/>
    <p:sldId id="444" r:id="rId19"/>
    <p:sldId id="450" r:id="rId20"/>
    <p:sldId id="449" r:id="rId21"/>
    <p:sldId id="427" r:id="rId22"/>
    <p:sldId id="394" r:id="rId23"/>
    <p:sldId id="390" r:id="rId24"/>
    <p:sldId id="389" r:id="rId25"/>
    <p:sldId id="396" r:id="rId26"/>
    <p:sldId id="451" r:id="rId27"/>
    <p:sldId id="404" r:id="rId28"/>
    <p:sldId id="441" r:id="rId29"/>
    <p:sldId id="403" r:id="rId30"/>
    <p:sldId id="414" r:id="rId31"/>
    <p:sldId id="418" r:id="rId32"/>
    <p:sldId id="452" r:id="rId33"/>
    <p:sldId id="429" r:id="rId34"/>
  </p:sldIdLst>
  <p:sldSz cx="12192000" cy="6858000"/>
  <p:notesSz cx="6858000" cy="9144000"/>
  <p:custShowLst>
    <p:custShow name="Custom Show 1" id="0">
      <p:sldLst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  <a:srgbClr val="FFFF66"/>
    <a:srgbClr val="33CC33"/>
    <a:srgbClr val="A27B00"/>
    <a:srgbClr val="D09E00"/>
    <a:srgbClr val="FF00FF"/>
    <a:srgbClr val="990099"/>
    <a:srgbClr val="6C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0" autoAdjust="0"/>
    <p:restoredTop sz="94660"/>
  </p:normalViewPr>
  <p:slideViewPr>
    <p:cSldViewPr>
      <p:cViewPr varScale="1">
        <p:scale>
          <a:sx n="154" d="100"/>
          <a:sy n="154" d="100"/>
        </p:scale>
        <p:origin x="1950" y="14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673-4088-BE52-27A1CD476B6D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2673-4088-BE52-27A1CD476B6D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2673-4088-BE52-27A1CD476B6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673-4088-BE52-27A1CD476B6D}"/>
              </c:ext>
            </c:extLst>
          </c:dPt>
          <c:dPt>
            <c:idx val="4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9-2673-4088-BE52-27A1CD476B6D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2673-4088-BE52-27A1CD476B6D}"/>
              </c:ext>
            </c:extLst>
          </c:dPt>
          <c:dPt>
            <c:idx val="6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D-2673-4088-BE52-27A1CD476B6D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F-2673-4088-BE52-27A1CD476B6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2673-4088-BE52-27A1CD476B6D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3-2673-4088-BE52-27A1CD476B6D}"/>
              </c:ext>
            </c:extLst>
          </c:dPt>
          <c:dPt>
            <c:idx val="10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15-2673-4088-BE52-27A1CD476B6D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7-2673-4088-BE52-27A1CD476B6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2673-4088-BE52-27A1CD476B6D}"/>
              </c:ext>
            </c:extLst>
          </c:dPt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673-4088-BE52-27A1CD47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28160"/>
        <c:axId val="178429952"/>
      </c:barChart>
      <c:catAx>
        <c:axId val="1784281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429952"/>
        <c:crosses val="autoZero"/>
        <c:auto val="1"/>
        <c:lblAlgn val="ctr"/>
        <c:lblOffset val="100"/>
        <c:noMultiLvlLbl val="0"/>
      </c:catAx>
      <c:valAx>
        <c:axId val="1784299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2816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numRef>
              <c:f>Sheet1!$I$9:$I$10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cat>
          <c:val>
            <c:numRef>
              <c:f>Sheet1!$J$9:$J$10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8-44E0-9CC7-10F24C0AD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7120"/>
        <c:axId val="178725632"/>
      </c:barChart>
      <c:catAx>
        <c:axId val="1784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725632"/>
        <c:crosses val="autoZero"/>
        <c:auto val="1"/>
        <c:lblAlgn val="ctr"/>
        <c:lblOffset val="100"/>
        <c:noMultiLvlLbl val="0"/>
      </c:catAx>
      <c:valAx>
        <c:axId val="17872563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37120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5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5D5D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82-4AE0-A47D-E2F5E87453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82-4AE0-A47D-E2F5E8745352}"/>
              </c:ext>
            </c:extLst>
          </c:dPt>
          <c:dPt>
            <c:idx val="2"/>
            <c:bubble3D val="0"/>
            <c:spPr>
              <a:solidFill>
                <a:srgbClr val="B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82-4AE0-A47D-E2F5E8745352}"/>
              </c:ext>
            </c:extLst>
          </c:dPt>
          <c:dPt>
            <c:idx val="3"/>
            <c:bubble3D val="0"/>
            <c:spPr>
              <a:solidFill>
                <a:srgbClr val="FF4B4B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82-4AE0-A47D-E2F5E8745352}"/>
              </c:ext>
            </c:extLst>
          </c:dPt>
          <c:dPt>
            <c:idx val="4"/>
            <c:bubble3D val="0"/>
            <c:spPr>
              <a:solidFill>
                <a:srgbClr val="D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82-4AE0-A47D-E2F5E8745352}"/>
              </c:ext>
            </c:extLst>
          </c:dPt>
          <c:val>
            <c:numRef>
              <c:f>Sheet1!$H$5:$L$5</c:f>
              <c:numCache>
                <c:formatCode>General</c:formatCode>
                <c:ptCount val="5"/>
                <c:pt idx="0">
                  <c:v>5</c:v>
                </c:pt>
                <c:pt idx="1">
                  <c:v>55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82-4AE0-A47D-E2F5E8745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7095-61E7-4948-80EC-D68A9EAD25C0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0696-D7EC-4F84-B23B-CE17A611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1AF20-B21D-46FF-8D12-6248F3D762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6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7016-6383-1CD6-D329-902F8A279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2B64D3-6F10-9CBE-4338-ABC3EC7AA8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B1315-7502-DDB5-DE61-F3DF64ADB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AE1E4-9C7E-20F3-20D4-BEC113BC05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26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FFA17-DBFD-3C1F-980A-72D2E34C8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4860F-2D9D-AE74-2EC3-B3D2D1F2B3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0D798-340F-6D22-848C-70DE82AFFA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8ABD1-5D4C-FAFD-A906-181D941C73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83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DA8B-E3CE-401E-BE0A-024B9D68A1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9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CA598-F4D6-07E0-F76B-03B28E4B5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8F970E-439D-485F-B46F-4F182A5577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F631B4-FD40-82CD-91D5-A262858550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EA57D-8055-D69C-FA20-45187560F6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43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A429F-06CE-24A7-F7AB-F58CC95D1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CD6FF-9274-E26F-13B2-690ED1482E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75CF0D-D478-CF1D-3EF2-BDA59DFD99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75EE0-8913-AC6C-DDE6-4762225B0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90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9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3FF-9994-4503-AC43-ACB59BEA0892}" type="datetimeFigureOut">
              <a:rPr lang="en-US" smtClean="0"/>
              <a:t>2/28/2026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chart" Target="../charts/chart2.xml"/><Relationship Id="rId10" Type="http://schemas.openxmlformats.org/officeDocument/2006/relationships/image" Target="../media/image24.png"/><Relationship Id="rId4" Type="http://schemas.openxmlformats.org/officeDocument/2006/relationships/chart" Target="../charts/chart1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jpeg"/><Relationship Id="rId7" Type="http://schemas.openxmlformats.org/officeDocument/2006/relationships/image" Target="../media/image4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51.jpe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11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9.png"/><Relationship Id="rId4" Type="http://schemas.openxmlformats.org/officeDocument/2006/relationships/image" Target="../media/image43.png"/><Relationship Id="rId9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5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36.png"/><Relationship Id="rId4" Type="http://schemas.openxmlformats.org/officeDocument/2006/relationships/image" Target="../media/image60.png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1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99.png"/><Relationship Id="rId5" Type="http://schemas.openxmlformats.org/officeDocument/2006/relationships/image" Target="../media/image94.png"/><Relationship Id="rId10" Type="http://schemas.openxmlformats.org/officeDocument/2006/relationships/image" Target="../media/image98.png"/><Relationship Id="rId4" Type="http://schemas.openxmlformats.org/officeDocument/2006/relationships/image" Target="../media/image93.png"/><Relationship Id="rId9" Type="http://schemas.openxmlformats.org/officeDocument/2006/relationships/image" Target="../media/image9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3.png"/><Relationship Id="rId12" Type="http://schemas.openxmlformats.org/officeDocument/2006/relationships/image" Target="../media/image10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96.png"/><Relationship Id="rId5" Type="http://schemas.openxmlformats.org/officeDocument/2006/relationships/image" Target="../media/image98.png"/><Relationship Id="rId10" Type="http://schemas.openxmlformats.org/officeDocument/2006/relationships/image" Target="../media/image36.png"/><Relationship Id="rId4" Type="http://schemas.openxmlformats.org/officeDocument/2006/relationships/image" Target="../media/image97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3">
            <a:extLst>
              <a:ext uri="{FF2B5EF4-FFF2-40B4-BE49-F238E27FC236}">
                <a16:creationId xmlns:a16="http://schemas.microsoft.com/office/drawing/2014/main" id="{E7790864-AC24-4AAF-BB3F-79DE1E1B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7864" y="3343870"/>
            <a:ext cx="25362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Mark Beenhakker</a:t>
            </a:r>
          </a:p>
          <a:p>
            <a:pPr algn="ctr"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Pharmacology</a:t>
            </a:r>
          </a:p>
          <a:p>
            <a:pPr algn="ctr"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sp>
        <p:nvSpPr>
          <p:cNvPr id="2" name="TextBox 83">
            <a:extLst>
              <a:ext uri="{FF2B5EF4-FFF2-40B4-BE49-F238E27FC236}">
                <a16:creationId xmlns:a16="http://schemas.microsoft.com/office/drawing/2014/main" id="{2F780549-C82D-AD9D-92E3-B4444B11B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212" y="22860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24333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448" y="5102352"/>
            <a:ext cx="1856232" cy="143560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538130" y="4808109"/>
            <a:ext cx="1858048" cy="1736164"/>
            <a:chOff x="7014130" y="4808109"/>
            <a:chExt cx="1858048" cy="173616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sp>
        <p:nvSpPr>
          <p:cNvPr id="127" name="TextBox 83"/>
          <p:cNvSpPr txBox="1">
            <a:spLocks noChangeArrowheads="1"/>
          </p:cNvSpPr>
          <p:nvPr/>
        </p:nvSpPr>
        <p:spPr bwMode="auto">
          <a:xfrm>
            <a:off x="8591812" y="4808110"/>
            <a:ext cx="153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128" name="TextBox 83"/>
          <p:cNvSpPr txBox="1">
            <a:spLocks noChangeArrowheads="1"/>
          </p:cNvSpPr>
          <p:nvPr/>
        </p:nvSpPr>
        <p:spPr bwMode="auto">
          <a:xfrm>
            <a:off x="8576416" y="5008193"/>
            <a:ext cx="1510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129" name="TextBox 83"/>
          <p:cNvSpPr txBox="1">
            <a:spLocks noChangeArrowheads="1"/>
          </p:cNvSpPr>
          <p:nvPr/>
        </p:nvSpPr>
        <p:spPr bwMode="auto">
          <a:xfrm>
            <a:off x="9744294" y="5469811"/>
            <a:ext cx="490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TextBox 83"/>
          <p:cNvSpPr txBox="1">
            <a:spLocks noChangeArrowheads="1"/>
          </p:cNvSpPr>
          <p:nvPr/>
        </p:nvSpPr>
        <p:spPr bwMode="auto">
          <a:xfrm>
            <a:off x="9704698" y="5727701"/>
            <a:ext cx="558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4160168" y="2590800"/>
            <a:ext cx="914033" cy="747210"/>
            <a:chOff x="2438400" y="1828800"/>
            <a:chExt cx="9140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790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4635659" y="2392428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6408632" y="2862131"/>
            <a:ext cx="872206" cy="1162001"/>
            <a:chOff x="1447800" y="1676400"/>
            <a:chExt cx="586884" cy="793830"/>
          </a:xfrm>
        </p:grpSpPr>
        <p:pic>
          <p:nvPicPr>
            <p:cNvPr id="107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19798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89173" y="2011374"/>
            <a:ext cx="1196678" cy="897509"/>
            <a:chOff x="544017" y="1651254"/>
            <a:chExt cx="1196678" cy="897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17" y="1651254"/>
              <a:ext cx="1196678" cy="897509"/>
            </a:xfrm>
            <a:prstGeom prst="rect">
              <a:avLst/>
            </a:prstGeom>
          </p:spPr>
        </p:pic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839680" y="1965486"/>
              <a:ext cx="49885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14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9567110" y="336047"/>
            <a:ext cx="623531" cy="653932"/>
            <a:chOff x="5556850" y="1448010"/>
            <a:chExt cx="846331" cy="92165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935669" y="1448010"/>
                <a:ext cx="39860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3421168" y="4724574"/>
            <a:ext cx="5035376" cy="1879963"/>
            <a:chOff x="1965050" y="4591223"/>
            <a:chExt cx="5035376" cy="1879963"/>
          </a:xfrm>
        </p:grpSpPr>
        <p:grpSp>
          <p:nvGrpSpPr>
            <p:cNvPr id="83" name="Group 82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" name="TextBox 81">
            <a:extLst>
              <a:ext uri="{FF2B5EF4-FFF2-40B4-BE49-F238E27FC236}">
                <a16:creationId xmlns:a16="http://schemas.microsoft.com/office/drawing/2014/main" id="{AE1D32B2-B61D-D7B4-34F6-86D867422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18789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72" y="824120"/>
            <a:ext cx="365760" cy="274320"/>
          </a:xfrm>
          <a:prstGeom prst="rect">
            <a:avLst/>
          </a:prstGeom>
        </p:spPr>
      </p:pic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3434743" y="772895"/>
            <a:ext cx="5657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2276476" y="762000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7556750" y="1325405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b="60319"/>
          <a:stretch/>
        </p:blipFill>
        <p:spPr bwMode="auto">
          <a:xfrm>
            <a:off x="7205664" y="3848101"/>
            <a:ext cx="2873809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7274496" y="3673199"/>
            <a:ext cx="4972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7886398" y="3558899"/>
            <a:ext cx="748923" cy="360521"/>
            <a:chOff x="6096000" y="3678079"/>
            <a:chExt cx="748923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748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621385" y="3558899"/>
            <a:ext cx="755335" cy="360521"/>
            <a:chOff x="6800545" y="3657600"/>
            <a:chExt cx="755335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75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9400940" y="3558899"/>
            <a:ext cx="585417" cy="360521"/>
            <a:chOff x="7636740" y="3581400"/>
            <a:chExt cx="585417" cy="360521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78418" y="358140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636740" y="3695700"/>
              <a:ext cx="5854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611780" y="4090819"/>
            <a:ext cx="398620" cy="1039067"/>
            <a:chOff x="5181600" y="4437978"/>
            <a:chExt cx="398620" cy="1039067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809222" y="4834401"/>
              <a:ext cx="99097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937576" y="4834401"/>
              <a:ext cx="10390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6912755" y="5105404"/>
            <a:ext cx="3465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7029775" y="3890967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6912755" y="4210048"/>
            <a:ext cx="3497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12755" y="4511516"/>
            <a:ext cx="3321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8642600" y="5280026"/>
            <a:ext cx="1627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169137" y="1426444"/>
            <a:ext cx="3303156" cy="2002557"/>
            <a:chOff x="-2196335" y="1137210"/>
            <a:chExt cx="3303156" cy="2002557"/>
          </a:xfrm>
        </p:grpSpPr>
        <p:grpSp>
          <p:nvGrpSpPr>
            <p:cNvPr id="148" name="Group 147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2" name="Picture 151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3" name="TextBox 152"/>
              <p:cNvSpPr txBox="1"/>
              <p:nvPr/>
            </p:nvSpPr>
            <p:spPr bwMode="auto">
              <a:xfrm>
                <a:off x="-744996" y="2320803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 bwMode="auto">
              <a:xfrm>
                <a:off x="-523364" y="2477758"/>
                <a:ext cx="17028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 bwMode="auto">
              <a:xfrm>
                <a:off x="-681797" y="2488204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-455263" y="2330219"/>
                <a:ext cx="164797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 bwMode="auto">
              <a:xfrm>
                <a:off x="-589244" y="2211405"/>
                <a:ext cx="154922" cy="149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>
                  <a:latin typeface="Candara" panose="020E0502030303020204" pitchFamily="34" charset="0"/>
                </a:endParaRPr>
              </a:p>
            </p:txBody>
          </p:sp>
          <p:pic>
            <p:nvPicPr>
              <p:cNvPr id="1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0588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41760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429000" y="1320560"/>
            <a:ext cx="2036386" cy="1621173"/>
            <a:chOff x="376307" y="1730134"/>
            <a:chExt cx="2036386" cy="1621173"/>
          </a:xfrm>
        </p:grpSpPr>
        <p:sp>
          <p:nvSpPr>
            <p:cNvPr id="164" name="Rectangle 16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2006873" y="3581401"/>
            <a:ext cx="2581224" cy="627803"/>
            <a:chOff x="482872" y="3581400"/>
            <a:chExt cx="2581224" cy="62780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19607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482624" y="4507468"/>
            <a:ext cx="2906974" cy="369332"/>
            <a:chOff x="958624" y="4131464"/>
            <a:chExt cx="2906974" cy="369332"/>
          </a:xfrm>
        </p:grpSpPr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2762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2482624" y="5193268"/>
            <a:ext cx="2337908" cy="369332"/>
            <a:chOff x="958624" y="4412454"/>
            <a:chExt cx="2337908" cy="369332"/>
          </a:xfrm>
        </p:grpSpPr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193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810979" y="4114800"/>
            <a:ext cx="1899229" cy="369332"/>
            <a:chOff x="1286978" y="4114800"/>
            <a:chExt cx="1899229" cy="369332"/>
          </a:xfrm>
        </p:grpSpPr>
        <p:sp>
          <p:nvSpPr>
            <p:cNvPr id="94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18181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2810978" y="4796502"/>
            <a:ext cx="761597" cy="369332"/>
            <a:chOff x="1286978" y="4796502"/>
            <a:chExt cx="761597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6864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2810979" y="5486400"/>
            <a:ext cx="1307399" cy="369332"/>
            <a:chOff x="1286978" y="5486400"/>
            <a:chExt cx="1307399" cy="369332"/>
          </a:xfrm>
        </p:grpSpPr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22822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74" name="Oval 73"/>
          <p:cNvSpPr/>
          <p:nvPr/>
        </p:nvSpPr>
        <p:spPr>
          <a:xfrm>
            <a:off x="5878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2072157" y="4949884"/>
            <a:ext cx="623531" cy="653932"/>
            <a:chOff x="5556850" y="1448010"/>
            <a:chExt cx="846331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8416559" y="2873441"/>
            <a:ext cx="623531" cy="653932"/>
            <a:chOff x="5556850" y="1448010"/>
            <a:chExt cx="846331" cy="921658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8" name="Group 13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 bwMode="auto">
              <a:xfrm>
                <a:off x="5935669" y="1448010"/>
                <a:ext cx="383375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265FF0DA-D78E-0377-A2BB-F4E47EC64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-12373"/>
            <a:ext cx="44646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Allosteric Modulation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02318E-56B6-DC46-3DD0-95451016375A}"/>
              </a:ext>
            </a:extLst>
          </p:cNvPr>
          <p:cNvGrpSpPr/>
          <p:nvPr/>
        </p:nvGrpSpPr>
        <p:grpSpPr>
          <a:xfrm>
            <a:off x="1752600" y="412868"/>
            <a:ext cx="623531" cy="653932"/>
            <a:chOff x="5556850" y="1448010"/>
            <a:chExt cx="846331" cy="92165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5436C8B-D07B-5704-548C-801C7DB98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40E1514-8672-A33E-CAED-016179066F96}"/>
                </a:ext>
              </a:extLst>
            </p:cNvPr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259C49C7-173D-7926-4F46-A6E7B4C44D64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20B711-B5B5-7CCB-CFF7-EA4326A7026F}"/>
                  </a:ext>
                </a:extLst>
              </p:cNvPr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 bwMode="auto">
          <a:xfrm>
            <a:off x="2982561" y="4162425"/>
            <a:ext cx="1111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3503859" y="3700046"/>
            <a:ext cx="6880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4310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4316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4314808" y="3905251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328"/>
          <p:cNvSpPr/>
          <p:nvPr/>
        </p:nvSpPr>
        <p:spPr>
          <a:xfrm>
            <a:off x="4370829" y="4562476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83820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3179520" y="1105740"/>
            <a:ext cx="521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3179520" y="1393449"/>
            <a:ext cx="5548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33759" y="1949364"/>
            <a:ext cx="2440092" cy="1150832"/>
            <a:chOff x="1909758" y="1949364"/>
            <a:chExt cx="2440092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0922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4400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011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1098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2667204" y="3135868"/>
            <a:ext cx="3094191" cy="2892926"/>
            <a:chOff x="1143204" y="3135868"/>
            <a:chExt cx="3094191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0214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934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9492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666471" y="4656379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25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6019801" y="3345500"/>
            <a:ext cx="2292615" cy="760508"/>
            <a:chOff x="5181600" y="3345500"/>
            <a:chExt cx="229261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292615" cy="540700"/>
              <a:chOff x="5040923" y="3216522"/>
              <a:chExt cx="229261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2926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7620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352" name="TextBox 81"/>
          <p:cNvSpPr txBox="1">
            <a:spLocks noChangeArrowheads="1"/>
          </p:cNvSpPr>
          <p:nvPr/>
        </p:nvSpPr>
        <p:spPr bwMode="auto">
          <a:xfrm>
            <a:off x="5334000" y="4953000"/>
            <a:ext cx="18293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353" name="Freeform 352"/>
          <p:cNvSpPr/>
          <p:nvPr/>
        </p:nvSpPr>
        <p:spPr>
          <a:xfrm>
            <a:off x="5861752" y="4859145"/>
            <a:ext cx="551152" cy="184751"/>
          </a:xfrm>
          <a:custGeom>
            <a:avLst/>
            <a:gdLst>
              <a:gd name="connsiteX0" fmla="*/ 712177 w 767438"/>
              <a:gd name="connsiteY0" fmla="*/ 0 h 254977"/>
              <a:gd name="connsiteX1" fmla="*/ 694593 w 767438"/>
              <a:gd name="connsiteY1" fmla="*/ 202223 h 254977"/>
              <a:gd name="connsiteX2" fmla="*/ 0 w 767438"/>
              <a:gd name="connsiteY2" fmla="*/ 254977 h 254977"/>
              <a:gd name="connsiteX0" fmla="*/ 712177 w 712177"/>
              <a:gd name="connsiteY0" fmla="*/ 0 h 254977"/>
              <a:gd name="connsiteX1" fmla="*/ 0 w 712177"/>
              <a:gd name="connsiteY1" fmla="*/ 254977 h 254977"/>
              <a:gd name="connsiteX0" fmla="*/ 712177 w 737785"/>
              <a:gd name="connsiteY0" fmla="*/ 0 h 254977"/>
              <a:gd name="connsiteX1" fmla="*/ 0 w 737785"/>
              <a:gd name="connsiteY1" fmla="*/ 254977 h 254977"/>
              <a:gd name="connsiteX0" fmla="*/ 680427 w 707145"/>
              <a:gd name="connsiteY0" fmla="*/ 72526 h 197519"/>
              <a:gd name="connsiteX1" fmla="*/ 0 w 707145"/>
              <a:gd name="connsiteY1" fmla="*/ 10003 h 197519"/>
              <a:gd name="connsiteX0" fmla="*/ 680427 w 705279"/>
              <a:gd name="connsiteY0" fmla="*/ 62523 h 238108"/>
              <a:gd name="connsiteX1" fmla="*/ 0 w 705279"/>
              <a:gd name="connsiteY1" fmla="*/ 0 h 238108"/>
              <a:gd name="connsiteX0" fmla="*/ 680427 w 688649"/>
              <a:gd name="connsiteY0" fmla="*/ 98814 h 98814"/>
              <a:gd name="connsiteX1" fmla="*/ 0 w 688649"/>
              <a:gd name="connsiteY1" fmla="*/ 36291 h 98814"/>
              <a:gd name="connsiteX0" fmla="*/ 845527 w 852080"/>
              <a:gd name="connsiteY0" fmla="*/ 202223 h 202223"/>
              <a:gd name="connsiteX1" fmla="*/ 0 w 852080"/>
              <a:gd name="connsiteY1" fmla="*/ 0 h 202223"/>
              <a:gd name="connsiteX0" fmla="*/ 883627 w 889887"/>
              <a:gd name="connsiteY0" fmla="*/ 202223 h 202223"/>
              <a:gd name="connsiteX1" fmla="*/ 0 w 889887"/>
              <a:gd name="connsiteY1" fmla="*/ 0 h 202223"/>
              <a:gd name="connsiteX0" fmla="*/ 0 w 122416"/>
              <a:gd name="connsiteY0" fmla="*/ 646604 h 646604"/>
              <a:gd name="connsiteX1" fmla="*/ 30773 w 122416"/>
              <a:gd name="connsiteY1" fmla="*/ 0 h 646604"/>
              <a:gd name="connsiteX0" fmla="*/ 712711 w 720543"/>
              <a:gd name="connsiteY0" fmla="*/ 373138 h 373138"/>
              <a:gd name="connsiteX1" fmla="*/ 0 w 720543"/>
              <a:gd name="connsiteY1" fmla="*/ 0 h 373138"/>
              <a:gd name="connsiteX0" fmla="*/ 593070 w 602567"/>
              <a:gd name="connsiteY0" fmla="*/ 407321 h 407321"/>
              <a:gd name="connsiteX1" fmla="*/ 0 w 602567"/>
              <a:gd name="connsiteY1" fmla="*/ 0 h 407321"/>
              <a:gd name="connsiteX0" fmla="*/ 593070 w 602567"/>
              <a:gd name="connsiteY0" fmla="*/ 458595 h 458595"/>
              <a:gd name="connsiteX1" fmla="*/ 0 w 602567"/>
              <a:gd name="connsiteY1" fmla="*/ 0 h 458595"/>
              <a:gd name="connsiteX0" fmla="*/ 364470 w 380361"/>
              <a:gd name="connsiteY0" fmla="*/ 610995 h 610995"/>
              <a:gd name="connsiteX1" fmla="*/ 0 w 380361"/>
              <a:gd name="connsiteY1" fmla="*/ 0 h 610995"/>
              <a:gd name="connsiteX0" fmla="*/ 540683 w 551152"/>
              <a:gd name="connsiteY0" fmla="*/ 184751 h 184751"/>
              <a:gd name="connsiteX1" fmla="*/ 0 w 551152"/>
              <a:gd name="connsiteY1" fmla="*/ 0 h 18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52" h="184751">
                <a:moveTo>
                  <a:pt x="540683" y="184751"/>
                </a:moveTo>
                <a:cubicBezTo>
                  <a:pt x="624760" y="-77920"/>
                  <a:pt x="180242" y="16265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73" name="TextBox 81"/>
          <p:cNvSpPr txBox="1">
            <a:spLocks noChangeArrowheads="1"/>
          </p:cNvSpPr>
          <p:nvPr/>
        </p:nvSpPr>
        <p:spPr bwMode="auto">
          <a:xfrm>
            <a:off x="5730897" y="5164933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alcohol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488670" y="6504802"/>
            <a:ext cx="2265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7486254" y="5289702"/>
            <a:ext cx="2481769" cy="1153828"/>
            <a:chOff x="6158812" y="5289702"/>
            <a:chExt cx="2481769" cy="1153828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7042131" y="5289702"/>
              <a:ext cx="6270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158812" y="5612533"/>
              <a:ext cx="248176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233802" y="4552402"/>
            <a:ext cx="2948439" cy="781599"/>
            <a:chOff x="5709801" y="4552401"/>
            <a:chExt cx="2948439" cy="781599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27671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12618" y="4766846"/>
              <a:ext cx="1879041" cy="567154"/>
              <a:chOff x="5958752" y="4529270"/>
              <a:chExt cx="1879041" cy="567154"/>
            </a:xfrm>
          </p:grpSpPr>
          <p:sp>
            <p:nvSpPr>
              <p:cNvPr id="88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4734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89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187904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sp>
        <p:nvSpPr>
          <p:cNvPr id="82" name="Freeform 81"/>
          <p:cNvSpPr/>
          <p:nvPr/>
        </p:nvSpPr>
        <p:spPr>
          <a:xfrm>
            <a:off x="4370829" y="4563878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77" y="3180576"/>
            <a:ext cx="365760" cy="2743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10" y="885825"/>
            <a:ext cx="365760" cy="274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205531"/>
            <a:ext cx="239032" cy="17927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481134"/>
            <a:ext cx="239032" cy="17927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077334"/>
            <a:ext cx="155838" cy="11687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346922"/>
            <a:ext cx="155838" cy="11687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600922"/>
            <a:ext cx="155838" cy="11687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867622"/>
            <a:ext cx="155838" cy="11687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9976401" y="612509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1967270" y="4495800"/>
            <a:ext cx="623531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8610600" y="3048000"/>
            <a:ext cx="1797470" cy="1293136"/>
            <a:chOff x="7046196" y="2014548"/>
            <a:chExt cx="1797470" cy="129313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7887303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 bwMode="auto">
            <a:xfrm>
              <a:off x="7251065" y="2938401"/>
              <a:ext cx="1345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ndara" panose="020E0502030303020204" pitchFamily="34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8011880" y="2601518"/>
              <a:ext cx="432723" cy="324542"/>
              <a:chOff x="4298153" y="1978150"/>
              <a:chExt cx="432723" cy="324542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 bwMode="auto">
              <a:xfrm>
                <a:off x="4313477" y="2031353"/>
                <a:ext cx="393056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sp>
        <p:nvSpPr>
          <p:cNvPr id="3" name="TextBox 81">
            <a:extLst>
              <a:ext uri="{FF2B5EF4-FFF2-40B4-BE49-F238E27FC236}">
                <a16:creationId xmlns:a16="http://schemas.microsoft.com/office/drawing/2014/main" id="{496F7080-7E51-9911-4659-378E35261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77" y="54524"/>
            <a:ext cx="349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4577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838200"/>
            <a:ext cx="1710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3179520" y="1105740"/>
            <a:ext cx="52146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3179520" y="1393449"/>
            <a:ext cx="5548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sp>
        <p:nvSpPr>
          <p:cNvPr id="220" name="TextBox 81"/>
          <p:cNvSpPr txBox="1">
            <a:spLocks noChangeArrowheads="1"/>
          </p:cNvSpPr>
          <p:nvPr/>
        </p:nvSpPr>
        <p:spPr bwMode="auto">
          <a:xfrm>
            <a:off x="3433758" y="1949364"/>
            <a:ext cx="2092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Alprazolam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Xanax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3" name="TextBox 81"/>
          <p:cNvSpPr txBox="1">
            <a:spLocks noChangeArrowheads="1"/>
          </p:cNvSpPr>
          <p:nvPr/>
        </p:nvSpPr>
        <p:spPr bwMode="auto">
          <a:xfrm>
            <a:off x="3433759" y="2206724"/>
            <a:ext cx="2440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Clonazepam (</a:t>
            </a:r>
            <a:r>
              <a:rPr lang="en-US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Klonopin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6" name="TextBox 81"/>
          <p:cNvSpPr txBox="1">
            <a:spLocks noChangeArrowheads="1"/>
          </p:cNvSpPr>
          <p:nvPr/>
        </p:nvSpPr>
        <p:spPr bwMode="auto">
          <a:xfrm>
            <a:off x="3433758" y="2468794"/>
            <a:ext cx="20118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9" name="TextBox 81"/>
          <p:cNvSpPr txBox="1">
            <a:spLocks noChangeArrowheads="1"/>
          </p:cNvSpPr>
          <p:nvPr/>
        </p:nvSpPr>
        <p:spPr bwMode="auto">
          <a:xfrm>
            <a:off x="3433759" y="2730864"/>
            <a:ext cx="210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Ativan</a:t>
            </a:r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358" name="Group 357"/>
          <p:cNvGrpSpPr/>
          <p:nvPr/>
        </p:nvGrpSpPr>
        <p:grpSpPr>
          <a:xfrm>
            <a:off x="2667204" y="3135868"/>
            <a:ext cx="3094191" cy="2892926"/>
            <a:chOff x="1143204" y="3135868"/>
            <a:chExt cx="3094191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29546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02143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9348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9492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666471" y="4656379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cxnSp>
        <p:nvCxnSpPr>
          <p:cNvPr id="320" name="Straight Connector 319"/>
          <p:cNvCxnSpPr/>
          <p:nvPr/>
        </p:nvCxnSpPr>
        <p:spPr>
          <a:xfrm>
            <a:off x="4325586" y="6028794"/>
            <a:ext cx="2891546" cy="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982562" y="3709572"/>
            <a:ext cx="4149415" cy="800933"/>
            <a:chOff x="1458561" y="3700046"/>
            <a:chExt cx="4149415" cy="800933"/>
          </a:xfrm>
        </p:grpSpPr>
        <p:sp>
          <p:nvSpPr>
            <p:cNvPr id="339" name="TextBox 338"/>
            <p:cNvSpPr txBox="1"/>
            <p:nvPr/>
          </p:nvSpPr>
          <p:spPr bwMode="auto">
            <a:xfrm>
              <a:off x="1458561" y="4162425"/>
              <a:ext cx="1111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340" name="TextBox 339"/>
            <p:cNvSpPr txBox="1"/>
            <p:nvPr/>
          </p:nvSpPr>
          <p:spPr bwMode="auto">
            <a:xfrm>
              <a:off x="1979858" y="3700046"/>
              <a:ext cx="6880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176486" y="6005287"/>
            <a:ext cx="2531686" cy="465411"/>
            <a:chOff x="5241905" y="2452694"/>
            <a:chExt cx="2531686" cy="4654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79133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20000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73045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26089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5241905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5989029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688925" y="2452694"/>
              <a:ext cx="324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7436639" y="2452694"/>
              <a:ext cx="3369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101770" y="2579551"/>
              <a:ext cx="126188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03818" y="4572000"/>
            <a:ext cx="2096400" cy="1443718"/>
            <a:chOff x="2879818" y="4572000"/>
            <a:chExt cx="2096400" cy="1443718"/>
          </a:xfrm>
        </p:grpSpPr>
        <p:grpSp>
          <p:nvGrpSpPr>
            <p:cNvPr id="96" name="Group 95"/>
            <p:cNvGrpSpPr/>
            <p:nvPr/>
          </p:nvGrpSpPr>
          <p:grpSpPr>
            <a:xfrm>
              <a:off x="2879818" y="5022850"/>
              <a:ext cx="656852" cy="992868"/>
              <a:chOff x="3048869" y="5022850"/>
              <a:chExt cx="492563" cy="99286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81"/>
            <p:cNvSpPr txBox="1">
              <a:spLocks noChangeArrowheads="1"/>
            </p:cNvSpPr>
            <p:nvPr/>
          </p:nvSpPr>
          <p:spPr bwMode="auto">
            <a:xfrm>
              <a:off x="3429000" y="4572000"/>
              <a:ext cx="15472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76638" y="4869657"/>
              <a:ext cx="576263" cy="145256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391026" y="5547727"/>
            <a:ext cx="4371346" cy="487538"/>
            <a:chOff x="2867025" y="5547727"/>
            <a:chExt cx="4371346" cy="487538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67025" y="5547727"/>
              <a:ext cx="2514600" cy="471166"/>
              <a:chOff x="2867025" y="5547727"/>
              <a:chExt cx="2514600" cy="47116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5611002" y="5574268"/>
              <a:ext cx="16273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95910" y="5810251"/>
              <a:ext cx="1032949" cy="22501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949" h="225014">
                  <a:moveTo>
                    <a:pt x="1021557" y="85725"/>
                  </a:moveTo>
                  <a:cubicBezTo>
                    <a:pt x="1069182" y="297656"/>
                    <a:pt x="1009650" y="266701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 bwMode="auto">
          <a:xfrm>
            <a:off x="4488670" y="6504802"/>
            <a:ext cx="22653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4772833" y="4381500"/>
            <a:ext cx="1419282" cy="1485900"/>
            <a:chOff x="3248832" y="4381500"/>
            <a:chExt cx="1419282" cy="148590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3441857" y="4381500"/>
              <a:ext cx="1217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redistribution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3588972" y="5559623"/>
              <a:ext cx="10791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metabolism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48832" y="4551372"/>
              <a:ext cx="261144" cy="212725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273050 w 273050"/>
                <a:gd name="connsiteY0" fmla="*/ 0 h 79375"/>
                <a:gd name="connsiteX1" fmla="*/ 0 w 273050"/>
                <a:gd name="connsiteY1" fmla="*/ 79375 h 7937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44" h="212725">
                  <a:moveTo>
                    <a:pt x="261144" y="0"/>
                  </a:moveTo>
                  <a:cubicBezTo>
                    <a:pt x="162984" y="20108"/>
                    <a:pt x="155310" y="159279"/>
                    <a:pt x="0" y="212725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31779" y="5383540"/>
              <a:ext cx="105569" cy="234950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307975 w 307975"/>
                <a:gd name="connsiteY0" fmla="*/ 153261 h 153261"/>
                <a:gd name="connsiteX1" fmla="*/ 85725 w 307975"/>
                <a:gd name="connsiteY1" fmla="*/ 102461 h 153261"/>
                <a:gd name="connsiteX2" fmla="*/ 0 w 307975"/>
                <a:gd name="connsiteY2" fmla="*/ 13561 h 153261"/>
                <a:gd name="connsiteX0" fmla="*/ 307975 w 307975"/>
                <a:gd name="connsiteY0" fmla="*/ 139700 h 139700"/>
                <a:gd name="connsiteX1" fmla="*/ 85725 w 307975"/>
                <a:gd name="connsiteY1" fmla="*/ 88900 h 139700"/>
                <a:gd name="connsiteX2" fmla="*/ 0 w 307975"/>
                <a:gd name="connsiteY2" fmla="*/ 0 h 139700"/>
                <a:gd name="connsiteX0" fmla="*/ 219869 w 219869"/>
                <a:gd name="connsiteY0" fmla="*/ 211137 h 211137"/>
                <a:gd name="connsiteX1" fmla="*/ 85725 w 219869"/>
                <a:gd name="connsiteY1" fmla="*/ 88900 h 211137"/>
                <a:gd name="connsiteX2" fmla="*/ 0 w 219869"/>
                <a:gd name="connsiteY2" fmla="*/ 0 h 211137"/>
                <a:gd name="connsiteX0" fmla="*/ 219869 w 219869"/>
                <a:gd name="connsiteY0" fmla="*/ 211137 h 211137"/>
                <a:gd name="connsiteX1" fmla="*/ 190500 w 219869"/>
                <a:gd name="connsiteY1" fmla="*/ 105569 h 211137"/>
                <a:gd name="connsiteX2" fmla="*/ 0 w 219869"/>
                <a:gd name="connsiteY2" fmla="*/ 0 h 211137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34950 h 234950"/>
                <a:gd name="connsiteX1" fmla="*/ 76200 w 105569"/>
                <a:gd name="connsiteY1" fmla="*/ 129382 h 234950"/>
                <a:gd name="connsiteX2" fmla="*/ 0 w 105569"/>
                <a:gd name="connsiteY2" fmla="*/ 0 h 234950"/>
                <a:gd name="connsiteX0" fmla="*/ 105569 w 107647"/>
                <a:gd name="connsiteY0" fmla="*/ 234950 h 234950"/>
                <a:gd name="connsiteX1" fmla="*/ 76200 w 107647"/>
                <a:gd name="connsiteY1" fmla="*/ 129382 h 234950"/>
                <a:gd name="connsiteX2" fmla="*/ 0 w 107647"/>
                <a:gd name="connsiteY2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569" h="234950">
                  <a:moveTo>
                    <a:pt x="105569" y="234950"/>
                  </a:moveTo>
                  <a:cubicBezTo>
                    <a:pt x="103717" y="135202"/>
                    <a:pt x="35190" y="78317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77" y="3180576"/>
            <a:ext cx="365760" cy="2743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10" y="885825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205531"/>
            <a:ext cx="239032" cy="17927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58" y="1481134"/>
            <a:ext cx="239032" cy="17927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077334"/>
            <a:ext cx="155838" cy="1168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346922"/>
            <a:ext cx="155838" cy="1168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600922"/>
            <a:ext cx="155838" cy="11687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20" y="2867622"/>
            <a:ext cx="155838" cy="116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975309" y="3835388"/>
            <a:ext cx="2085427" cy="640199"/>
            <a:chOff x="6451309" y="3835387"/>
            <a:chExt cx="2085427" cy="640199"/>
          </a:xfrm>
        </p:grpSpPr>
        <p:sp>
          <p:nvSpPr>
            <p:cNvPr id="129" name="TextBox 81"/>
            <p:cNvSpPr txBox="1">
              <a:spLocks noChangeArrowheads="1"/>
            </p:cNvSpPr>
            <p:nvPr/>
          </p:nvSpPr>
          <p:spPr bwMode="auto">
            <a:xfrm>
              <a:off x="7010400" y="3835387"/>
              <a:ext cx="11079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u="sng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Problems</a:t>
              </a:r>
            </a:p>
          </p:txBody>
        </p:sp>
        <p:sp>
          <p:nvSpPr>
            <p:cNvPr id="132" name="TextBox 81"/>
            <p:cNvSpPr txBox="1">
              <a:spLocks noChangeArrowheads="1"/>
            </p:cNvSpPr>
            <p:nvPr/>
          </p:nvSpPr>
          <p:spPr bwMode="auto">
            <a:xfrm>
              <a:off x="6628841" y="4106254"/>
              <a:ext cx="1907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pharmacokinetics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09" y="4207527"/>
              <a:ext cx="277221" cy="20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7974810" y="4389252"/>
            <a:ext cx="1481594" cy="369332"/>
            <a:chOff x="6450809" y="4389252"/>
            <a:chExt cx="1481594" cy="369332"/>
          </a:xfrm>
        </p:grpSpPr>
        <p:sp>
          <p:nvSpPr>
            <p:cNvPr id="127" name="TextBox 81"/>
            <p:cNvSpPr txBox="1">
              <a:spLocks noChangeArrowheads="1"/>
            </p:cNvSpPr>
            <p:nvPr/>
          </p:nvSpPr>
          <p:spPr bwMode="auto">
            <a:xfrm>
              <a:off x="6628841" y="4389252"/>
              <a:ext cx="130356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side effects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09" y="4477389"/>
              <a:ext cx="277221" cy="2079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312443" y="4594028"/>
            <a:ext cx="3802111" cy="1442444"/>
            <a:chOff x="2788443" y="4594028"/>
            <a:chExt cx="3802111" cy="1442444"/>
          </a:xfrm>
        </p:grpSpPr>
        <p:sp>
          <p:nvSpPr>
            <p:cNvPr id="83" name="Freeform 82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5299816" y="5249254"/>
              <a:ext cx="12907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endPara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287095E6-9FA6-C985-8749-1D5135118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477" y="54524"/>
            <a:ext cx="34996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</a:t>
            </a:r>
          </a:p>
        </p:txBody>
      </p:sp>
    </p:spTree>
    <p:extLst>
      <p:ext uri="{BB962C8B-B14F-4D97-AF65-F5344CB8AC3E}">
        <p14:creationId xmlns:p14="http://schemas.microsoft.com/office/powerpoint/2010/main" val="13021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6143624" y="3181350"/>
            <a:ext cx="623531" cy="653932"/>
            <a:chOff x="5556850" y="1448010"/>
            <a:chExt cx="846331" cy="92165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5871027" y="1448010"/>
                <a:ext cx="446471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11</a:t>
                </a:r>
              </a:p>
            </p:txBody>
          </p:sp>
        </p:grpSp>
      </p:grp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2806741" y="762000"/>
            <a:ext cx="3215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2809876" y="1086088"/>
            <a:ext cx="34612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pharmacokinetics highly variable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27368" y="1371600"/>
            <a:ext cx="5019363" cy="1274220"/>
            <a:chOff x="1828800" y="1447800"/>
            <a:chExt cx="5019363" cy="1274220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274220"/>
              <a:chOff x="1743640" y="1600200"/>
              <a:chExt cx="5019363" cy="1274220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504062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305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4496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3214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0908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410696" y="2060314"/>
                <a:ext cx="9428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4558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0028" y="3158516"/>
            <a:ext cx="4536923" cy="1429252"/>
            <a:chOff x="2816027" y="3234716"/>
            <a:chExt cx="4536923" cy="1429252"/>
          </a:xfrm>
        </p:grpSpPr>
        <p:grpSp>
          <p:nvGrpSpPr>
            <p:cNvPr id="11" name="Group 10"/>
            <p:cNvGrpSpPr/>
            <p:nvPr/>
          </p:nvGrpSpPr>
          <p:grpSpPr>
            <a:xfrm>
              <a:off x="2816027" y="3234716"/>
              <a:ext cx="2517973" cy="1429252"/>
              <a:chOff x="1720960" y="1854200"/>
              <a:chExt cx="3024709" cy="1677700"/>
            </a:xfrm>
          </p:grpSpPr>
          <p:graphicFrame>
            <p:nvGraphicFramePr>
              <p:cNvPr id="81" name="Chart 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9539478"/>
                  </p:ext>
                </p:extLst>
              </p:nvPr>
            </p:nvGraphicFramePr>
            <p:xfrm>
              <a:off x="2397350" y="1905000"/>
              <a:ext cx="2348319" cy="1295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 bwMode="auto">
              <a:xfrm>
                <a:off x="2841618" y="2989818"/>
                <a:ext cx="422092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3857618" y="29972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80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 bwMode="auto">
              <a:xfrm>
                <a:off x="2212467" y="2895600"/>
                <a:ext cx="3315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2074610" y="2628900"/>
                <a:ext cx="39706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2074610" y="2368550"/>
                <a:ext cx="4143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 bwMode="auto">
              <a:xfrm>
                <a:off x="2074610" y="2120900"/>
                <a:ext cx="398985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 bwMode="auto">
              <a:xfrm>
                <a:off x="1936750" y="1854200"/>
                <a:ext cx="491414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 bwMode="auto">
              <a:xfrm>
                <a:off x="2876460" y="3206750"/>
                <a:ext cx="1115309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Age (years)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 rot="16200000">
                <a:off x="1333937" y="2369590"/>
                <a:ext cx="1106790" cy="33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 bwMode="auto">
            <a:xfrm>
              <a:off x="5087586" y="4295001"/>
              <a:ext cx="22653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from Patrice </a:t>
              </a:r>
              <a:r>
                <a:rPr lang="en-US" sz="10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Guyenet</a:t>
              </a:r>
              <a:r>
                <a:rPr lang="en-US" sz="10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, UVA Pharm Dept.</a:t>
              </a:r>
            </a:p>
          </p:txBody>
        </p:sp>
      </p:grpSp>
      <p:pic>
        <p:nvPicPr>
          <p:cNvPr id="123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58"/>
          <a:stretch/>
        </p:blipFill>
        <p:spPr bwMode="auto">
          <a:xfrm>
            <a:off x="4158903" y="5090452"/>
            <a:ext cx="1706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r="-1290"/>
          <a:stretch/>
        </p:blipFill>
        <p:spPr bwMode="auto">
          <a:xfrm>
            <a:off x="5865451" y="5090452"/>
            <a:ext cx="1754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8229601" y="1464471"/>
            <a:ext cx="19495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short-acting (t1/2&lt;6hrs)</a:t>
            </a:r>
          </a:p>
        </p:txBody>
      </p:sp>
      <p:sp>
        <p:nvSpPr>
          <p:cNvPr id="60" name="TextBox 81"/>
          <p:cNvSpPr txBox="1">
            <a:spLocks noChangeArrowheads="1"/>
          </p:cNvSpPr>
          <p:nvPr/>
        </p:nvSpPr>
        <p:spPr bwMode="auto">
          <a:xfrm>
            <a:off x="8229600" y="1716885"/>
            <a:ext cx="30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intermediate-</a:t>
            </a:r>
          </a:p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acting (t1/2: 6-24hrs)</a:t>
            </a:r>
          </a:p>
          <a:p>
            <a:pPr eaLnBrk="1" hangingPunct="1"/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8229601" y="2174085"/>
            <a:ext cx="196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long-acting (t1/2&gt;24hrs)</a:t>
            </a:r>
          </a:p>
          <a:p>
            <a:pPr eaLnBrk="1" hangingPunct="1"/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 rot="20443011">
            <a:off x="2853578" y="2528587"/>
            <a:ext cx="7216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alprazolam</a:t>
            </a:r>
          </a:p>
        </p:txBody>
      </p:sp>
      <p:sp>
        <p:nvSpPr>
          <p:cNvPr id="66" name="TextBox 65"/>
          <p:cNvSpPr txBox="1"/>
          <p:nvPr/>
        </p:nvSpPr>
        <p:spPr bwMode="auto">
          <a:xfrm rot="20443011">
            <a:off x="2882423" y="2584965"/>
            <a:ext cx="102463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chlordiazepoxide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 rot="20443011">
            <a:off x="3468962" y="2537587"/>
            <a:ext cx="77296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clonazepam</a:t>
            </a:r>
          </a:p>
        </p:txBody>
      </p:sp>
      <p:sp>
        <p:nvSpPr>
          <p:cNvPr id="74" name="TextBox 73"/>
          <p:cNvSpPr txBox="1"/>
          <p:nvPr/>
        </p:nvSpPr>
        <p:spPr bwMode="auto">
          <a:xfrm rot="20443011">
            <a:off x="3792404" y="2535734"/>
            <a:ext cx="7585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clorazepate</a:t>
            </a:r>
            <a:endParaRPr lang="en-US" sz="900" dirty="0">
              <a:solidFill>
                <a:srgbClr val="FF00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 rot="20443011">
            <a:off x="4203898" y="2515353"/>
            <a:ext cx="6575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diazepam</a:t>
            </a:r>
          </a:p>
        </p:txBody>
      </p:sp>
      <p:sp>
        <p:nvSpPr>
          <p:cNvPr id="82" name="TextBox 81"/>
          <p:cNvSpPr txBox="1"/>
          <p:nvPr/>
        </p:nvSpPr>
        <p:spPr bwMode="auto">
          <a:xfrm rot="20443011">
            <a:off x="4518734" y="2519853"/>
            <a:ext cx="6832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estazolam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rot="20443011">
            <a:off x="4827567" y="2529646"/>
            <a:ext cx="7360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flurazepam</a:t>
            </a:r>
            <a:endParaRPr lang="en-US" sz="900" dirty="0">
              <a:solidFill>
                <a:srgbClr val="0099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 rot="20443011">
            <a:off x="5188900" y="2523294"/>
            <a:ext cx="6992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 rot="20443011">
            <a:off x="5506942" y="2525676"/>
            <a:ext cx="71846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midazolam</a:t>
            </a:r>
          </a:p>
        </p:txBody>
      </p:sp>
      <p:sp>
        <p:nvSpPr>
          <p:cNvPr id="86" name="TextBox 85"/>
          <p:cNvSpPr txBox="1"/>
          <p:nvPr/>
        </p:nvSpPr>
        <p:spPr bwMode="auto">
          <a:xfrm rot="20443011">
            <a:off x="5849028" y="2519588"/>
            <a:ext cx="6896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oxazepam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 rot="20443011">
            <a:off x="6159045" y="2521441"/>
            <a:ext cx="6944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quazepam</a:t>
            </a:r>
            <a:endParaRPr lang="en-US" sz="900" dirty="0">
              <a:solidFill>
                <a:srgbClr val="0099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 rot="20443011">
            <a:off x="6452240" y="2533087"/>
            <a:ext cx="7633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temazepam</a:t>
            </a:r>
            <a:endParaRPr lang="en-US" sz="900" dirty="0">
              <a:solidFill>
                <a:srgbClr val="0000FF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 rot="20443011">
            <a:off x="6870492" y="2511912"/>
            <a:ext cx="6431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triazolam</a:t>
            </a:r>
            <a:endParaRPr lang="en-US" sz="900" dirty="0">
              <a:solidFill>
                <a:srgbClr val="FF0000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40" y="1783268"/>
            <a:ext cx="222404" cy="17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40" y="2237943"/>
            <a:ext cx="222404" cy="1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540" y="1552952"/>
            <a:ext cx="222404" cy="1750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7" y="811768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7" y="1141573"/>
            <a:ext cx="365760" cy="2743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544487" y="2895600"/>
            <a:ext cx="1920798" cy="369332"/>
            <a:chOff x="1020487" y="2895600"/>
            <a:chExt cx="1920798" cy="369332"/>
          </a:xfrm>
        </p:grpSpPr>
        <p:sp>
          <p:nvSpPr>
            <p:cNvPr id="73" name="TextBox 81"/>
            <p:cNvSpPr txBox="1">
              <a:spLocks noChangeArrowheads="1"/>
            </p:cNvSpPr>
            <p:nvPr/>
          </p:nvSpPr>
          <p:spPr bwMode="auto">
            <a:xfrm>
              <a:off x="1270635" y="2895600"/>
              <a:ext cx="1670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age-dependent</a:t>
              </a: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2951718"/>
              <a:ext cx="365760" cy="2743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44487" y="4736068"/>
            <a:ext cx="2580196" cy="369332"/>
            <a:chOff x="1020487" y="4736068"/>
            <a:chExt cx="2580196" cy="369332"/>
          </a:xfrm>
        </p:grpSpPr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1266390" y="4736068"/>
              <a:ext cx="23342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can be sex-dependent</a:t>
              </a: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4792980"/>
              <a:ext cx="365760" cy="2743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977762" y="4453916"/>
            <a:ext cx="4801002" cy="369332"/>
            <a:chOff x="1453762" y="4453916"/>
            <a:chExt cx="4801002" cy="369332"/>
          </a:xfrm>
        </p:grpSpPr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1615352" y="4453916"/>
              <a:ext cx="46394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over-sedation can occur with ‘standard doses’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762" y="4575802"/>
              <a:ext cx="230861" cy="17314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 bwMode="auto">
          <a:xfrm>
            <a:off x="7162801" y="6642556"/>
            <a:ext cx="11512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Greenblatt et al., 2000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1828800" y="1600200"/>
            <a:ext cx="623531" cy="653932"/>
            <a:chOff x="5556850" y="1448010"/>
            <a:chExt cx="846331" cy="92165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 bwMode="auto">
              <a:xfrm>
                <a:off x="5871027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  <p:sp>
        <p:nvSpPr>
          <p:cNvPr id="9" name="TextBox 81">
            <a:extLst>
              <a:ext uri="{FF2B5EF4-FFF2-40B4-BE49-F238E27FC236}">
                <a16:creationId xmlns:a16="http://schemas.microsoft.com/office/drawing/2014/main" id="{C9B56FF1-26C2-6308-EDD4-397757C03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67" y="48768"/>
            <a:ext cx="57615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 Metabolism</a:t>
            </a:r>
          </a:p>
        </p:txBody>
      </p:sp>
    </p:spTree>
    <p:extLst>
      <p:ext uri="{BB962C8B-B14F-4D97-AF65-F5344CB8AC3E}">
        <p14:creationId xmlns:p14="http://schemas.microsoft.com/office/powerpoint/2010/main" val="3422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1"/>
          <p:cNvSpPr txBox="1">
            <a:spLocks noChangeArrowheads="1"/>
          </p:cNvSpPr>
          <p:nvPr/>
        </p:nvSpPr>
        <p:spPr bwMode="auto">
          <a:xfrm>
            <a:off x="228600" y="86375"/>
            <a:ext cx="70583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Benzodiazepines: Effect Selectivity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971800" y="1219200"/>
            <a:ext cx="6095167" cy="2942904"/>
            <a:chOff x="1143204" y="3527793"/>
            <a:chExt cx="6095167" cy="2942904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458561" y="4162425"/>
              <a:ext cx="1111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1979858" y="3700046"/>
              <a:ext cx="68800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75385" y="43434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75385" y="390525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1568655" y="5381625"/>
                <a:ext cx="10214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689714" y="5124450"/>
                <a:ext cx="93487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655730" y="4857750"/>
                <a:ext cx="94929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16200000">
                <a:off x="666471" y="4656379"/>
                <a:ext cx="13227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52486" y="6005286"/>
              <a:ext cx="2531686" cy="465411"/>
              <a:chOff x="5241905" y="2452694"/>
              <a:chExt cx="2531686" cy="46541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379133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620000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73045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26089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 bwMode="auto">
              <a:xfrm>
                <a:off x="5241905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89029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6688925" y="2452694"/>
                <a:ext cx="3241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36639" y="2452694"/>
                <a:ext cx="33695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101770" y="2579551"/>
                <a:ext cx="126188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time (hours)</a:t>
                </a: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6" name="TextBox 81"/>
            <p:cNvSpPr txBox="1">
              <a:spLocks noChangeArrowheads="1"/>
            </p:cNvSpPr>
            <p:nvPr/>
          </p:nvSpPr>
          <p:spPr bwMode="auto">
            <a:xfrm>
              <a:off x="3810000" y="4953000"/>
              <a:ext cx="18293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879818" y="4572000"/>
              <a:ext cx="2096400" cy="1443718"/>
              <a:chOff x="2879818" y="4572000"/>
              <a:chExt cx="2096400" cy="144371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879818" y="5022850"/>
                <a:ext cx="656852" cy="992868"/>
                <a:chOff x="3048869" y="5022850"/>
                <a:chExt cx="492563" cy="99286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053632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536160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048869" y="5040929"/>
                  <a:ext cx="492563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81"/>
              <p:cNvSpPr txBox="1">
                <a:spLocks noChangeArrowheads="1"/>
              </p:cNvSpPr>
              <p:nvPr/>
            </p:nvSpPr>
            <p:spPr bwMode="auto">
              <a:xfrm>
                <a:off x="3429000" y="4572000"/>
                <a:ext cx="15472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FF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ideal hypnotic</a:t>
                </a: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576638" y="4869657"/>
                <a:ext cx="576263" cy="145256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81844 w 581844"/>
                  <a:gd name="connsiteY0" fmla="*/ 0 h 200371"/>
                  <a:gd name="connsiteX1" fmla="*/ 50824 w 581844"/>
                  <a:gd name="connsiteY1" fmla="*/ 195262 h 200371"/>
                  <a:gd name="connsiteX2" fmla="*/ 12724 w 581844"/>
                  <a:gd name="connsiteY2" fmla="*/ 138112 h 200371"/>
                  <a:gd name="connsiteX0" fmla="*/ 569120 w 569120"/>
                  <a:gd name="connsiteY0" fmla="*/ 0 h 145750"/>
                  <a:gd name="connsiteX1" fmla="*/ 126207 w 569120"/>
                  <a:gd name="connsiteY1" fmla="*/ 114300 h 145750"/>
                  <a:gd name="connsiteX2" fmla="*/ 0 w 569120"/>
                  <a:gd name="connsiteY2" fmla="*/ 138112 h 145750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6263" h="145256">
                    <a:moveTo>
                      <a:pt x="576263" y="0"/>
                    </a:moveTo>
                    <a:cubicBezTo>
                      <a:pt x="577056" y="115093"/>
                      <a:pt x="80169" y="82550"/>
                      <a:pt x="0" y="14525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7025" y="5547727"/>
              <a:ext cx="4371346" cy="487538"/>
              <a:chOff x="2867025" y="5547727"/>
              <a:chExt cx="4371346" cy="48753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67025" y="5547727"/>
                <a:ext cx="2514600" cy="471166"/>
                <a:chOff x="2867025" y="5547727"/>
                <a:chExt cx="2514600" cy="47116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886579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370400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67025" y="5556306"/>
                  <a:ext cx="25146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81"/>
              <p:cNvSpPr txBox="1">
                <a:spLocks noChangeArrowheads="1"/>
              </p:cNvSpPr>
              <p:nvPr/>
            </p:nvSpPr>
            <p:spPr bwMode="auto">
              <a:xfrm>
                <a:off x="5611002" y="5574268"/>
                <a:ext cx="16273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9900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ideal anxiolytic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395910" y="5810251"/>
                <a:ext cx="1032949" cy="225014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31020 w 531020"/>
                  <a:gd name="connsiteY0" fmla="*/ 0 h 252933"/>
                  <a:gd name="connsiteX1" fmla="*/ 0 w 531020"/>
                  <a:gd name="connsiteY1" fmla="*/ 195262 h 252933"/>
                  <a:gd name="connsiteX2" fmla="*/ 0 w 531020"/>
                  <a:gd name="connsiteY2" fmla="*/ 195262 h 252933"/>
                  <a:gd name="connsiteX0" fmla="*/ 700089 w 700089"/>
                  <a:gd name="connsiteY0" fmla="*/ 14288 h 209619"/>
                  <a:gd name="connsiteX1" fmla="*/ 169069 w 700089"/>
                  <a:gd name="connsiteY1" fmla="*/ 209550 h 209619"/>
                  <a:gd name="connsiteX2" fmla="*/ 0 w 700089"/>
                  <a:gd name="connsiteY2" fmla="*/ 0 h 209619"/>
                  <a:gd name="connsiteX0" fmla="*/ 700089 w 700089"/>
                  <a:gd name="connsiteY0" fmla="*/ 14288 h 169259"/>
                  <a:gd name="connsiteX1" fmla="*/ 423863 w 700089"/>
                  <a:gd name="connsiteY1" fmla="*/ 169069 h 169259"/>
                  <a:gd name="connsiteX2" fmla="*/ 0 w 700089"/>
                  <a:gd name="connsiteY2" fmla="*/ 0 h 169259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21245"/>
                  <a:gd name="connsiteX1" fmla="*/ 0 w 700089"/>
                  <a:gd name="connsiteY1" fmla="*/ 0 h 121245"/>
                  <a:gd name="connsiteX0" fmla="*/ 992983 w 992983"/>
                  <a:gd name="connsiteY0" fmla="*/ 119063 h 158139"/>
                  <a:gd name="connsiteX1" fmla="*/ 0 w 992983"/>
                  <a:gd name="connsiteY1" fmla="*/ 0 h 158139"/>
                  <a:gd name="connsiteX0" fmla="*/ 992983 w 992983"/>
                  <a:gd name="connsiteY0" fmla="*/ 119063 h 204256"/>
                  <a:gd name="connsiteX1" fmla="*/ 0 w 992983"/>
                  <a:gd name="connsiteY1" fmla="*/ 0 h 204256"/>
                  <a:gd name="connsiteX0" fmla="*/ 988220 w 988220"/>
                  <a:gd name="connsiteY0" fmla="*/ 52388 h 169617"/>
                  <a:gd name="connsiteX1" fmla="*/ 0 w 988220"/>
                  <a:gd name="connsiteY1" fmla="*/ 0 h 169617"/>
                  <a:gd name="connsiteX0" fmla="*/ 988220 w 1001686"/>
                  <a:gd name="connsiteY0" fmla="*/ 52388 h 206171"/>
                  <a:gd name="connsiteX1" fmla="*/ 0 w 1001686"/>
                  <a:gd name="connsiteY1" fmla="*/ 0 h 206171"/>
                  <a:gd name="connsiteX0" fmla="*/ 1021557 w 1032949"/>
                  <a:gd name="connsiteY0" fmla="*/ 85725 h 225014"/>
                  <a:gd name="connsiteX1" fmla="*/ 0 w 1032949"/>
                  <a:gd name="connsiteY1" fmla="*/ 0 h 2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2949" h="225014">
                    <a:moveTo>
                      <a:pt x="1021557" y="85725"/>
                    </a:moveTo>
                    <a:cubicBezTo>
                      <a:pt x="1069182" y="297656"/>
                      <a:pt x="1009650" y="266701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077938" y="5152966"/>
            <a:ext cx="5151662" cy="866835"/>
            <a:chOff x="1828800" y="5410200"/>
            <a:chExt cx="5151662" cy="866835"/>
          </a:xfrm>
        </p:grpSpPr>
        <p:sp>
          <p:nvSpPr>
            <p:cNvPr id="52" name="Right Triangle 51"/>
            <p:cNvSpPr/>
            <p:nvPr/>
          </p:nvSpPr>
          <p:spPr>
            <a:xfrm flipH="1">
              <a:off x="1828800" y="5410200"/>
              <a:ext cx="5151662" cy="514350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90000">
                  <a:schemeClr val="accent1">
                    <a:tint val="44500"/>
                    <a:satMod val="160000"/>
                    <a:lumMod val="3000"/>
                  </a:schemeClr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570268" y="5876925"/>
              <a:ext cx="1436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247929" y="5055243"/>
            <a:ext cx="623531" cy="653932"/>
            <a:chOff x="5556850" y="1448010"/>
            <a:chExt cx="846331" cy="92165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5871027" y="1448010"/>
                <a:ext cx="47693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5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5326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6096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5546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6332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5867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160168" y="2590800"/>
            <a:ext cx="914033" cy="747210"/>
            <a:chOff x="2438400" y="1828800"/>
            <a:chExt cx="9140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7906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4635659" y="2392428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7410451" y="2365322"/>
            <a:ext cx="914033" cy="747210"/>
            <a:chOff x="5886450" y="2365322"/>
            <a:chExt cx="9140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9140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325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6809217" y="3035118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3431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7264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6815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6303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1047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181600" y="4867275"/>
            <a:ext cx="2889557" cy="10096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1562099" y="4724400"/>
            <a:ext cx="2676526" cy="1444738"/>
            <a:chOff x="38099" y="4724400"/>
            <a:chExt cx="2676526" cy="1444738"/>
          </a:xfrm>
        </p:grpSpPr>
        <p:sp>
          <p:nvSpPr>
            <p:cNvPr id="107" name="Right Brace 106"/>
            <p:cNvSpPr/>
            <p:nvPr/>
          </p:nvSpPr>
          <p:spPr>
            <a:xfrm>
              <a:off x="2057400" y="4724400"/>
              <a:ext cx="381000" cy="144473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Symbol" panose="05050102010706020507" pitchFamily="18" charset="2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8099" y="4896047"/>
              <a:ext cx="2676526" cy="1180903"/>
              <a:chOff x="-85726" y="4896047"/>
              <a:chExt cx="2676526" cy="1180903"/>
            </a:xfrm>
          </p:grpSpPr>
          <p:graphicFrame>
            <p:nvGraphicFramePr>
              <p:cNvPr id="119" name="Chart 1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9646319"/>
                  </p:ext>
                </p:extLst>
              </p:nvPr>
            </p:nvGraphicFramePr>
            <p:xfrm>
              <a:off x="-85726" y="4896047"/>
              <a:ext cx="2676526" cy="11809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20" name="TextBox 119"/>
              <p:cNvSpPr txBox="1"/>
              <p:nvPr/>
            </p:nvSpPr>
            <p:spPr bwMode="auto">
              <a:xfrm>
                <a:off x="1178488" y="4948535"/>
                <a:ext cx="6503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 bwMode="auto">
              <a:xfrm>
                <a:off x="1143563" y="5308600"/>
                <a:ext cx="5741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698209" y="5314315"/>
                <a:ext cx="6518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 bwMode="auto">
              <a:xfrm>
                <a:off x="111688" y="4953000"/>
                <a:ext cx="4979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 bwMode="auto">
              <a:xfrm>
                <a:off x="76200" y="5712023"/>
                <a:ext cx="7306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i="1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other</a:t>
                </a:r>
                <a:endParaRPr lang="en-US" sz="1400" i="1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288577" y="5286375"/>
                <a:ext cx="209898" cy="97842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898" h="97842">
                    <a:moveTo>
                      <a:pt x="16223" y="0"/>
                    </a:moveTo>
                    <a:cubicBezTo>
                      <a:pt x="1671" y="34925"/>
                      <a:pt x="-12881" y="69850"/>
                      <a:pt x="19398" y="85725"/>
                    </a:cubicBezTo>
                    <a:cubicBezTo>
                      <a:pt x="51677" y="101600"/>
                      <a:pt x="130787" y="98425"/>
                      <a:pt x="209898" y="9525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ymbol" panose="05050102010706020507" pitchFamily="18" charset="2"/>
                </a:endParaRPr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406095" y="5556831"/>
                <a:ext cx="114603" cy="219075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  <a:gd name="connsiteX0" fmla="*/ 8859 w 85059"/>
                  <a:gd name="connsiteY0" fmla="*/ 136525 h 226537"/>
                  <a:gd name="connsiteX1" fmla="*/ 12034 w 85059"/>
                  <a:gd name="connsiteY1" fmla="*/ 222250 h 226537"/>
                  <a:gd name="connsiteX2" fmla="*/ 85059 w 85059"/>
                  <a:gd name="connsiteY2" fmla="*/ 0 h 226537"/>
                  <a:gd name="connsiteX0" fmla="*/ 0 w 73025"/>
                  <a:gd name="connsiteY0" fmla="*/ 222250 h 222250"/>
                  <a:gd name="connsiteX1" fmla="*/ 73025 w 73025"/>
                  <a:gd name="connsiteY1" fmla="*/ 0 h 222250"/>
                  <a:gd name="connsiteX0" fmla="*/ 0 w 88900"/>
                  <a:gd name="connsiteY0" fmla="*/ 219075 h 219075"/>
                  <a:gd name="connsiteX1" fmla="*/ 88900 w 88900"/>
                  <a:gd name="connsiteY1" fmla="*/ 0 h 219075"/>
                  <a:gd name="connsiteX0" fmla="*/ 9420 w 98320"/>
                  <a:gd name="connsiteY0" fmla="*/ 219075 h 219075"/>
                  <a:gd name="connsiteX1" fmla="*/ 98320 w 98320"/>
                  <a:gd name="connsiteY1" fmla="*/ 0 h 219075"/>
                  <a:gd name="connsiteX0" fmla="*/ 35451 w 124351"/>
                  <a:gd name="connsiteY0" fmla="*/ 219075 h 219075"/>
                  <a:gd name="connsiteX1" fmla="*/ 124351 w 124351"/>
                  <a:gd name="connsiteY1" fmla="*/ 0 h 219075"/>
                  <a:gd name="connsiteX0" fmla="*/ 25703 w 114603"/>
                  <a:gd name="connsiteY0" fmla="*/ 219075 h 219075"/>
                  <a:gd name="connsiteX1" fmla="*/ 114603 w 114603"/>
                  <a:gd name="connsiteY1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603" h="219075">
                    <a:moveTo>
                      <a:pt x="25703" y="219075"/>
                    </a:moveTo>
                    <a:cubicBezTo>
                      <a:pt x="22528" y="94721"/>
                      <a:pt x="-69283" y="9525"/>
                      <a:pt x="114603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Symbol" panose="05050102010706020507" pitchFamily="18" charset="2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8537448" y="4808110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5343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56004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extBox 81">
            <a:extLst>
              <a:ext uri="{FF2B5EF4-FFF2-40B4-BE49-F238E27FC236}">
                <a16:creationId xmlns:a16="http://schemas.microsoft.com/office/drawing/2014/main" id="{DE6FA0AA-F9D7-1788-1682-60539B60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45" y="3882728"/>
            <a:ext cx="1412776" cy="8357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193" y="3849257"/>
            <a:ext cx="1412776" cy="835783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33" name="TextBox 32"/>
          <p:cNvSpPr txBox="1"/>
          <p:nvPr/>
        </p:nvSpPr>
        <p:spPr bwMode="auto">
          <a:xfrm>
            <a:off x="4922594" y="3470472"/>
            <a:ext cx="8771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Muscle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4729912" y="3699072"/>
            <a:ext cx="12266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Relaxation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6690905" y="3470472"/>
            <a:ext cx="643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Anti-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6325324" y="3699072"/>
            <a:ext cx="12698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Convulsant</a:t>
            </a:r>
            <a:endParaRPr lang="en-US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3" y="5107818"/>
            <a:ext cx="1412776" cy="8357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3" y="4516582"/>
            <a:ext cx="1412776" cy="8357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73" y="3907853"/>
            <a:ext cx="1412776" cy="8357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97" y="3849256"/>
            <a:ext cx="1412776" cy="8357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3693927" y="2810140"/>
            <a:ext cx="15616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the good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869389" y="3352800"/>
            <a:ext cx="5589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7728741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423456" y="2937072"/>
              <a:ext cx="10198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772761" y="2937072"/>
              <a:ext cx="1120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34203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9087428" y="5715001"/>
            <a:ext cx="1135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1752601" y="3694906"/>
            <a:ext cx="26597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Sedation             Anxiolysis</a:t>
            </a:r>
          </a:p>
        </p:txBody>
      </p:sp>
      <p:sp>
        <p:nvSpPr>
          <p:cNvPr id="3" name="TextBox 81">
            <a:extLst>
              <a:ext uri="{FF2B5EF4-FFF2-40B4-BE49-F238E27FC236}">
                <a16:creationId xmlns:a16="http://schemas.microsoft.com/office/drawing/2014/main" id="{A0EAC988-412D-AB0E-719C-8A5A0D9CB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1924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867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/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400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24001" y="4460005"/>
            <a:ext cx="4236725" cy="1542174"/>
            <a:chOff x="0" y="4858626"/>
            <a:chExt cx="4236725" cy="1542174"/>
          </a:xfrm>
        </p:grpSpPr>
        <p:pic>
          <p:nvPicPr>
            <p:cNvPr id="77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57" r="58784" b="20521"/>
            <a:stretch/>
          </p:blipFill>
          <p:spPr bwMode="auto">
            <a:xfrm>
              <a:off x="1448324" y="4858626"/>
              <a:ext cx="2788401" cy="146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2080"/>
              <a:ext cx="1412776" cy="835783"/>
            </a:xfrm>
            <a:prstGeom prst="rect">
              <a:avLst/>
            </a:prstGeom>
          </p:spPr>
        </p:pic>
        <p:sp>
          <p:nvSpPr>
            <p:cNvPr id="81" name="Left Brace 80"/>
            <p:cNvSpPr/>
            <p:nvPr/>
          </p:nvSpPr>
          <p:spPr>
            <a:xfrm>
              <a:off x="1066800" y="4876800"/>
              <a:ext cx="381000" cy="1524000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438150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867400" y="4497229"/>
            <a:ext cx="4305300" cy="1524000"/>
            <a:chOff x="4343400" y="4895850"/>
            <a:chExt cx="4305300" cy="1524000"/>
          </a:xfrm>
        </p:grpSpPr>
        <p:pic>
          <p:nvPicPr>
            <p:cNvPr id="78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8" b="80171"/>
            <a:stretch/>
          </p:blipFill>
          <p:spPr bwMode="auto">
            <a:xfrm>
              <a:off x="5814587" y="4972050"/>
              <a:ext cx="2834113" cy="141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32080"/>
              <a:ext cx="1412776" cy="835783"/>
            </a:xfrm>
            <a:prstGeom prst="rect">
              <a:avLst/>
            </a:prstGeom>
          </p:spPr>
        </p:pic>
        <p:sp>
          <p:nvSpPr>
            <p:cNvPr id="80" name="Left Brace 79"/>
            <p:cNvSpPr/>
            <p:nvPr/>
          </p:nvSpPr>
          <p:spPr>
            <a:xfrm>
              <a:off x="5410200" y="4895850"/>
              <a:ext cx="381000" cy="15240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4772531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67" name="TextBox 66"/>
          <p:cNvSpPr txBox="1"/>
          <p:nvPr/>
        </p:nvSpPr>
        <p:spPr bwMode="auto">
          <a:xfrm>
            <a:off x="1660999" y="6553201"/>
            <a:ext cx="15680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9476479" y="5455222"/>
            <a:ext cx="640741" cy="653932"/>
            <a:chOff x="5556850" y="1448010"/>
            <a:chExt cx="869690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14</a:t>
                </a:r>
              </a:p>
            </p:txBody>
          </p:sp>
        </p:grpSp>
      </p:grpSp>
      <p:sp>
        <p:nvSpPr>
          <p:cNvPr id="9" name="TextBox 81">
            <a:extLst>
              <a:ext uri="{FF2B5EF4-FFF2-40B4-BE49-F238E27FC236}">
                <a16:creationId xmlns:a16="http://schemas.microsoft.com/office/drawing/2014/main" id="{CBA9AE26-19BC-D60C-E3F9-2D924D24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34028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D67F9-9D1C-4533-56F2-713F2157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166BCFA6-6A39-7B51-8F17-4B6C1345DF22}"/>
              </a:ext>
            </a:extLst>
          </p:cNvPr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279B4E-E1FA-215F-47CA-A8E4600FF448}"/>
                </a:ext>
              </a:extLst>
            </p:cNvPr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3C93164-05D3-77D6-14C7-8D35ACDF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E15A950-B24E-CAD6-AA88-BF0546C894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415C6E66-61F4-3623-9359-519363D54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DECE83E-F108-6005-03EB-699A7F85D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DB682E-8863-FF1E-CCC3-D2697146E400}"/>
                </a:ext>
              </a:extLst>
            </p:cNvPr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A68203A-D4F4-815E-D437-67FE5BE98129}"/>
                </a:ext>
              </a:extLst>
            </p:cNvPr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250DAD59-98B8-B32E-D0B2-A731F11020EC}"/>
                </a:ext>
              </a:extLst>
            </p:cNvPr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36F9C84-54A5-69FD-C09E-9E4703B29CE7}"/>
              </a:ext>
            </a:extLst>
          </p:cNvPr>
          <p:cNvGrpSpPr/>
          <p:nvPr/>
        </p:nvGrpSpPr>
        <p:grpSpPr>
          <a:xfrm>
            <a:off x="152400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>
              <a:extLst>
                <a:ext uri="{FF2B5EF4-FFF2-40B4-BE49-F238E27FC236}">
                  <a16:creationId xmlns:a16="http://schemas.microsoft.com/office/drawing/2014/main" id="{0BC24CC8-DFD0-8337-FBFE-934C2E4775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57281BA8-D6CD-0BC3-1D0A-305100ABB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D4E2B351-E02C-0676-7DC3-013536EAB02F}"/>
                </a:ext>
              </a:extLst>
            </p:cNvPr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61A6B12-D1F0-14F5-8544-A764A23A3A23}"/>
                </a:ext>
              </a:extLst>
            </p:cNvPr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814201E-F04F-1C78-D218-2921AE65D034}"/>
              </a:ext>
            </a:extLst>
          </p:cNvPr>
          <p:cNvSpPr txBox="1"/>
          <p:nvPr/>
        </p:nvSpPr>
        <p:spPr bwMode="auto">
          <a:xfrm>
            <a:off x="1660999" y="6553201"/>
            <a:ext cx="15680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1BDD774-E696-3695-47AC-32F17A80D436}"/>
              </a:ext>
            </a:extLst>
          </p:cNvPr>
          <p:cNvGrpSpPr/>
          <p:nvPr/>
        </p:nvGrpSpPr>
        <p:grpSpPr>
          <a:xfrm>
            <a:off x="9476479" y="5455222"/>
            <a:ext cx="640741" cy="653932"/>
            <a:chOff x="5556850" y="1448010"/>
            <a:chExt cx="869690" cy="921658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4FEF1C34-24F4-558E-8E00-6B2D2472F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9BEDA30-060B-9481-3A2D-395A38C51671}"/>
                </a:ext>
              </a:extLst>
            </p:cNvPr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AB0255D9-A2B7-5EAD-D8F3-6658EDAE675B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3F427E68-C548-8404-A489-DDCAA63350C1}"/>
                  </a:ext>
                </a:extLst>
              </p:cNvPr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14</a:t>
                </a:r>
              </a:p>
            </p:txBody>
          </p:sp>
        </p:grpSp>
      </p:grpSp>
      <p:sp>
        <p:nvSpPr>
          <p:cNvPr id="9" name="TextBox 81">
            <a:extLst>
              <a:ext uri="{FF2B5EF4-FFF2-40B4-BE49-F238E27FC236}">
                <a16:creationId xmlns:a16="http://schemas.microsoft.com/office/drawing/2014/main" id="{A0AF366D-6187-D8E2-65E2-2A526A03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04B9DC-95D1-2EF9-6E0C-A342CD24471F}"/>
              </a:ext>
            </a:extLst>
          </p:cNvPr>
          <p:cNvGrpSpPr/>
          <p:nvPr/>
        </p:nvGrpSpPr>
        <p:grpSpPr>
          <a:xfrm>
            <a:off x="6522248" y="2390300"/>
            <a:ext cx="3688553" cy="2352436"/>
            <a:chOff x="6522248" y="2390300"/>
            <a:chExt cx="3688553" cy="235243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3051CEE-518E-CD28-6061-EE08EF88B88D}"/>
                </a:ext>
              </a:extLst>
            </p:cNvPr>
            <p:cNvGrpSpPr/>
            <p:nvPr/>
          </p:nvGrpSpPr>
          <p:grpSpPr>
            <a:xfrm>
              <a:off x="6522248" y="2390300"/>
              <a:ext cx="3688553" cy="1330345"/>
              <a:chOff x="5455447" y="2788920"/>
              <a:chExt cx="3688553" cy="133034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3C00F3-D8CC-96EB-A6D9-8DDA8F1F575F}"/>
                  </a:ext>
                </a:extLst>
              </p:cNvPr>
              <p:cNvSpPr txBox="1"/>
              <p:nvPr/>
            </p:nvSpPr>
            <p:spPr bwMode="auto">
              <a:xfrm>
                <a:off x="5465951" y="2788920"/>
                <a:ext cx="353326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400" b="1" u="sng" dirty="0">
                    <a:solidFill>
                      <a:srgbClr val="FF0000"/>
                    </a:solidFill>
                    <a:latin typeface="Symbol" panose="05050102010706020507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400" baseline="-25000" dirty="0">
                    <a:solidFill>
                      <a:srgbClr val="FF0000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  <a:r>
                  <a:rPr lang="en-US" sz="2400" u="sng" dirty="0">
                    <a:solidFill>
                      <a:srgbClr val="FF0000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-selective agents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87144-891C-E618-096A-8446BAB4CAAD}"/>
                  </a:ext>
                </a:extLst>
              </p:cNvPr>
              <p:cNvSpPr txBox="1"/>
              <p:nvPr/>
            </p:nvSpPr>
            <p:spPr bwMode="auto">
              <a:xfrm>
                <a:off x="5610731" y="3195935"/>
                <a:ext cx="353326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20-fold higher affinity for</a:t>
                </a:r>
              </a:p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receptors containing </a:t>
                </a:r>
                <a:r>
                  <a:rPr lang="en-US" b="1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subunits </a:t>
                </a: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28AF6D14-CF34-E31E-6158-7C1F845CC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447" y="3296921"/>
                <a:ext cx="250034" cy="187526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4B88ACC-B5C6-C1AF-7B15-DA5A3FB1CC3F}"/>
                </a:ext>
              </a:extLst>
            </p:cNvPr>
            <p:cNvGrpSpPr/>
            <p:nvPr/>
          </p:nvGrpSpPr>
          <p:grpSpPr>
            <a:xfrm>
              <a:off x="6522248" y="3716774"/>
              <a:ext cx="3688553" cy="369332"/>
              <a:chOff x="5455447" y="4029670"/>
              <a:chExt cx="3688553" cy="36933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AC5AB31-A786-347C-3E1D-B4618A3E55F4}"/>
                  </a:ext>
                </a:extLst>
              </p:cNvPr>
              <p:cNvSpPr txBox="1"/>
              <p:nvPr/>
            </p:nvSpPr>
            <p:spPr bwMode="auto">
              <a:xfrm>
                <a:off x="5610731" y="4029670"/>
                <a:ext cx="35332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‘Z compounds’</a:t>
                </a: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91B03D3F-5233-C38A-7BB9-59419807A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447" y="4130656"/>
                <a:ext cx="250034" cy="187526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E2F2B44-551F-D9C3-DD9B-21450678A080}"/>
                </a:ext>
              </a:extLst>
            </p:cNvPr>
            <p:cNvGrpSpPr/>
            <p:nvPr/>
          </p:nvGrpSpPr>
          <p:grpSpPr>
            <a:xfrm>
              <a:off x="6700048" y="4029472"/>
              <a:ext cx="2977353" cy="369332"/>
              <a:chOff x="5633247" y="4266168"/>
              <a:chExt cx="2977353" cy="36933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88BA14-C06F-1986-1BD0-1FD4728FCF32}"/>
                  </a:ext>
                </a:extLst>
              </p:cNvPr>
              <p:cNvSpPr txBox="1"/>
              <p:nvPr/>
            </p:nvSpPr>
            <p:spPr bwMode="auto">
              <a:xfrm>
                <a:off x="5750431" y="4266168"/>
                <a:ext cx="28601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technically non-</a:t>
                </a:r>
                <a:r>
                  <a:rPr lang="en-US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benzos</a:t>
                </a:r>
                <a:endPara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2BDCDD6-19D6-1CBB-6C9A-6C50581AFE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33247" y="4392554"/>
                <a:ext cx="183353" cy="137515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AB06BC-5771-674E-6088-07D4CC552025}"/>
                </a:ext>
              </a:extLst>
            </p:cNvPr>
            <p:cNvGrpSpPr/>
            <p:nvPr/>
          </p:nvGrpSpPr>
          <p:grpSpPr>
            <a:xfrm>
              <a:off x="6522248" y="4373404"/>
              <a:ext cx="3685669" cy="369332"/>
              <a:chOff x="5455447" y="4029670"/>
              <a:chExt cx="3685669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314FCAF-6AFD-DCB1-7BCA-666FE73EDB03}"/>
                  </a:ext>
                </a:extLst>
              </p:cNvPr>
              <p:cNvSpPr txBox="1"/>
              <p:nvPr/>
            </p:nvSpPr>
            <p:spPr bwMode="auto">
              <a:xfrm>
                <a:off x="5607847" y="4029670"/>
                <a:ext cx="353326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good for </a:t>
                </a:r>
                <a:r>
                  <a:rPr lang="en-US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insonmia</a:t>
                </a:r>
                <a:endPara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A21A61FC-B5EC-D577-2665-13D5CCA6D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5447" y="4130656"/>
                <a:ext cx="250034" cy="187526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5F0C30-EE95-B21E-F689-47986231BA18}"/>
              </a:ext>
            </a:extLst>
          </p:cNvPr>
          <p:cNvGrpSpPr/>
          <p:nvPr/>
        </p:nvGrpSpPr>
        <p:grpSpPr>
          <a:xfrm>
            <a:off x="2743201" y="4779720"/>
            <a:ext cx="7596057" cy="2078280"/>
            <a:chOff x="2743201" y="4779720"/>
            <a:chExt cx="7596057" cy="207828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7B8459F-E1E5-FEB9-E215-EA97F49BC05E}"/>
                </a:ext>
              </a:extLst>
            </p:cNvPr>
            <p:cNvSpPr txBox="1"/>
            <p:nvPr/>
          </p:nvSpPr>
          <p:spPr bwMode="auto">
            <a:xfrm>
              <a:off x="8652616" y="6397824"/>
              <a:ext cx="10631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 </a:t>
              </a:r>
              <a:r>
                <a:rPr lang="en-US" sz="14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</a:t>
              </a:r>
              <a:r>
                <a:rPr lang="en-US" sz="14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4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B94983-BDC3-FEF6-7FE4-1C87788907DB}"/>
                </a:ext>
              </a:extLst>
            </p:cNvPr>
            <p:cNvGrpSpPr/>
            <p:nvPr/>
          </p:nvGrpSpPr>
          <p:grpSpPr>
            <a:xfrm>
              <a:off x="2743201" y="4833825"/>
              <a:ext cx="3044296" cy="1671384"/>
              <a:chOff x="1087577" y="3140787"/>
              <a:chExt cx="3044296" cy="1671384"/>
            </a:xfrm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37539D10-E9DA-2CA4-BF37-5D38F48D710E}"/>
                  </a:ext>
                </a:extLst>
              </p:cNvPr>
              <p:cNvSpPr txBox="1"/>
              <p:nvPr/>
            </p:nvSpPr>
            <p:spPr bwMode="auto">
              <a:xfrm>
                <a:off x="1087577" y="3751461"/>
                <a:ext cx="34336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Cl</a:t>
                </a:r>
                <a:endPara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8E2745F-0300-3EEE-81BE-C8088ECD819C}"/>
                  </a:ext>
                </a:extLst>
              </p:cNvPr>
              <p:cNvSpPr txBox="1"/>
              <p:nvPr/>
            </p:nvSpPr>
            <p:spPr bwMode="auto">
              <a:xfrm>
                <a:off x="1710772" y="3140787"/>
                <a:ext cx="49564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CH</a:t>
                </a:r>
                <a:r>
                  <a:rPr lang="en-US" sz="1600" baseline="-25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6E0CE95-82A9-6CD0-FF6D-D8105005457A}"/>
                  </a:ext>
                </a:extLst>
              </p:cNvPr>
              <p:cNvSpPr txBox="1"/>
              <p:nvPr/>
            </p:nvSpPr>
            <p:spPr bwMode="auto">
              <a:xfrm>
                <a:off x="2218293" y="3248025"/>
                <a:ext cx="32733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</a:p>
            </p:txBody>
          </p:sp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0A49CB1F-C2F5-E690-BCB2-C0CF998026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5168" y="3276600"/>
                <a:ext cx="1202511" cy="1315833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48A35FDC-DFEF-DE8C-48D1-8D5B2411BD9A}"/>
                  </a:ext>
                </a:extLst>
              </p:cNvPr>
              <p:cNvSpPr txBox="1"/>
              <p:nvPr/>
            </p:nvSpPr>
            <p:spPr bwMode="auto">
              <a:xfrm>
                <a:off x="1412270" y="4504394"/>
                <a:ext cx="918841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diazepam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BCEC24F-4B3C-0077-D09D-E998FCA63DFF}"/>
                  </a:ext>
                </a:extLst>
              </p:cNvPr>
              <p:cNvSpPr txBox="1"/>
              <p:nvPr/>
            </p:nvSpPr>
            <p:spPr bwMode="auto">
              <a:xfrm>
                <a:off x="2517255" y="3774761"/>
                <a:ext cx="52770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sz="1600" baseline="-25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endParaRPr lang="en-US" sz="16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E62EEE2A-A250-091C-371F-251E4936D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9451" y="3272347"/>
                <a:ext cx="1202510" cy="1315833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277E732-8E45-4D88-726B-0899348753C4}"/>
                  </a:ext>
                </a:extLst>
              </p:cNvPr>
              <p:cNvSpPr txBox="1"/>
              <p:nvPr/>
            </p:nvSpPr>
            <p:spPr bwMode="auto">
              <a:xfrm>
                <a:off x="3788509" y="4072273"/>
                <a:ext cx="34336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Cl</a:t>
                </a:r>
                <a:endPara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C02B77E-9500-90DA-3BF7-E822D22ED01A}"/>
                  </a:ext>
                </a:extLst>
              </p:cNvPr>
              <p:cNvSpPr txBox="1"/>
              <p:nvPr/>
            </p:nvSpPr>
            <p:spPr bwMode="auto">
              <a:xfrm>
                <a:off x="3419394" y="3163878"/>
                <a:ext cx="3177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H</a:t>
                </a:r>
                <a:endParaRPr lang="en-US" sz="16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B711224-7A45-B1FE-A036-CC9438417E51}"/>
                  </a:ext>
                </a:extLst>
              </p:cNvPr>
              <p:cNvSpPr txBox="1"/>
              <p:nvPr/>
            </p:nvSpPr>
            <p:spPr bwMode="auto">
              <a:xfrm>
                <a:off x="3798034" y="3248025"/>
                <a:ext cx="32733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8634BE2-839A-FA0F-295E-9012E5330487}"/>
                  </a:ext>
                </a:extLst>
              </p:cNvPr>
              <p:cNvSpPr txBox="1"/>
              <p:nvPr/>
            </p:nvSpPr>
            <p:spPr bwMode="auto">
              <a:xfrm>
                <a:off x="2971800" y="4504394"/>
                <a:ext cx="110318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clonazepam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D602CE87-9D9C-8A75-9710-DFAA60BB7F08}"/>
                </a:ext>
              </a:extLst>
            </p:cNvPr>
            <p:cNvGrpSpPr/>
            <p:nvPr/>
          </p:nvGrpSpPr>
          <p:grpSpPr>
            <a:xfrm>
              <a:off x="2925439" y="4960112"/>
              <a:ext cx="2788126" cy="1330122"/>
              <a:chOff x="1269816" y="3267074"/>
              <a:chExt cx="2788126" cy="133012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8ED4674B-F2C3-797E-BE3F-BB9956FA8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9816" y="3272694"/>
                <a:ext cx="1195675" cy="1324502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34EC7680-B4D8-8886-3FAF-03D7E1511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2267" y="3267074"/>
                <a:ext cx="1195675" cy="1324502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5D312A6-319A-2F0D-7180-70500DDA51DB}"/>
                </a:ext>
              </a:extLst>
            </p:cNvPr>
            <p:cNvGrpSpPr/>
            <p:nvPr/>
          </p:nvGrpSpPr>
          <p:grpSpPr>
            <a:xfrm>
              <a:off x="8153401" y="5038268"/>
              <a:ext cx="2185857" cy="1464391"/>
              <a:chOff x="6477000" y="4885867"/>
              <a:chExt cx="2185857" cy="1464391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5CBE896-FA43-07D6-9EA9-6E15C2D02CDB}"/>
                  </a:ext>
                </a:extLst>
              </p:cNvPr>
              <p:cNvSpPr txBox="1"/>
              <p:nvPr/>
            </p:nvSpPr>
            <p:spPr bwMode="auto">
              <a:xfrm>
                <a:off x="6829425" y="6042481"/>
                <a:ext cx="139172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imidazopyridine</a:t>
                </a:r>
                <a:endPara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95FE9F38-33C9-5559-744B-D1E781768A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0" y="4885867"/>
                <a:ext cx="2185857" cy="1226266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89BA3A8-83FF-1321-BAC5-2A9D839094E3}"/>
                </a:ext>
              </a:extLst>
            </p:cNvPr>
            <p:cNvGrpSpPr/>
            <p:nvPr/>
          </p:nvGrpSpPr>
          <p:grpSpPr>
            <a:xfrm>
              <a:off x="6629400" y="4779720"/>
              <a:ext cx="1382110" cy="1722939"/>
              <a:chOff x="4953000" y="4627319"/>
              <a:chExt cx="1382110" cy="1722939"/>
            </a:xfrm>
          </p:grpSpPr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0A998993-CB33-E71C-051E-9AC37049F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1948" y="4627319"/>
                <a:ext cx="1195675" cy="1324502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EE4535B-AA04-1D26-44F4-3048AD35358C}"/>
                  </a:ext>
                </a:extLst>
              </p:cNvPr>
              <p:cNvSpPr txBox="1"/>
              <p:nvPr/>
            </p:nvSpPr>
            <p:spPr bwMode="auto">
              <a:xfrm>
                <a:off x="4953000" y="6042481"/>
                <a:ext cx="138211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benzodiazepine</a:t>
                </a: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37533A7-7549-B370-5D10-7FA58B60B51D}"/>
                </a:ext>
              </a:extLst>
            </p:cNvPr>
            <p:cNvGrpSpPr/>
            <p:nvPr/>
          </p:nvGrpSpPr>
          <p:grpSpPr>
            <a:xfrm>
              <a:off x="4007460" y="6204068"/>
              <a:ext cx="640741" cy="653932"/>
              <a:chOff x="5556850" y="1448010"/>
              <a:chExt cx="869690" cy="921658"/>
            </a:xfrm>
          </p:grpSpPr>
          <p:pic>
            <p:nvPicPr>
              <p:cNvPr id="122" name="Picture 121">
                <a:extLst>
                  <a:ext uri="{FF2B5EF4-FFF2-40B4-BE49-F238E27FC236}">
                    <a16:creationId xmlns:a16="http://schemas.microsoft.com/office/drawing/2014/main" id="{78A913B4-B316-E881-A062-364B5D4FA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850" y="1574791"/>
                <a:ext cx="445601" cy="794877"/>
              </a:xfrm>
              <a:prstGeom prst="rect">
                <a:avLst/>
              </a:prstGeom>
            </p:spPr>
          </p:pic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BF699E2A-F63C-33D6-293B-50B7FEDBEFAF}"/>
                  </a:ext>
                </a:extLst>
              </p:cNvPr>
              <p:cNvGrpSpPr/>
              <p:nvPr/>
            </p:nvGrpSpPr>
            <p:grpSpPr>
              <a:xfrm>
                <a:off x="5752632" y="1448010"/>
                <a:ext cx="673908" cy="477161"/>
                <a:chOff x="5752632" y="1448010"/>
                <a:chExt cx="673908" cy="477161"/>
              </a:xfrm>
            </p:grpSpPr>
            <p:sp>
              <p:nvSpPr>
                <p:cNvPr id="128" name="Freeform 127">
                  <a:extLst>
                    <a:ext uri="{FF2B5EF4-FFF2-40B4-BE49-F238E27FC236}">
                      <a16:creationId xmlns:a16="http://schemas.microsoft.com/office/drawing/2014/main" id="{3EE85072-5372-266E-48E6-5AC3819A3FD3}"/>
                    </a:ext>
                  </a:extLst>
                </p:cNvPr>
                <p:cNvSpPr/>
                <p:nvPr/>
              </p:nvSpPr>
              <p:spPr>
                <a:xfrm>
                  <a:off x="5752632" y="1538249"/>
                  <a:ext cx="650549" cy="306070"/>
                </a:xfrm>
                <a:custGeom>
                  <a:avLst/>
                  <a:gdLst>
                    <a:gd name="connsiteX0" fmla="*/ 0 w 2544702"/>
                    <a:gd name="connsiteY0" fmla="*/ 870775 h 1454166"/>
                    <a:gd name="connsiteX1" fmla="*/ 361950 w 2544702"/>
                    <a:gd name="connsiteY1" fmla="*/ 880300 h 1454166"/>
                    <a:gd name="connsiteX2" fmla="*/ 885825 w 2544702"/>
                    <a:gd name="connsiteY2" fmla="*/ 175450 h 1454166"/>
                    <a:gd name="connsiteX3" fmla="*/ 2314575 w 2544702"/>
                    <a:gd name="connsiteY3" fmla="*/ 89725 h 1454166"/>
                    <a:gd name="connsiteX4" fmla="*/ 2400300 w 2544702"/>
                    <a:gd name="connsiteY4" fmla="*/ 1289875 h 1454166"/>
                    <a:gd name="connsiteX5" fmla="*/ 904875 w 2544702"/>
                    <a:gd name="connsiteY5" fmla="*/ 1404175 h 1454166"/>
                    <a:gd name="connsiteX6" fmla="*/ 66675 w 2544702"/>
                    <a:gd name="connsiteY6" fmla="*/ 918400 h 1454166"/>
                    <a:gd name="connsiteX0" fmla="*/ 0 w 2544702"/>
                    <a:gd name="connsiteY0" fmla="*/ 870775 h 1457493"/>
                    <a:gd name="connsiteX1" fmla="*/ 361950 w 2544702"/>
                    <a:gd name="connsiteY1" fmla="*/ 880300 h 1457493"/>
                    <a:gd name="connsiteX2" fmla="*/ 885825 w 2544702"/>
                    <a:gd name="connsiteY2" fmla="*/ 175450 h 1457493"/>
                    <a:gd name="connsiteX3" fmla="*/ 2314575 w 2544702"/>
                    <a:gd name="connsiteY3" fmla="*/ 89725 h 1457493"/>
                    <a:gd name="connsiteX4" fmla="*/ 2400300 w 2544702"/>
                    <a:gd name="connsiteY4" fmla="*/ 1289875 h 1457493"/>
                    <a:gd name="connsiteX5" fmla="*/ 904875 w 2544702"/>
                    <a:gd name="connsiteY5" fmla="*/ 1404175 h 1457493"/>
                    <a:gd name="connsiteX6" fmla="*/ 0 w 2544702"/>
                    <a:gd name="connsiteY6" fmla="*/ 870775 h 1457493"/>
                    <a:gd name="connsiteX0" fmla="*/ 0 w 2584418"/>
                    <a:gd name="connsiteY0" fmla="*/ 786270 h 1366647"/>
                    <a:gd name="connsiteX1" fmla="*/ 361950 w 2584418"/>
                    <a:gd name="connsiteY1" fmla="*/ 795795 h 1366647"/>
                    <a:gd name="connsiteX2" fmla="*/ 885825 w 2584418"/>
                    <a:gd name="connsiteY2" fmla="*/ 90945 h 1366647"/>
                    <a:gd name="connsiteX3" fmla="*/ 2393156 w 2584418"/>
                    <a:gd name="connsiteY3" fmla="*/ 131427 h 1366647"/>
                    <a:gd name="connsiteX4" fmla="*/ 2400300 w 2584418"/>
                    <a:gd name="connsiteY4" fmla="*/ 1205370 h 1366647"/>
                    <a:gd name="connsiteX5" fmla="*/ 904875 w 2584418"/>
                    <a:gd name="connsiteY5" fmla="*/ 1319670 h 1366647"/>
                    <a:gd name="connsiteX6" fmla="*/ 0 w 2584418"/>
                    <a:gd name="connsiteY6" fmla="*/ 786270 h 1366647"/>
                    <a:gd name="connsiteX0" fmla="*/ 0 w 2593856"/>
                    <a:gd name="connsiteY0" fmla="*/ 767836 h 1346518"/>
                    <a:gd name="connsiteX1" fmla="*/ 361950 w 2593856"/>
                    <a:gd name="connsiteY1" fmla="*/ 777361 h 1346518"/>
                    <a:gd name="connsiteX2" fmla="*/ 885825 w 2593856"/>
                    <a:gd name="connsiteY2" fmla="*/ 72511 h 1346518"/>
                    <a:gd name="connsiteX3" fmla="*/ 2409825 w 2593856"/>
                    <a:gd name="connsiteY3" fmla="*/ 148711 h 1346518"/>
                    <a:gd name="connsiteX4" fmla="*/ 2400300 w 2593856"/>
                    <a:gd name="connsiteY4" fmla="*/ 1186936 h 1346518"/>
                    <a:gd name="connsiteX5" fmla="*/ 904875 w 2593856"/>
                    <a:gd name="connsiteY5" fmla="*/ 1301236 h 1346518"/>
                    <a:gd name="connsiteX6" fmla="*/ 0 w 2593856"/>
                    <a:gd name="connsiteY6" fmla="*/ 767836 h 134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3856" h="1346518">
                      <a:moveTo>
                        <a:pt x="0" y="767836"/>
                      </a:moveTo>
                      <a:cubicBezTo>
                        <a:pt x="107156" y="830542"/>
                        <a:pt x="214313" y="893248"/>
                        <a:pt x="361950" y="777361"/>
                      </a:cubicBezTo>
                      <a:cubicBezTo>
                        <a:pt x="509587" y="661474"/>
                        <a:pt x="544513" y="177286"/>
                        <a:pt x="885825" y="72511"/>
                      </a:cubicBezTo>
                      <a:cubicBezTo>
                        <a:pt x="1227138" y="-32264"/>
                        <a:pt x="2157413" y="-37027"/>
                        <a:pt x="2409825" y="148711"/>
                      </a:cubicBezTo>
                      <a:cubicBezTo>
                        <a:pt x="2662238" y="334448"/>
                        <a:pt x="2651125" y="994849"/>
                        <a:pt x="2400300" y="1186936"/>
                      </a:cubicBezTo>
                      <a:cubicBezTo>
                        <a:pt x="2149475" y="1379023"/>
                        <a:pt x="1304925" y="1371086"/>
                        <a:pt x="904875" y="1301236"/>
                      </a:cubicBezTo>
                      <a:cubicBezTo>
                        <a:pt x="504825" y="1231386"/>
                        <a:pt x="224631" y="979767"/>
                        <a:pt x="0" y="76783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F2E9C744-E538-C8C5-CDDD-EB57C1727053}"/>
                    </a:ext>
                  </a:extLst>
                </p:cNvPr>
                <p:cNvSpPr txBox="1"/>
                <p:nvPr/>
              </p:nvSpPr>
              <p:spPr bwMode="auto">
                <a:xfrm>
                  <a:off x="5845170" y="1448010"/>
                  <a:ext cx="581370" cy="477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600" dirty="0">
                      <a:solidFill>
                        <a:schemeClr val="bg1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13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30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F967D-B7C5-4942-A06E-886F8EE66BEA}"/>
              </a:ext>
            </a:extLst>
          </p:cNvPr>
          <p:cNvSpPr txBox="1"/>
          <p:nvPr/>
        </p:nvSpPr>
        <p:spPr bwMode="auto">
          <a:xfrm>
            <a:off x="3509709" y="533400"/>
            <a:ext cx="43011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 e </a:t>
            </a:r>
            <a:r>
              <a:rPr lang="en-US" sz="28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n h a k </a:t>
            </a:r>
            <a:r>
              <a:rPr lang="en-US" sz="28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8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e r l a b . o r 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524001"/>
            <a:ext cx="7439025" cy="410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62A5-97C7-96CC-AD00-641A40A52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41F874-D203-781E-182D-D42753E35E59}"/>
              </a:ext>
            </a:extLst>
          </p:cNvPr>
          <p:cNvGrpSpPr/>
          <p:nvPr/>
        </p:nvGrpSpPr>
        <p:grpSpPr>
          <a:xfrm>
            <a:off x="5867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>
              <a:extLst>
                <a:ext uri="{FF2B5EF4-FFF2-40B4-BE49-F238E27FC236}">
                  <a16:creationId xmlns:a16="http://schemas.microsoft.com/office/drawing/2014/main" id="{E7CFB515-A338-2CBC-D415-EBF5515F0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941B2F3-FB17-F313-D8F1-AB8809FF5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>
              <a:extLst>
                <a:ext uri="{FF2B5EF4-FFF2-40B4-BE49-F238E27FC236}">
                  <a16:creationId xmlns:a16="http://schemas.microsoft.com/office/drawing/2014/main" id="{221B5413-E70B-35F0-D1D4-24875FCF7C1E}"/>
                </a:ext>
              </a:extLst>
            </p:cNvPr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810394F-FAF7-9C4E-0E11-7D91DA811B31}"/>
                </a:ext>
              </a:extLst>
            </p:cNvPr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FC238F7-3808-CBD6-CB1D-851635182385}"/>
              </a:ext>
            </a:extLst>
          </p:cNvPr>
          <p:cNvGrpSpPr/>
          <p:nvPr/>
        </p:nvGrpSpPr>
        <p:grpSpPr>
          <a:xfrm>
            <a:off x="4191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AEA8847-F961-99F2-0DC9-69D56D782219}"/>
                </a:ext>
              </a:extLst>
            </p:cNvPr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0EFCD7A-32BD-A27C-9D3A-398E96C4F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FF0F65A-58CC-9484-54FA-27F64800F6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DBCA27F-89D6-A0C3-C0A3-D8DF2926C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E8CD84F-8F8F-7138-BD98-889A92CDED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5958C99-8A18-894A-806A-5451EE69B3A9}"/>
                </a:ext>
              </a:extLst>
            </p:cNvPr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3D0B0A6-8B39-5B71-DAFF-8560329F2DFD}"/>
                </a:ext>
              </a:extLst>
            </p:cNvPr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00A317E-484F-DD5D-DF37-1765C608F2B3}"/>
                </a:ext>
              </a:extLst>
            </p:cNvPr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FA8C5173-0078-70B4-EED9-159A37740CE1}"/>
              </a:ext>
            </a:extLst>
          </p:cNvPr>
          <p:cNvSpPr txBox="1"/>
          <p:nvPr/>
        </p:nvSpPr>
        <p:spPr bwMode="auto">
          <a:xfrm>
            <a:off x="2638932" y="2390300"/>
            <a:ext cx="35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9900"/>
                </a:solidFill>
                <a:latin typeface="Symbol" panose="05050102010706020507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u="sng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-selective agents</a:t>
            </a:r>
          </a:p>
        </p:txBody>
      </p:sp>
      <p:pic>
        <p:nvPicPr>
          <p:cNvPr id="138" name="Picture 137" descr="D:\kuloth\2011\July\21-07-2011\NRD_aop\images\nrd3502-t1.jpg">
            <a:extLst>
              <a:ext uri="{FF2B5EF4-FFF2-40B4-BE49-F238E27FC236}">
                <a16:creationId xmlns:a16="http://schemas.microsoft.com/office/drawing/2014/main" id="{BD3E8953-652B-6263-574A-C5CD5ECC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347" y="3454109"/>
            <a:ext cx="3925403" cy="2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947BAC37-F61B-90C6-FB04-174DB2370DF3}"/>
              </a:ext>
            </a:extLst>
          </p:cNvPr>
          <p:cNvGrpSpPr/>
          <p:nvPr/>
        </p:nvGrpSpPr>
        <p:grpSpPr>
          <a:xfrm>
            <a:off x="2578879" y="2801779"/>
            <a:ext cx="3697591" cy="369332"/>
            <a:chOff x="1054878" y="3200400"/>
            <a:chExt cx="3697591" cy="369332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5FC393D3-491A-EB57-CB52-9ABC2E06CE93}"/>
                </a:ext>
              </a:extLst>
            </p:cNvPr>
            <p:cNvSpPr txBox="1"/>
            <p:nvPr/>
          </p:nvSpPr>
          <p:spPr bwMode="auto">
            <a:xfrm>
              <a:off x="1219200" y="320040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non-sedating anxiolytics</a:t>
              </a: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32CB2B94-CB60-6163-1559-17AF9C5F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78" y="3302794"/>
              <a:ext cx="254808" cy="191106"/>
            </a:xfrm>
            <a:prstGeom prst="rect">
              <a:avLst/>
            </a:prstGeom>
          </p:spPr>
        </p:pic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69EB03A-3E37-6781-AC34-0D94B3261776}"/>
              </a:ext>
            </a:extLst>
          </p:cNvPr>
          <p:cNvGrpSpPr/>
          <p:nvPr/>
        </p:nvGrpSpPr>
        <p:grpSpPr>
          <a:xfrm>
            <a:off x="2581277" y="3076231"/>
            <a:ext cx="3695193" cy="369332"/>
            <a:chOff x="1057276" y="3474852"/>
            <a:chExt cx="3695193" cy="369332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EB54888-CF1E-DCD6-761D-6799285FADBD}"/>
                </a:ext>
              </a:extLst>
            </p:cNvPr>
            <p:cNvSpPr txBox="1"/>
            <p:nvPr/>
          </p:nvSpPr>
          <p:spPr bwMode="auto">
            <a:xfrm>
              <a:off x="1219200" y="3474852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hopefully soon…</a:t>
              </a:r>
            </a:p>
          </p:txBody>
        </p:sp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625E4E91-D128-D222-9E1E-D5333C75B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76" y="3559361"/>
              <a:ext cx="254808" cy="191106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F9B098D7-3065-BC3C-FC5C-3023D50F4FBE}"/>
              </a:ext>
            </a:extLst>
          </p:cNvPr>
          <p:cNvSpPr txBox="1"/>
          <p:nvPr/>
        </p:nvSpPr>
        <p:spPr bwMode="auto">
          <a:xfrm>
            <a:off x="1660999" y="6553201"/>
            <a:ext cx="15680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sp>
        <p:nvSpPr>
          <p:cNvPr id="9" name="TextBox 81">
            <a:extLst>
              <a:ext uri="{FF2B5EF4-FFF2-40B4-BE49-F238E27FC236}">
                <a16:creationId xmlns:a16="http://schemas.microsoft.com/office/drawing/2014/main" id="{DBA68860-EF7D-B13C-68A0-F0BE3064E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4" y="14643"/>
            <a:ext cx="5355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sz="4400" dirty="0">
                <a:latin typeface="Symbol" panose="05050102010706020507" pitchFamily="18" charset="2"/>
              </a:rPr>
              <a:t>a</a:t>
            </a:r>
            <a:r>
              <a:rPr lang="en-US" dirty="0"/>
              <a:t> Subunits and Selectivity</a:t>
            </a:r>
          </a:p>
        </p:txBody>
      </p:sp>
    </p:spTree>
    <p:extLst>
      <p:ext uri="{BB962C8B-B14F-4D97-AF65-F5344CB8AC3E}">
        <p14:creationId xmlns:p14="http://schemas.microsoft.com/office/powerpoint/2010/main" val="140100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 bwMode="auto">
          <a:xfrm>
            <a:off x="3364806" y="746700"/>
            <a:ext cx="44696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7215802" y="1796088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8755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561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809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7569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2412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3695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9909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0935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andara" panose="020E0502030303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60931" y="1066800"/>
            <a:ext cx="2402764" cy="400110"/>
            <a:chOff x="436930" y="1066800"/>
            <a:chExt cx="2402764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13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273631" y="1352788"/>
            <a:ext cx="2462306" cy="369332"/>
            <a:chOff x="749631" y="1352788"/>
            <a:chExt cx="246230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2797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2545560" y="1648460"/>
            <a:ext cx="3481739" cy="338554"/>
            <a:chOff x="1021559" y="1648460"/>
            <a:chExt cx="348173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41471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545559" y="1916966"/>
            <a:ext cx="3949864" cy="338554"/>
            <a:chOff x="1021559" y="1916966"/>
            <a:chExt cx="394986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3886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273631" y="2200540"/>
            <a:ext cx="1693117" cy="369332"/>
            <a:chOff x="749631" y="2200540"/>
            <a:chExt cx="1693117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5039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545559" y="2507880"/>
            <a:ext cx="1887237" cy="338554"/>
            <a:chOff x="1021559" y="2507880"/>
            <a:chExt cx="1887237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18373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545560" y="2776386"/>
            <a:ext cx="1764066" cy="338554"/>
            <a:chOff x="1021559" y="2776386"/>
            <a:chExt cx="1764066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707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545560" y="3020226"/>
            <a:ext cx="2123791" cy="338554"/>
            <a:chOff x="1021559" y="3020226"/>
            <a:chExt cx="2123791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1955911" y="3429000"/>
            <a:ext cx="1491337" cy="400110"/>
            <a:chOff x="441126" y="3505200"/>
            <a:chExt cx="1491337" cy="400110"/>
          </a:xfrm>
        </p:grpSpPr>
        <p:sp>
          <p:nvSpPr>
            <p:cNvPr id="82" name="TextBox 81"/>
            <p:cNvSpPr txBox="1"/>
            <p:nvPr/>
          </p:nvSpPr>
          <p:spPr bwMode="auto">
            <a:xfrm>
              <a:off x="704242" y="3505200"/>
              <a:ext cx="122822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2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26" y="3560757"/>
              <a:ext cx="385328" cy="288996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2284688" y="3763060"/>
            <a:ext cx="4665206" cy="369332"/>
            <a:chOff x="706709" y="3839260"/>
            <a:chExt cx="4665206" cy="36933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 bwMode="auto">
            <a:xfrm>
              <a:off x="902422" y="3839260"/>
              <a:ext cx="4469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most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with medium- to long-T</a:t>
              </a:r>
              <a:r>
                <a:rPr lang="en-US" sz="20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1/2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work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284688" y="4233434"/>
            <a:ext cx="5067712" cy="369332"/>
            <a:chOff x="715328" y="4119146"/>
            <a:chExt cx="5067712" cy="369332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914400" y="4119146"/>
              <a:ext cx="48686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0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-selective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are actively being developed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8" y="4194095"/>
              <a:ext cx="275272" cy="206455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2547637" y="4744421"/>
            <a:ext cx="5928252" cy="584775"/>
            <a:chOff x="1034374" y="4630132"/>
            <a:chExt cx="5928252" cy="58477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1135390" y="4630132"/>
              <a:ext cx="582723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associated with prominent autonomic signs (e.g. panic disorders)</a:t>
              </a:r>
            </a:p>
            <a:p>
              <a:pPr eaLnBrk="1" hangingPunct="1"/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74" y="4747260"/>
              <a:ext cx="171746" cy="12881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2284688" y="4500134"/>
            <a:ext cx="1847638" cy="369332"/>
            <a:chOff x="716280" y="4385846"/>
            <a:chExt cx="1847638" cy="369332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912504" y="4385846"/>
              <a:ext cx="16514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severe anxiety: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" y="4465320"/>
              <a:ext cx="275272" cy="20645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2545080" y="4969655"/>
            <a:ext cx="2565622" cy="584775"/>
            <a:chOff x="1021080" y="4855366"/>
            <a:chExt cx="2565622" cy="584775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1135390" y="4855366"/>
              <a:ext cx="245131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high-potency </a:t>
              </a:r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used</a:t>
              </a:r>
            </a:p>
            <a:p>
              <a:pPr eaLnBrk="1" hangingPunct="1"/>
              <a:endParaRPr lang="en-US" sz="16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4966335"/>
              <a:ext cx="171746" cy="12881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2806213" y="5200856"/>
            <a:ext cx="1962699" cy="938365"/>
            <a:chOff x="1282212" y="5102880"/>
            <a:chExt cx="1962699" cy="938365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1301750" y="5518025"/>
              <a:ext cx="163538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4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Ativin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1301750" y="5102880"/>
              <a:ext cx="16722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sz="14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222316"/>
              <a:ext cx="85873" cy="64405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1301750" y="5317989"/>
              <a:ext cx="19431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sz="14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441384"/>
              <a:ext cx="85873" cy="6440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641404"/>
              <a:ext cx="85873" cy="6440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8244912" y="2667001"/>
            <a:ext cx="2020947" cy="542067"/>
            <a:chOff x="6734751" y="2159610"/>
            <a:chExt cx="2020947" cy="542067"/>
          </a:xfrm>
        </p:grpSpPr>
        <p:grpSp>
          <p:nvGrpSpPr>
            <p:cNvPr id="137" name="Group 136"/>
            <p:cNvGrpSpPr/>
            <p:nvPr/>
          </p:nvGrpSpPr>
          <p:grpSpPr>
            <a:xfrm>
              <a:off x="6734751" y="2450854"/>
              <a:ext cx="1550869" cy="250823"/>
              <a:chOff x="2867025" y="5547727"/>
              <a:chExt cx="2514600" cy="47116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81"/>
            <p:cNvSpPr txBox="1">
              <a:spLocks noChangeArrowheads="1"/>
            </p:cNvSpPr>
            <p:nvPr/>
          </p:nvSpPr>
          <p:spPr bwMode="auto">
            <a:xfrm>
              <a:off x="7609230" y="2159610"/>
              <a:ext cx="11464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318082" y="2391873"/>
              <a:ext cx="226239" cy="161218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  <a:gd name="connsiteX0" fmla="*/ 1059657 w 1069211"/>
                <a:gd name="connsiteY0" fmla="*/ 7144 h 183378"/>
                <a:gd name="connsiteX1" fmla="*/ 0 w 1069211"/>
                <a:gd name="connsiteY1" fmla="*/ 0 h 183378"/>
                <a:gd name="connsiteX0" fmla="*/ 138113 w 499952"/>
                <a:gd name="connsiteY0" fmla="*/ 0 h 276792"/>
                <a:gd name="connsiteX1" fmla="*/ 0 w 499952"/>
                <a:gd name="connsiteY1" fmla="*/ 150019 h 276792"/>
                <a:gd name="connsiteX0" fmla="*/ 138113 w 219263"/>
                <a:gd name="connsiteY0" fmla="*/ 0 h 181619"/>
                <a:gd name="connsiteX1" fmla="*/ 0 w 219263"/>
                <a:gd name="connsiteY1" fmla="*/ 150019 h 181619"/>
                <a:gd name="connsiteX0" fmla="*/ 138113 w 226239"/>
                <a:gd name="connsiteY0" fmla="*/ 0 h 161218"/>
                <a:gd name="connsiteX1" fmla="*/ 0 w 226239"/>
                <a:gd name="connsiteY1" fmla="*/ 150019 h 16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39" h="161218">
                  <a:moveTo>
                    <a:pt x="138113" y="0"/>
                  </a:moveTo>
                  <a:cubicBezTo>
                    <a:pt x="204788" y="57149"/>
                    <a:pt x="352425" y="202408"/>
                    <a:pt x="0" y="150019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1955912" y="5952622"/>
            <a:ext cx="2009895" cy="400110"/>
            <a:chOff x="475604" y="5774822"/>
            <a:chExt cx="2009895" cy="400110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704242" y="5774822"/>
              <a:ext cx="17812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475604" y="5807221"/>
              <a:ext cx="302743" cy="34860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2284688" y="6260068"/>
            <a:ext cx="6085960" cy="369332"/>
            <a:chOff x="728658" y="6082268"/>
            <a:chExt cx="6085960" cy="369332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728658" y="6153848"/>
              <a:ext cx="214466" cy="246952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 bwMode="auto">
            <a:xfrm>
              <a:off x="902422" y="6082268"/>
              <a:ext cx="59121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only a few used (e.g.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, clonazepam,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clorozepate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286001" y="4002048"/>
            <a:ext cx="2451459" cy="369332"/>
            <a:chOff x="706709" y="3839260"/>
            <a:chExt cx="2451459" cy="36933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 bwMode="auto">
            <a:xfrm>
              <a:off x="902422" y="3839260"/>
              <a:ext cx="22557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low doses often used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9884384" y="3232268"/>
            <a:ext cx="623531" cy="653932"/>
            <a:chOff x="5556850" y="1448010"/>
            <a:chExt cx="846331" cy="921658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54" name="Group 153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55" name="Freeform 15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5832242" y="1448010"/>
                <a:ext cx="50304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1E1ABC8-0448-537C-2E2A-AE505B15598E}"/>
              </a:ext>
            </a:extLst>
          </p:cNvPr>
          <p:cNvGrpSpPr/>
          <p:nvPr/>
        </p:nvGrpSpPr>
        <p:grpSpPr>
          <a:xfrm>
            <a:off x="7119861" y="92768"/>
            <a:ext cx="623531" cy="653932"/>
            <a:chOff x="5556850" y="1448010"/>
            <a:chExt cx="846331" cy="92165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E5286F8-C4E9-1F07-1F0B-35B614CF0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1ABFE8A-4154-DCB9-0663-D6328087FAB2}"/>
                </a:ext>
              </a:extLst>
            </p:cNvPr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4" name="Freeform 93">
                <a:extLst>
                  <a:ext uri="{FF2B5EF4-FFF2-40B4-BE49-F238E27FC236}">
                    <a16:creationId xmlns:a16="http://schemas.microsoft.com/office/drawing/2014/main" id="{EB942800-B70D-28E8-A949-1505E9B0BD5E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723D70D-AAC9-EE4D-493E-7C0A90E3D4EC}"/>
                  </a:ext>
                </a:extLst>
              </p:cNvPr>
              <p:cNvSpPr txBox="1"/>
              <p:nvPr/>
            </p:nvSpPr>
            <p:spPr bwMode="auto">
              <a:xfrm>
                <a:off x="5832242" y="1448010"/>
                <a:ext cx="485636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sp>
        <p:nvSpPr>
          <p:cNvPr id="17" name="TextBox 81">
            <a:extLst>
              <a:ext uri="{FF2B5EF4-FFF2-40B4-BE49-F238E27FC236}">
                <a16:creationId xmlns:a16="http://schemas.microsoft.com/office/drawing/2014/main" id="{EF8D203F-35D0-0909-D2FE-61B203AF0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821" y="39469"/>
            <a:ext cx="70615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</p:spTree>
    <p:extLst>
      <p:ext uri="{BB962C8B-B14F-4D97-AF65-F5344CB8AC3E}">
        <p14:creationId xmlns:p14="http://schemas.microsoft.com/office/powerpoint/2010/main" val="1769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974" y="61982"/>
            <a:ext cx="79399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Benzodiazepines: Last Couple of Things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91932" y="778378"/>
            <a:ext cx="1531130" cy="400110"/>
            <a:chOff x="467931" y="778378"/>
            <a:chExt cx="1531130" cy="4001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824878"/>
              <a:ext cx="365760" cy="274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761927" y="778378"/>
              <a:ext cx="12371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Tolerance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73567" y="1094846"/>
            <a:ext cx="4919631" cy="369332"/>
            <a:chOff x="849566" y="1094846"/>
            <a:chExt cx="4919631" cy="36933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202232"/>
              <a:ext cx="239032" cy="179274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 bwMode="auto">
            <a:xfrm>
              <a:off x="1052841" y="1094846"/>
              <a:ext cx="4716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primarily observed with anticonvulsant actions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373566" y="1387979"/>
            <a:ext cx="5459842" cy="646331"/>
            <a:chOff x="849566" y="1387978"/>
            <a:chExt cx="5459842" cy="6463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487026"/>
              <a:ext cx="239032" cy="179274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 bwMode="auto">
            <a:xfrm>
              <a:off x="1052841" y="1387978"/>
              <a:ext cx="52565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limited tolerance observed with sedative-hypnotic &amp;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anxiolytic effects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991931" y="2235438"/>
            <a:ext cx="2958508" cy="400110"/>
            <a:chOff x="467931" y="2209800"/>
            <a:chExt cx="2958508" cy="4001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2277073"/>
              <a:ext cx="365760" cy="27432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 bwMode="auto">
            <a:xfrm>
              <a:off x="761927" y="2209800"/>
              <a:ext cx="26645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Dependence/Addiction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73566" y="3598873"/>
            <a:ext cx="6423247" cy="646331"/>
            <a:chOff x="849566" y="3573234"/>
            <a:chExt cx="6423247" cy="64633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3686354"/>
              <a:ext cx="239032" cy="179274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 bwMode="auto">
            <a:xfrm>
              <a:off x="1052841" y="3573234"/>
              <a:ext cx="621997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estimated that 0.1-0.2% of adult population abuse or are</a:t>
              </a:r>
            </a:p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upon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(300,000-600,000 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people in the U.S.)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373567" y="4212520"/>
            <a:ext cx="5793460" cy="369332"/>
            <a:chOff x="849566" y="4186882"/>
            <a:chExt cx="5793460" cy="36933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4275499"/>
              <a:ext cx="239032" cy="17927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 bwMode="auto">
            <a:xfrm>
              <a:off x="1052841" y="4186882"/>
              <a:ext cx="55901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receptors live in the VTA (ventral tegmental area)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09016" y="4494988"/>
            <a:ext cx="5446110" cy="584775"/>
            <a:chOff x="1185016" y="4469349"/>
            <a:chExt cx="5446110" cy="5847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4583080"/>
              <a:ext cx="155838" cy="116879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 bwMode="auto">
            <a:xfrm>
              <a:off x="1304924" y="4469349"/>
              <a:ext cx="532620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modulating GABA receptor activity in the VTA hypothesized</a:t>
              </a:r>
            </a:p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to increase dopamine release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991932" y="5266206"/>
            <a:ext cx="3065909" cy="400110"/>
            <a:chOff x="467931" y="5266206"/>
            <a:chExt cx="3065909" cy="4001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5328902"/>
              <a:ext cx="365760" cy="274320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 bwMode="auto">
            <a:xfrm>
              <a:off x="761927" y="5266206"/>
              <a:ext cx="277191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 blocker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73566" y="5556646"/>
            <a:ext cx="2680235" cy="369332"/>
            <a:chOff x="849566" y="5556646"/>
            <a:chExt cx="2680235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667326"/>
              <a:ext cx="239032" cy="17927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 bwMode="auto">
            <a:xfrm>
              <a:off x="1052841" y="5556646"/>
              <a:ext cx="24769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Flumazenil (</a:t>
              </a:r>
              <a:r>
                <a:rPr lang="en-US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Romazicon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73566" y="5862160"/>
            <a:ext cx="2620925" cy="369332"/>
            <a:chOff x="849566" y="5862160"/>
            <a:chExt cx="2620925" cy="36933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964750"/>
              <a:ext cx="239032" cy="179274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 bwMode="auto">
            <a:xfrm>
              <a:off x="1052841" y="5862160"/>
              <a:ext cx="24176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 stupor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373566" y="6158944"/>
            <a:ext cx="2757179" cy="369332"/>
            <a:chOff x="849566" y="6158944"/>
            <a:chExt cx="2757179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6260545"/>
              <a:ext cx="239032" cy="17927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 bwMode="auto">
            <a:xfrm>
              <a:off x="1052841" y="6158944"/>
              <a:ext cx="25539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potential risk of seizures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73566" y="2540238"/>
            <a:ext cx="3841015" cy="369332"/>
            <a:chOff x="849566" y="2514600"/>
            <a:chExt cx="3841015" cy="36933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627720"/>
              <a:ext cx="239032" cy="1792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 bwMode="auto">
            <a:xfrm>
              <a:off x="1085107" y="2514600"/>
              <a:ext cx="360547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physical dependence is usually mild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73566" y="2845038"/>
            <a:ext cx="4450848" cy="567154"/>
            <a:chOff x="849566" y="2819400"/>
            <a:chExt cx="4450848" cy="56715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932520"/>
              <a:ext cx="239032" cy="17927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1109843" y="2819400"/>
              <a:ext cx="41905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follows general rule of drug dependence: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166216"/>
              <a:ext cx="155838" cy="11687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 bwMode="auto">
            <a:xfrm>
              <a:off x="1295400" y="3048000"/>
              <a:ext cx="371287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higher dosage = more severe withdrawal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709016" y="3285860"/>
            <a:ext cx="3356786" cy="338554"/>
            <a:chOff x="1185016" y="3260222"/>
            <a:chExt cx="3356786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295400" y="3260222"/>
              <a:ext cx="32464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longer t1/2 = less severe withdrawal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378438"/>
              <a:ext cx="155838" cy="116879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8638363" y="1054540"/>
            <a:ext cx="623531" cy="653932"/>
            <a:chOff x="5556850" y="1448010"/>
            <a:chExt cx="846331" cy="9216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 bwMode="auto">
              <a:xfrm>
                <a:off x="5832242" y="1448010"/>
                <a:ext cx="48128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17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5529124" y="565368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5832242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8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kRuD6zV4Fqs/S0qgOXQ3vTI/AAAAAAAABU8/lZkwDoerRMk/s400/Coffee+Mug+-+Far+Side+First+Pants+Then+Your+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767" r="3833" b="7579"/>
          <a:stretch/>
        </p:blipFill>
        <p:spPr bwMode="auto">
          <a:xfrm>
            <a:off x="4419600" y="2209800"/>
            <a:ext cx="3124200" cy="2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3">
            <a:extLst>
              <a:ext uri="{FF2B5EF4-FFF2-40B4-BE49-F238E27FC236}">
                <a16:creationId xmlns:a16="http://schemas.microsoft.com/office/drawing/2014/main" id="{4764EB34-54CE-649B-1463-F9980636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8600"/>
            <a:ext cx="8421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</a:t>
            </a:r>
            <a:r>
              <a:rPr lang="en-US" sz="24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3995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248255" y="76200"/>
            <a:ext cx="26548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Barbiturates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67201" y="1138099"/>
            <a:ext cx="2773869" cy="1657156"/>
            <a:chOff x="2004696" y="1061898"/>
            <a:chExt cx="3492346" cy="20117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96" y="1061898"/>
              <a:ext cx="3492346" cy="2011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 bwMode="auto">
            <a:xfrm>
              <a:off x="3482562" y="1924887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844537" y="2142161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3562742" y="2157266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3907417" y="1921552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3723650" y="1754589"/>
              <a:ext cx="313226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746595" y="1369131"/>
              <a:ext cx="2263044" cy="1569830"/>
              <a:chOff x="1972124" y="1304925"/>
              <a:chExt cx="5085900" cy="355282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 bwMode="auto">
            <a:xfrm>
              <a:off x="3004529" y="2490662"/>
              <a:ext cx="169367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52420" y="2266727"/>
              <a:ext cx="248691" cy="28509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Symbol" panose="05050102010706020507" pitchFamily="18" charset="2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10038" y="762000"/>
            <a:ext cx="5793918" cy="400110"/>
            <a:chOff x="786038" y="762000"/>
            <a:chExt cx="5793918" cy="400110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8129" y="762000"/>
              <a:ext cx="55018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Directly bind to GABA binding site (at high doses)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819020"/>
              <a:ext cx="381425" cy="2860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2686023" y="1085136"/>
            <a:ext cx="5340157" cy="369332"/>
            <a:chOff x="1162022" y="1085136"/>
            <a:chExt cx="5340157" cy="36933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22" y="1191876"/>
              <a:ext cx="279320" cy="20949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369043" y="1085136"/>
              <a:ext cx="51331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activates channel and causes chloride conductance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310038" y="2667000"/>
            <a:ext cx="2615163" cy="400110"/>
            <a:chOff x="786038" y="2895600"/>
            <a:chExt cx="2615163" cy="400110"/>
          </a:xfrm>
        </p:grpSpPr>
        <p:sp>
          <p:nvSpPr>
            <p:cNvPr id="106" name="TextBox 105"/>
            <p:cNvSpPr txBox="1"/>
            <p:nvPr/>
          </p:nvSpPr>
          <p:spPr bwMode="auto">
            <a:xfrm>
              <a:off x="1078129" y="2895600"/>
              <a:ext cx="23230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High doses are fatal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2952620"/>
              <a:ext cx="381425" cy="2860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52336" y="2852791"/>
            <a:ext cx="4605141" cy="2026962"/>
            <a:chOff x="1420023" y="3443281"/>
            <a:chExt cx="4605141" cy="2026962"/>
          </a:xfrm>
        </p:grpSpPr>
        <p:sp>
          <p:nvSpPr>
            <p:cNvPr id="81" name="TextBox 80"/>
            <p:cNvSpPr txBox="1"/>
            <p:nvPr/>
          </p:nvSpPr>
          <p:spPr bwMode="auto">
            <a:xfrm>
              <a:off x="1749931" y="4088601"/>
              <a:ext cx="87556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2134361" y="3851935"/>
              <a:ext cx="5613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781572" y="3791404"/>
              <a:ext cx="0" cy="134158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11067" y="4596902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711067" y="4746661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11067" y="4884614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11067" y="4228910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711067" y="3993879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 bwMode="auto">
            <a:xfrm>
              <a:off x="1878014" y="4743448"/>
              <a:ext cx="809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932260" y="4606944"/>
              <a:ext cx="7457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903590" y="4456925"/>
              <a:ext cx="7569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 rot="16200000">
              <a:off x="943290" y="4574659"/>
              <a:ext cx="13227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788156" y="5132985"/>
              <a:ext cx="176626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779097" y="3993879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782338" y="4228910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 bwMode="auto">
            <a:xfrm>
              <a:off x="3393252" y="5100911"/>
              <a:ext cx="654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  <p:sp>
          <p:nvSpPr>
            <p:cNvPr id="98" name="TextBox 81"/>
            <p:cNvSpPr txBox="1">
              <a:spLocks noChangeArrowheads="1"/>
            </p:cNvSpPr>
            <p:nvPr/>
          </p:nvSpPr>
          <p:spPr bwMode="auto">
            <a:xfrm>
              <a:off x="3404133" y="4555910"/>
              <a:ext cx="18293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15792" y="4346426"/>
              <a:ext cx="1677106" cy="785567"/>
              <a:chOff x="2846829" y="4562475"/>
              <a:chExt cx="2745582" cy="146446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2846829" y="4562475"/>
                <a:ext cx="2745582" cy="1464469"/>
              </a:xfrm>
              <a:custGeom>
                <a:avLst/>
                <a:gdLst>
                  <a:gd name="connsiteX0" fmla="*/ 0 w 2714625"/>
                  <a:gd name="connsiteY0" fmla="*/ 1428750 h 1428750"/>
                  <a:gd name="connsiteX1" fmla="*/ 857250 w 2714625"/>
                  <a:gd name="connsiteY1" fmla="*/ 561975 h 1428750"/>
                  <a:gd name="connsiteX2" fmla="*/ 2714625 w 2714625"/>
                  <a:gd name="connsiteY2" fmla="*/ 0 h 1428750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82174 h 1482174"/>
                  <a:gd name="connsiteX1" fmla="*/ 1050132 w 2738438"/>
                  <a:gd name="connsiteY1" fmla="*/ 446330 h 1482174"/>
                  <a:gd name="connsiteX2" fmla="*/ 2738438 w 2738438"/>
                  <a:gd name="connsiteY2" fmla="*/ 20086 h 1482174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89162 h 1489162"/>
                  <a:gd name="connsiteX1" fmla="*/ 2745582 w 2745582"/>
                  <a:gd name="connsiteY1" fmla="*/ 24693 h 1489162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5582" h="1464469">
                    <a:moveTo>
                      <a:pt x="0" y="1464469"/>
                    </a:moveTo>
                    <a:cubicBezTo>
                      <a:pt x="1112837" y="-47625"/>
                      <a:pt x="2163763" y="7143"/>
                      <a:pt x="2745582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337752" y="4859144"/>
                <a:ext cx="551152" cy="184751"/>
              </a:xfrm>
              <a:custGeom>
                <a:avLst/>
                <a:gdLst>
                  <a:gd name="connsiteX0" fmla="*/ 712177 w 767438"/>
                  <a:gd name="connsiteY0" fmla="*/ 0 h 254977"/>
                  <a:gd name="connsiteX1" fmla="*/ 694593 w 767438"/>
                  <a:gd name="connsiteY1" fmla="*/ 202223 h 254977"/>
                  <a:gd name="connsiteX2" fmla="*/ 0 w 767438"/>
                  <a:gd name="connsiteY2" fmla="*/ 254977 h 254977"/>
                  <a:gd name="connsiteX0" fmla="*/ 712177 w 712177"/>
                  <a:gd name="connsiteY0" fmla="*/ 0 h 254977"/>
                  <a:gd name="connsiteX1" fmla="*/ 0 w 712177"/>
                  <a:gd name="connsiteY1" fmla="*/ 254977 h 254977"/>
                  <a:gd name="connsiteX0" fmla="*/ 712177 w 737785"/>
                  <a:gd name="connsiteY0" fmla="*/ 0 h 254977"/>
                  <a:gd name="connsiteX1" fmla="*/ 0 w 737785"/>
                  <a:gd name="connsiteY1" fmla="*/ 254977 h 254977"/>
                  <a:gd name="connsiteX0" fmla="*/ 680427 w 707145"/>
                  <a:gd name="connsiteY0" fmla="*/ 72526 h 197519"/>
                  <a:gd name="connsiteX1" fmla="*/ 0 w 707145"/>
                  <a:gd name="connsiteY1" fmla="*/ 10003 h 197519"/>
                  <a:gd name="connsiteX0" fmla="*/ 680427 w 705279"/>
                  <a:gd name="connsiteY0" fmla="*/ 62523 h 238108"/>
                  <a:gd name="connsiteX1" fmla="*/ 0 w 705279"/>
                  <a:gd name="connsiteY1" fmla="*/ 0 h 238108"/>
                  <a:gd name="connsiteX0" fmla="*/ 680427 w 688649"/>
                  <a:gd name="connsiteY0" fmla="*/ 98814 h 98814"/>
                  <a:gd name="connsiteX1" fmla="*/ 0 w 688649"/>
                  <a:gd name="connsiteY1" fmla="*/ 36291 h 98814"/>
                  <a:gd name="connsiteX0" fmla="*/ 845527 w 852080"/>
                  <a:gd name="connsiteY0" fmla="*/ 202223 h 202223"/>
                  <a:gd name="connsiteX1" fmla="*/ 0 w 852080"/>
                  <a:gd name="connsiteY1" fmla="*/ 0 h 202223"/>
                  <a:gd name="connsiteX0" fmla="*/ 883627 w 889887"/>
                  <a:gd name="connsiteY0" fmla="*/ 202223 h 202223"/>
                  <a:gd name="connsiteX1" fmla="*/ 0 w 889887"/>
                  <a:gd name="connsiteY1" fmla="*/ 0 h 202223"/>
                  <a:gd name="connsiteX0" fmla="*/ 0 w 122416"/>
                  <a:gd name="connsiteY0" fmla="*/ 646604 h 646604"/>
                  <a:gd name="connsiteX1" fmla="*/ 30773 w 122416"/>
                  <a:gd name="connsiteY1" fmla="*/ 0 h 646604"/>
                  <a:gd name="connsiteX0" fmla="*/ 712711 w 720543"/>
                  <a:gd name="connsiteY0" fmla="*/ 373138 h 373138"/>
                  <a:gd name="connsiteX1" fmla="*/ 0 w 720543"/>
                  <a:gd name="connsiteY1" fmla="*/ 0 h 373138"/>
                  <a:gd name="connsiteX0" fmla="*/ 593070 w 602567"/>
                  <a:gd name="connsiteY0" fmla="*/ 407321 h 407321"/>
                  <a:gd name="connsiteX1" fmla="*/ 0 w 602567"/>
                  <a:gd name="connsiteY1" fmla="*/ 0 h 407321"/>
                  <a:gd name="connsiteX0" fmla="*/ 593070 w 602567"/>
                  <a:gd name="connsiteY0" fmla="*/ 458595 h 458595"/>
                  <a:gd name="connsiteX1" fmla="*/ 0 w 602567"/>
                  <a:gd name="connsiteY1" fmla="*/ 0 h 458595"/>
                  <a:gd name="connsiteX0" fmla="*/ 364470 w 380361"/>
                  <a:gd name="connsiteY0" fmla="*/ 610995 h 610995"/>
                  <a:gd name="connsiteX1" fmla="*/ 0 w 380361"/>
                  <a:gd name="connsiteY1" fmla="*/ 0 h 610995"/>
                  <a:gd name="connsiteX0" fmla="*/ 540683 w 551152"/>
                  <a:gd name="connsiteY0" fmla="*/ 184751 h 184751"/>
                  <a:gd name="connsiteX1" fmla="*/ 0 w 551152"/>
                  <a:gd name="connsiteY1" fmla="*/ 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52" h="184751">
                    <a:moveTo>
                      <a:pt x="540683" y="184751"/>
                    </a:moveTo>
                    <a:cubicBezTo>
                      <a:pt x="624760" y="-77920"/>
                      <a:pt x="180242" y="162658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</p:grpSp>
        <p:sp>
          <p:nvSpPr>
            <p:cNvPr id="101" name="TextBox 100"/>
            <p:cNvSpPr txBox="1"/>
            <p:nvPr/>
          </p:nvSpPr>
          <p:spPr bwMode="auto">
            <a:xfrm>
              <a:off x="3732549" y="3443281"/>
              <a:ext cx="229261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most sedative hypnotics</a:t>
              </a: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4036291" y="3657600"/>
              <a:ext cx="16898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(e.g. </a:t>
              </a:r>
              <a:r>
                <a:rPr lang="en-US" sz="1600" dirty="0" err="1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6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100530" y="3964795"/>
              <a:ext cx="450667" cy="136774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781572" y="3993879"/>
              <a:ext cx="1170230" cy="11391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310039" y="4907518"/>
            <a:ext cx="6733278" cy="707886"/>
            <a:chOff x="786038" y="5105400"/>
            <a:chExt cx="6733278" cy="707886"/>
          </a:xfrm>
        </p:grpSpPr>
        <p:sp>
          <p:nvSpPr>
            <p:cNvPr id="108" name="TextBox 107"/>
            <p:cNvSpPr txBox="1"/>
            <p:nvPr/>
          </p:nvSpPr>
          <p:spPr bwMode="auto">
            <a:xfrm>
              <a:off x="1078129" y="5105400"/>
              <a:ext cx="644118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Once extensively used as sedative-hypnotics.  Now largely</a:t>
              </a:r>
            </a:p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replaced by the much safer </a:t>
              </a:r>
              <a:r>
                <a:rPr lang="en-US" sz="2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5162420"/>
              <a:ext cx="381425" cy="2860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2742775" y="5539482"/>
            <a:ext cx="6337849" cy="1210568"/>
            <a:chOff x="1218775" y="5692914"/>
            <a:chExt cx="6337849" cy="1210568"/>
          </a:xfrm>
        </p:grpSpPr>
        <p:grpSp>
          <p:nvGrpSpPr>
            <p:cNvPr id="26" name="Group 25"/>
            <p:cNvGrpSpPr/>
            <p:nvPr/>
          </p:nvGrpSpPr>
          <p:grpSpPr>
            <a:xfrm>
              <a:off x="1218775" y="5692914"/>
              <a:ext cx="2738191" cy="369332"/>
              <a:chOff x="1218775" y="5692914"/>
              <a:chExt cx="2738191" cy="369332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775" y="5781416"/>
                <a:ext cx="305225" cy="228919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 bwMode="auto">
              <a:xfrm>
                <a:off x="1438328" y="5692914"/>
                <a:ext cx="251863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noteworthy exceptions: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68025" y="5988050"/>
              <a:ext cx="4749240" cy="338554"/>
              <a:chOff x="1568025" y="5988050"/>
              <a:chExt cx="4749240" cy="338554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25" y="6071313"/>
                <a:ext cx="229025" cy="171769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 bwMode="auto">
              <a:xfrm>
                <a:off x="1709913" y="5988050"/>
                <a:ext cx="46073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Pentobarbital (insomnia, pre-op sedation, seizures)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74800" y="6293882"/>
              <a:ext cx="2447203" cy="338554"/>
              <a:chOff x="1574800" y="6293882"/>
              <a:chExt cx="2447203" cy="338554"/>
            </a:xfrm>
          </p:grpSpPr>
          <p:sp>
            <p:nvSpPr>
              <p:cNvPr id="114" name="TextBox 113"/>
              <p:cNvSpPr txBox="1"/>
              <p:nvPr/>
            </p:nvSpPr>
            <p:spPr bwMode="auto">
              <a:xfrm>
                <a:off x="1719770" y="6293882"/>
                <a:ext cx="23022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Phenobarbital (seizures)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369227"/>
                <a:ext cx="229025" cy="171769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1574800" y="6564928"/>
              <a:ext cx="5981824" cy="338554"/>
              <a:chOff x="1574800" y="6342678"/>
              <a:chExt cx="5981824" cy="338554"/>
            </a:xfrm>
          </p:grpSpPr>
          <p:sp>
            <p:nvSpPr>
              <p:cNvPr id="117" name="TextBox 116"/>
              <p:cNvSpPr txBox="1"/>
              <p:nvPr/>
            </p:nvSpPr>
            <p:spPr bwMode="auto">
              <a:xfrm>
                <a:off x="1719770" y="6342678"/>
                <a:ext cx="58368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Thiopental (induction/maintenance of anesthesia)….short-lasting</a:t>
                </a: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433263"/>
                <a:ext cx="229025" cy="171769"/>
              </a:xfrm>
              <a:prstGeom prst="rect">
                <a:avLst/>
              </a:prstGeom>
            </p:spPr>
          </p:pic>
        </p:grpSp>
      </p:grpSp>
      <p:sp>
        <p:nvSpPr>
          <p:cNvPr id="67" name="Oval 66"/>
          <p:cNvSpPr/>
          <p:nvPr/>
        </p:nvSpPr>
        <p:spPr>
          <a:xfrm>
            <a:off x="5695944" y="1967783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22182" y="1984623"/>
            <a:ext cx="432723" cy="324542"/>
            <a:chOff x="4298181" y="1984623"/>
            <a:chExt cx="432723" cy="32454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181" y="1984623"/>
              <a:ext cx="432723" cy="3245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4337049" y="2031353"/>
              <a:ext cx="3930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591127" y="1968648"/>
            <a:ext cx="623531" cy="653932"/>
            <a:chOff x="5556850" y="1448010"/>
            <a:chExt cx="846331" cy="921658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6" name="Group 125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27" name="Freeform 12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 bwMode="auto">
              <a:xfrm>
                <a:off x="5832242" y="1448010"/>
                <a:ext cx="500868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19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311645" y="3178939"/>
            <a:ext cx="1508772" cy="1240603"/>
            <a:chOff x="7079132" y="3466676"/>
            <a:chExt cx="1508772" cy="1240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32" y="3699419"/>
              <a:ext cx="1508772" cy="100786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 bwMode="auto">
            <a:xfrm>
              <a:off x="7382184" y="3466676"/>
              <a:ext cx="8130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alcohol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857312" y="3953174"/>
              <a:ext cx="623532" cy="653932"/>
              <a:chOff x="5556850" y="1448010"/>
              <a:chExt cx="846331" cy="921658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850" y="1574791"/>
                <a:ext cx="445601" cy="794877"/>
              </a:xfrm>
              <a:prstGeom prst="rect">
                <a:avLst/>
              </a:prstGeom>
            </p:spPr>
          </p:pic>
          <p:grpSp>
            <p:nvGrpSpPr>
              <p:cNvPr id="131" name="Group 130"/>
              <p:cNvGrpSpPr/>
              <p:nvPr/>
            </p:nvGrpSpPr>
            <p:grpSpPr>
              <a:xfrm>
                <a:off x="5752632" y="1448010"/>
                <a:ext cx="650549" cy="477161"/>
                <a:chOff x="5752632" y="1448010"/>
                <a:chExt cx="650549" cy="477161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5752632" y="1538249"/>
                  <a:ext cx="650549" cy="306070"/>
                </a:xfrm>
                <a:custGeom>
                  <a:avLst/>
                  <a:gdLst>
                    <a:gd name="connsiteX0" fmla="*/ 0 w 2544702"/>
                    <a:gd name="connsiteY0" fmla="*/ 870775 h 1454166"/>
                    <a:gd name="connsiteX1" fmla="*/ 361950 w 2544702"/>
                    <a:gd name="connsiteY1" fmla="*/ 880300 h 1454166"/>
                    <a:gd name="connsiteX2" fmla="*/ 885825 w 2544702"/>
                    <a:gd name="connsiteY2" fmla="*/ 175450 h 1454166"/>
                    <a:gd name="connsiteX3" fmla="*/ 2314575 w 2544702"/>
                    <a:gd name="connsiteY3" fmla="*/ 89725 h 1454166"/>
                    <a:gd name="connsiteX4" fmla="*/ 2400300 w 2544702"/>
                    <a:gd name="connsiteY4" fmla="*/ 1289875 h 1454166"/>
                    <a:gd name="connsiteX5" fmla="*/ 904875 w 2544702"/>
                    <a:gd name="connsiteY5" fmla="*/ 1404175 h 1454166"/>
                    <a:gd name="connsiteX6" fmla="*/ 66675 w 2544702"/>
                    <a:gd name="connsiteY6" fmla="*/ 918400 h 1454166"/>
                    <a:gd name="connsiteX0" fmla="*/ 0 w 2544702"/>
                    <a:gd name="connsiteY0" fmla="*/ 870775 h 1457493"/>
                    <a:gd name="connsiteX1" fmla="*/ 361950 w 2544702"/>
                    <a:gd name="connsiteY1" fmla="*/ 880300 h 1457493"/>
                    <a:gd name="connsiteX2" fmla="*/ 885825 w 2544702"/>
                    <a:gd name="connsiteY2" fmla="*/ 175450 h 1457493"/>
                    <a:gd name="connsiteX3" fmla="*/ 2314575 w 2544702"/>
                    <a:gd name="connsiteY3" fmla="*/ 89725 h 1457493"/>
                    <a:gd name="connsiteX4" fmla="*/ 2400300 w 2544702"/>
                    <a:gd name="connsiteY4" fmla="*/ 1289875 h 1457493"/>
                    <a:gd name="connsiteX5" fmla="*/ 904875 w 2544702"/>
                    <a:gd name="connsiteY5" fmla="*/ 1404175 h 1457493"/>
                    <a:gd name="connsiteX6" fmla="*/ 0 w 2544702"/>
                    <a:gd name="connsiteY6" fmla="*/ 870775 h 1457493"/>
                    <a:gd name="connsiteX0" fmla="*/ 0 w 2584418"/>
                    <a:gd name="connsiteY0" fmla="*/ 786270 h 1366647"/>
                    <a:gd name="connsiteX1" fmla="*/ 361950 w 2584418"/>
                    <a:gd name="connsiteY1" fmla="*/ 795795 h 1366647"/>
                    <a:gd name="connsiteX2" fmla="*/ 885825 w 2584418"/>
                    <a:gd name="connsiteY2" fmla="*/ 90945 h 1366647"/>
                    <a:gd name="connsiteX3" fmla="*/ 2393156 w 2584418"/>
                    <a:gd name="connsiteY3" fmla="*/ 131427 h 1366647"/>
                    <a:gd name="connsiteX4" fmla="*/ 2400300 w 2584418"/>
                    <a:gd name="connsiteY4" fmla="*/ 1205370 h 1366647"/>
                    <a:gd name="connsiteX5" fmla="*/ 904875 w 2584418"/>
                    <a:gd name="connsiteY5" fmla="*/ 1319670 h 1366647"/>
                    <a:gd name="connsiteX6" fmla="*/ 0 w 2584418"/>
                    <a:gd name="connsiteY6" fmla="*/ 786270 h 1366647"/>
                    <a:gd name="connsiteX0" fmla="*/ 0 w 2593856"/>
                    <a:gd name="connsiteY0" fmla="*/ 767836 h 1346518"/>
                    <a:gd name="connsiteX1" fmla="*/ 361950 w 2593856"/>
                    <a:gd name="connsiteY1" fmla="*/ 777361 h 1346518"/>
                    <a:gd name="connsiteX2" fmla="*/ 885825 w 2593856"/>
                    <a:gd name="connsiteY2" fmla="*/ 72511 h 1346518"/>
                    <a:gd name="connsiteX3" fmla="*/ 2409825 w 2593856"/>
                    <a:gd name="connsiteY3" fmla="*/ 148711 h 1346518"/>
                    <a:gd name="connsiteX4" fmla="*/ 2400300 w 2593856"/>
                    <a:gd name="connsiteY4" fmla="*/ 1186936 h 1346518"/>
                    <a:gd name="connsiteX5" fmla="*/ 904875 w 2593856"/>
                    <a:gd name="connsiteY5" fmla="*/ 1301236 h 1346518"/>
                    <a:gd name="connsiteX6" fmla="*/ 0 w 2593856"/>
                    <a:gd name="connsiteY6" fmla="*/ 767836 h 134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3856" h="1346518">
                      <a:moveTo>
                        <a:pt x="0" y="767836"/>
                      </a:moveTo>
                      <a:cubicBezTo>
                        <a:pt x="107156" y="830542"/>
                        <a:pt x="214313" y="893248"/>
                        <a:pt x="361950" y="777361"/>
                      </a:cubicBezTo>
                      <a:cubicBezTo>
                        <a:pt x="509587" y="661474"/>
                        <a:pt x="544513" y="177286"/>
                        <a:pt x="885825" y="72511"/>
                      </a:cubicBezTo>
                      <a:cubicBezTo>
                        <a:pt x="1227138" y="-32264"/>
                        <a:pt x="2157413" y="-37027"/>
                        <a:pt x="2409825" y="148711"/>
                      </a:cubicBezTo>
                      <a:cubicBezTo>
                        <a:pt x="2662238" y="334448"/>
                        <a:pt x="2651125" y="994849"/>
                        <a:pt x="2400300" y="1186936"/>
                      </a:cubicBezTo>
                      <a:cubicBezTo>
                        <a:pt x="2149475" y="1379023"/>
                        <a:pt x="1304925" y="1371086"/>
                        <a:pt x="904875" y="1301236"/>
                      </a:cubicBezTo>
                      <a:cubicBezTo>
                        <a:pt x="504825" y="1231386"/>
                        <a:pt x="224631" y="979767"/>
                        <a:pt x="0" y="76783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Candara" panose="020E0502030303020204" pitchFamily="34" charset="0"/>
                  </a:endParaRP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 bwMode="auto">
                <a:xfrm>
                  <a:off x="5858098" y="1448010"/>
                  <a:ext cx="531328" cy="477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600" dirty="0">
                      <a:solidFill>
                        <a:schemeClr val="bg1"/>
                      </a:solidFill>
                      <a:latin typeface="Candara" panose="020E0502030303020204" pitchFamily="34" charset="0"/>
                      <a:ea typeface="Arial Unicode MS" pitchFamily="34" charset="-128"/>
                      <a:cs typeface="Arial Unicode MS" pitchFamily="34" charset="-128"/>
                    </a:rPr>
                    <a:t>20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08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081" y="43189"/>
            <a:ext cx="299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pic>
        <p:nvPicPr>
          <p:cNvPr id="1032" name="Picture 8" descr="http://www.itmonline.org/image/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386" y="914400"/>
            <a:ext cx="134921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 bwMode="auto">
          <a:xfrm>
            <a:off x="5312985" y="2596614"/>
            <a:ext cx="12186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 </a:t>
            </a:r>
            <a:r>
              <a:rPr lang="en-US" sz="2000" i="1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huang</a:t>
            </a:r>
            <a:endParaRPr lang="en-US" sz="2000" i="1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01021" y="3352800"/>
            <a:ext cx="6773202" cy="369332"/>
            <a:chOff x="777021" y="4335363"/>
            <a:chExt cx="6773202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009650" y="4335363"/>
              <a:ext cx="65405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200" y="4443320"/>
            <a:ext cx="6000469" cy="1728880"/>
            <a:chOff x="1828800" y="4748120"/>
            <a:chExt cx="6000469" cy="172888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828800" y="6107668"/>
              <a:ext cx="1688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214075" y="6107668"/>
              <a:ext cx="15392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amphetamine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87200" y="4748120"/>
              <a:ext cx="5942069" cy="1359548"/>
              <a:chOff x="1920538" y="4929539"/>
              <a:chExt cx="5275661" cy="11347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688176" y="5124455"/>
                <a:ext cx="1508023" cy="677425"/>
                <a:chOff x="4685358" y="3779520"/>
                <a:chExt cx="2946648" cy="1371600"/>
              </a:xfrm>
            </p:grpSpPr>
            <p:pic>
              <p:nvPicPr>
                <p:cNvPr id="15" name="Picture 6" descr="File:Amphetamine-2D-skeletal.sv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98"/>
                <a:stretch/>
              </p:blipFill>
              <p:spPr bwMode="auto">
                <a:xfrm>
                  <a:off x="4685358" y="3779520"/>
                  <a:ext cx="2163118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 bwMode="auto">
                <a:xfrm>
                  <a:off x="6774915" y="3890546"/>
                  <a:ext cx="857091" cy="5461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500" dirty="0">
                      <a:latin typeface="Candara" panose="020E0502030303020204" pitchFamily="34" charset="0"/>
                      <a:ea typeface="Arial Unicode MS" pitchFamily="34" charset="-128"/>
                      <a:cs typeface="Arial Unicode MS" pitchFamily="34" charset="-128"/>
                    </a:rPr>
                    <a:t>NH</a:t>
                  </a:r>
                  <a:r>
                    <a:rPr lang="en-US" sz="1500" baseline="-25000" dirty="0">
                      <a:latin typeface="Candara" panose="020E0502030303020204" pitchFamily="34" charset="0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</p:txBody>
            </p:sp>
          </p:grpSp>
          <p:pic>
            <p:nvPicPr>
              <p:cNvPr id="14" name="Picture 2" descr="File:Norepinephrine structure with descriptor.sv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538" y="4929539"/>
                <a:ext cx="1678416" cy="113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2653502" y="4081046"/>
            <a:ext cx="3915971" cy="338554"/>
            <a:chOff x="1060921" y="4294478"/>
            <a:chExt cx="3915971" cy="3385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1222338" y="4294478"/>
              <a:ext cx="37545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indirectly-acting sympathomimetic amine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57475" y="3700046"/>
            <a:ext cx="5034867" cy="338554"/>
            <a:chOff x="1060921" y="4294478"/>
            <a:chExt cx="5034867" cy="338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1222338" y="4294478"/>
              <a:ext cx="4873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50C70-5779-DE16-67F9-06B5186D7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>
            <a:extLst>
              <a:ext uri="{FF2B5EF4-FFF2-40B4-BE49-F238E27FC236}">
                <a16:creationId xmlns:a16="http://schemas.microsoft.com/office/drawing/2014/main" id="{6E8B2AEC-370D-57AD-7819-79397F62D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81" y="43189"/>
            <a:ext cx="299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087F5F-CCEE-D6A7-2CC4-921F5297BF4E}"/>
              </a:ext>
            </a:extLst>
          </p:cNvPr>
          <p:cNvGrpSpPr/>
          <p:nvPr/>
        </p:nvGrpSpPr>
        <p:grpSpPr>
          <a:xfrm>
            <a:off x="2301021" y="3352800"/>
            <a:ext cx="6773202" cy="369332"/>
            <a:chOff x="777021" y="4335363"/>
            <a:chExt cx="6773202" cy="3693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41339D-9334-A622-D194-D143E0F2C9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3FEEB7-213A-0229-A10E-45B70FCB1EB0}"/>
                </a:ext>
              </a:extLst>
            </p:cNvPr>
            <p:cNvSpPr txBox="1"/>
            <p:nvPr/>
          </p:nvSpPr>
          <p:spPr bwMode="auto">
            <a:xfrm>
              <a:off x="1009650" y="4335363"/>
              <a:ext cx="65405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3E025A-ED37-E7F8-1D63-527C4B005969}"/>
              </a:ext>
            </a:extLst>
          </p:cNvPr>
          <p:cNvGrpSpPr/>
          <p:nvPr/>
        </p:nvGrpSpPr>
        <p:grpSpPr>
          <a:xfrm>
            <a:off x="2653502" y="4081046"/>
            <a:ext cx="3915971" cy="338554"/>
            <a:chOff x="1060921" y="4294478"/>
            <a:chExt cx="3915971" cy="33855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D13A04-2926-DFEB-3083-76D0C7FA6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679EE4-358B-EE76-E9D5-87E43734E16D}"/>
                </a:ext>
              </a:extLst>
            </p:cNvPr>
            <p:cNvSpPr txBox="1"/>
            <p:nvPr/>
          </p:nvSpPr>
          <p:spPr bwMode="auto">
            <a:xfrm>
              <a:off x="1222338" y="4294478"/>
              <a:ext cx="37545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indirectly-acting sympathomimetic amine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32354B-8897-2A99-1C15-577299D88CFF}"/>
              </a:ext>
            </a:extLst>
          </p:cNvPr>
          <p:cNvGrpSpPr/>
          <p:nvPr/>
        </p:nvGrpSpPr>
        <p:grpSpPr>
          <a:xfrm>
            <a:off x="2895600" y="4445198"/>
            <a:ext cx="4884706" cy="338554"/>
            <a:chOff x="1319852" y="4557298"/>
            <a:chExt cx="4884706" cy="33855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82642B9-2F85-14F4-7A76-BCE198507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52" y="4648199"/>
              <a:ext cx="211768" cy="1588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272266-78C5-FF1B-6C52-5ADA7580C8D0}"/>
                </a:ext>
              </a:extLst>
            </p:cNvPr>
            <p:cNvSpPr txBox="1"/>
            <p:nvPr/>
          </p:nvSpPr>
          <p:spPr bwMode="auto">
            <a:xfrm>
              <a:off x="1443318" y="4557298"/>
              <a:ext cx="47612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amphetamine and related drugs stimulate release of: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AD5EF7-BAD2-4CDB-A480-824A0E7BA800}"/>
              </a:ext>
            </a:extLst>
          </p:cNvPr>
          <p:cNvGrpSpPr/>
          <p:nvPr/>
        </p:nvGrpSpPr>
        <p:grpSpPr>
          <a:xfrm>
            <a:off x="3080072" y="4800600"/>
            <a:ext cx="6505409" cy="338554"/>
            <a:chOff x="1556072" y="4790799"/>
            <a:chExt cx="6505409" cy="3385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681606-3E9A-282C-8DB2-109B6547EBD9}"/>
                </a:ext>
              </a:extLst>
            </p:cNvPr>
            <p:cNvSpPr txBox="1"/>
            <p:nvPr/>
          </p:nvSpPr>
          <p:spPr bwMode="auto">
            <a:xfrm>
              <a:off x="1676400" y="4790799"/>
              <a:ext cx="638508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dopamine     stimulates reward mechanisms, causes psychosis/addiction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CE593F-AAA3-DF9B-9B3B-D373AE715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4877276"/>
              <a:ext cx="211768" cy="158827"/>
            </a:xfrm>
            <a:prstGeom prst="rect">
              <a:avLst/>
            </a:prstGeom>
          </p:spPr>
        </p:pic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011C9D-61C6-C93A-B400-D07C8AE74102}"/>
                </a:ext>
              </a:extLst>
            </p:cNvPr>
            <p:cNvCxnSpPr/>
            <p:nvPr/>
          </p:nvCxnSpPr>
          <p:spPr>
            <a:xfrm>
              <a:off x="2667000" y="4963832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94F20C-861D-1B52-7980-9106582A2EE9}"/>
              </a:ext>
            </a:extLst>
          </p:cNvPr>
          <p:cNvGrpSpPr/>
          <p:nvPr/>
        </p:nvGrpSpPr>
        <p:grpSpPr>
          <a:xfrm>
            <a:off x="3080072" y="5102954"/>
            <a:ext cx="4395857" cy="338554"/>
            <a:chOff x="1556072" y="5024300"/>
            <a:chExt cx="4395857" cy="33855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5E96BF8-A4AC-5D52-8A6F-8F3348FD1DA5}"/>
                </a:ext>
              </a:extLst>
            </p:cNvPr>
            <p:cNvSpPr txBox="1"/>
            <p:nvPr/>
          </p:nvSpPr>
          <p:spPr bwMode="auto">
            <a:xfrm>
              <a:off x="1676400" y="5024300"/>
              <a:ext cx="427552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norepinephrine      increased vigilance, anorexia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DB80520-A051-702D-7458-77D8C838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113496"/>
              <a:ext cx="211768" cy="158827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D2390F-8071-646D-897E-42C2BE43A339}"/>
                </a:ext>
              </a:extLst>
            </p:cNvPr>
            <p:cNvCxnSpPr/>
            <p:nvPr/>
          </p:nvCxnSpPr>
          <p:spPr>
            <a:xfrm>
              <a:off x="3143252" y="5195886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92A43C3-9C5F-85EC-2764-E2353C284D66}"/>
              </a:ext>
            </a:extLst>
          </p:cNvPr>
          <p:cNvGrpSpPr/>
          <p:nvPr/>
        </p:nvGrpSpPr>
        <p:grpSpPr>
          <a:xfrm>
            <a:off x="3080073" y="5415109"/>
            <a:ext cx="3849234" cy="338554"/>
            <a:chOff x="1556072" y="5257800"/>
            <a:chExt cx="3849234" cy="3385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542BF51-0417-FF7B-01C2-012E6739C42A}"/>
                </a:ext>
              </a:extLst>
            </p:cNvPr>
            <p:cNvSpPr txBox="1"/>
            <p:nvPr/>
          </p:nvSpPr>
          <p:spPr bwMode="auto">
            <a:xfrm>
              <a:off x="1676400" y="5257800"/>
              <a:ext cx="37289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serotonin     increased vigilance, anorexia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01BD282-90E8-425B-67EC-95C2D7DDA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349239"/>
              <a:ext cx="211768" cy="158827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9E5164B-25CA-2355-86A1-05A517A6DA04}"/>
                </a:ext>
              </a:extLst>
            </p:cNvPr>
            <p:cNvCxnSpPr/>
            <p:nvPr/>
          </p:nvCxnSpPr>
          <p:spPr>
            <a:xfrm>
              <a:off x="2638994" y="5431621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C86D12D-8A98-25AC-7ED7-0CB0849C43AA}"/>
              </a:ext>
            </a:extLst>
          </p:cNvPr>
          <p:cNvGrpSpPr/>
          <p:nvPr/>
        </p:nvGrpSpPr>
        <p:grpSpPr>
          <a:xfrm>
            <a:off x="2294724" y="4972051"/>
            <a:ext cx="783756" cy="642991"/>
            <a:chOff x="1001923" y="4880315"/>
            <a:chExt cx="783756" cy="642991"/>
          </a:xfrm>
        </p:grpSpPr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3086F1E7-0542-693C-1221-3BC6863FC946}"/>
                </a:ext>
              </a:extLst>
            </p:cNvPr>
            <p:cNvSpPr/>
            <p:nvPr/>
          </p:nvSpPr>
          <p:spPr>
            <a:xfrm>
              <a:off x="1573911" y="4880315"/>
              <a:ext cx="211768" cy="642991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B3BF16A-A577-73B3-98E3-876DC8348E89}"/>
                </a:ext>
              </a:extLst>
            </p:cNvPr>
            <p:cNvSpPr txBox="1"/>
            <p:nvPr/>
          </p:nvSpPr>
          <p:spPr bwMode="auto">
            <a:xfrm>
              <a:off x="1001923" y="5003800"/>
              <a:ext cx="53893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CNS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DE782F-BDBD-1094-A07B-CDFDFB4E7882}"/>
              </a:ext>
            </a:extLst>
          </p:cNvPr>
          <p:cNvGrpSpPr/>
          <p:nvPr/>
        </p:nvGrpSpPr>
        <p:grpSpPr>
          <a:xfrm>
            <a:off x="1524001" y="5894040"/>
            <a:ext cx="6439242" cy="659161"/>
            <a:chOff x="231199" y="5482078"/>
            <a:chExt cx="6439242" cy="659161"/>
          </a:xfrm>
        </p:grpSpPr>
        <p:sp>
          <p:nvSpPr>
            <p:cNvPr id="39" name="Left Brace 38">
              <a:extLst>
                <a:ext uri="{FF2B5EF4-FFF2-40B4-BE49-F238E27FC236}">
                  <a16:creationId xmlns:a16="http://schemas.microsoft.com/office/drawing/2014/main" id="{D7EC44F2-EDB5-DB10-9CAA-53D17ACC93FD}"/>
                </a:ext>
              </a:extLst>
            </p:cNvPr>
            <p:cNvSpPr/>
            <p:nvPr/>
          </p:nvSpPr>
          <p:spPr>
            <a:xfrm>
              <a:off x="1573911" y="5584030"/>
              <a:ext cx="211768" cy="189305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0F82DF1-192D-2CC3-E3C5-425C5A3E8D3B}"/>
                </a:ext>
              </a:extLst>
            </p:cNvPr>
            <p:cNvGrpSpPr/>
            <p:nvPr/>
          </p:nvGrpSpPr>
          <p:grpSpPr>
            <a:xfrm>
              <a:off x="1787271" y="5498663"/>
              <a:ext cx="4883170" cy="338554"/>
              <a:chOff x="1556072" y="5498663"/>
              <a:chExt cx="4883170" cy="338554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0FDA244-A319-EA7B-9F96-34996EC89F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072" y="5593079"/>
                <a:ext cx="211768" cy="158827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6549915-E12D-E411-D2E6-CA5C3DF3602C}"/>
                  </a:ext>
                </a:extLst>
              </p:cNvPr>
              <p:cNvSpPr txBox="1"/>
              <p:nvPr/>
            </p:nvSpPr>
            <p:spPr bwMode="auto">
              <a:xfrm>
                <a:off x="1676400" y="5498663"/>
                <a:ext cx="476284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norepinephrine     hypertension, strokes, arrhythmias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3F37458-6330-2E7B-F189-8FB62FB7B7B6}"/>
                  </a:ext>
                </a:extLst>
              </p:cNvPr>
              <p:cNvCxnSpPr/>
              <p:nvPr/>
            </p:nvCxnSpPr>
            <p:spPr>
              <a:xfrm>
                <a:off x="3131115" y="5669761"/>
                <a:ext cx="1524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6294AA6-B281-9506-0D8A-1443B1D7792F}"/>
                </a:ext>
              </a:extLst>
            </p:cNvPr>
            <p:cNvGrpSpPr/>
            <p:nvPr/>
          </p:nvGrpSpPr>
          <p:grpSpPr>
            <a:xfrm>
              <a:off x="231199" y="5482078"/>
              <a:ext cx="1252266" cy="659161"/>
              <a:chOff x="0" y="5482078"/>
              <a:chExt cx="1252266" cy="65916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69A8D52-15FA-B583-2CE4-33E5C0C6FE90}"/>
                  </a:ext>
                </a:extLst>
              </p:cNvPr>
              <p:cNvSpPr txBox="1"/>
              <p:nvPr/>
            </p:nvSpPr>
            <p:spPr bwMode="auto">
              <a:xfrm>
                <a:off x="0" y="5482078"/>
                <a:ext cx="125226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sympathetic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559D266-B0B7-5388-0826-2BD30DE13790}"/>
                  </a:ext>
                </a:extLst>
              </p:cNvPr>
              <p:cNvSpPr txBox="1"/>
              <p:nvPr/>
            </p:nvSpPr>
            <p:spPr bwMode="auto">
              <a:xfrm>
                <a:off x="326340" y="5642382"/>
                <a:ext cx="67839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nerve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5319122-9D0E-F284-AFA5-A4C05F619EBE}"/>
                  </a:ext>
                </a:extLst>
              </p:cNvPr>
              <p:cNvSpPr txBox="1"/>
              <p:nvPr/>
            </p:nvSpPr>
            <p:spPr bwMode="auto">
              <a:xfrm>
                <a:off x="140904" y="5802685"/>
                <a:ext cx="9941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terminals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BEE32A-E425-7591-737B-7045A47E9909}"/>
              </a:ext>
            </a:extLst>
          </p:cNvPr>
          <p:cNvGrpSpPr/>
          <p:nvPr/>
        </p:nvGrpSpPr>
        <p:grpSpPr>
          <a:xfrm>
            <a:off x="2657475" y="3700046"/>
            <a:ext cx="5034867" cy="338554"/>
            <a:chOff x="1060921" y="4294478"/>
            <a:chExt cx="5034867" cy="33855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6ED064B5-90DE-97BE-AA51-DD3333A32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EF52AF-C73F-1BF5-3464-43717F2D495B}"/>
                </a:ext>
              </a:extLst>
            </p:cNvPr>
            <p:cNvSpPr txBox="1"/>
            <p:nvPr/>
          </p:nvSpPr>
          <p:spPr bwMode="auto">
            <a:xfrm>
              <a:off x="1222338" y="4294478"/>
              <a:ext cx="48734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  <p:pic>
        <p:nvPicPr>
          <p:cNvPr id="54" name="Picture 4" descr="http://jgcstories.files.wordpress.com/2012/02/eye_wide_open_by_emostar_stock.jpg">
            <a:extLst>
              <a:ext uri="{FF2B5EF4-FFF2-40B4-BE49-F238E27FC236}">
                <a16:creationId xmlns:a16="http://schemas.microsoft.com/office/drawing/2014/main" id="{C9531B12-7629-D877-4890-FBD5E82A2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942975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939F657E-6482-C256-A31A-735258EC25BD}"/>
              </a:ext>
            </a:extLst>
          </p:cNvPr>
          <p:cNvGrpSpPr/>
          <p:nvPr/>
        </p:nvGrpSpPr>
        <p:grpSpPr>
          <a:xfrm>
            <a:off x="9818491" y="6017482"/>
            <a:ext cx="623532" cy="663457"/>
            <a:chOff x="5556850" y="1434585"/>
            <a:chExt cx="846331" cy="935083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8C58279-9CC2-EA7D-D3DA-B8FFBAAE4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BD5093B-6BF2-254F-AEB8-FF22198BE251}"/>
                </a:ext>
              </a:extLst>
            </p:cNvPr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9B747862-B3C1-0707-AD07-DB38107E731B}"/>
                  </a:ext>
                </a:extLst>
              </p:cNvPr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B76656C-2C52-2AA7-27AB-AAD10181F8C1}"/>
                  </a:ext>
                </a:extLst>
              </p:cNvPr>
              <p:cNvSpPr txBox="1"/>
              <p:nvPr/>
            </p:nvSpPr>
            <p:spPr bwMode="auto">
              <a:xfrm>
                <a:off x="5858098" y="1434585"/>
                <a:ext cx="47693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50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772148" y="2663554"/>
            <a:ext cx="623532" cy="663457"/>
            <a:chOff x="5556850" y="1434585"/>
            <a:chExt cx="846331" cy="93508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5108568" y="3283263"/>
            <a:ext cx="1673233" cy="352108"/>
          </a:xfrm>
          <a:prstGeom prst="rect">
            <a:avLst/>
          </a:prstGeom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7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2" y="4046068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4046068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16" y="4046068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2" y="4046068"/>
            <a:ext cx="270230" cy="202673"/>
          </a:xfrm>
          <a:prstGeom prst="rect">
            <a:avLst/>
          </a:prstGeom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192" y="4667493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2892042" y="1936742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solidFill>
            <a:srgbClr val="990099"/>
          </a:solidFill>
          <a:ln w="76200">
            <a:solidFill>
              <a:srgbClr val="6C006C"/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5757083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33480" y="1251740"/>
            <a:ext cx="2820305" cy="2596918"/>
            <a:chOff x="1209480" y="967781"/>
            <a:chExt cx="2820305" cy="2596918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053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2045265" y="1467777"/>
            <a:ext cx="1464713" cy="145837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5494983" y="3619505"/>
            <a:ext cx="889151" cy="206985"/>
            <a:chOff x="3970982" y="3619504"/>
            <a:chExt cx="889151" cy="20698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3970982" y="3619504"/>
              <a:ext cx="207884" cy="20698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185525" y="3619504"/>
              <a:ext cx="207884" cy="20698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418887" y="3619504"/>
              <a:ext cx="207884" cy="20698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652249" y="3619504"/>
              <a:ext cx="207884" cy="20698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 bwMode="auto">
          <a:xfrm>
            <a:off x="6322922" y="3668024"/>
            <a:ext cx="16882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6C006C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5" name="TextBox 81">
            <a:extLst>
              <a:ext uri="{FF2B5EF4-FFF2-40B4-BE49-F238E27FC236}">
                <a16:creationId xmlns:a16="http://schemas.microsoft.com/office/drawing/2014/main" id="{AF781A58-D29E-6903-1642-D58AEDB1C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4993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245832" y="981076"/>
            <a:ext cx="623532" cy="663457"/>
            <a:chOff x="5556850" y="1434585"/>
            <a:chExt cx="846331" cy="93508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5752632" y="1434585"/>
              <a:ext cx="650549" cy="477161"/>
              <a:chOff x="5752632" y="1434585"/>
              <a:chExt cx="650549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5858098" y="1434585"/>
                <a:ext cx="507392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>
          <a:xfrm>
            <a:off x="1892300" y="1003301"/>
            <a:ext cx="8229600" cy="5018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4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590801" y="2886076"/>
            <a:ext cx="1685077" cy="795337"/>
            <a:chOff x="1066800" y="2886075"/>
            <a:chExt cx="1685077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68507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6477001" y="1981200"/>
            <a:ext cx="20329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934200" y="1333886"/>
            <a:ext cx="189674" cy="1901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7075484" y="1233071"/>
            <a:ext cx="15215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7074695" y="1528342"/>
            <a:ext cx="13885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615068" y="2663856"/>
            <a:ext cx="16962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reverse transport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64200" y="3840481"/>
            <a:ext cx="189674" cy="1901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905500" y="3840481"/>
            <a:ext cx="189674" cy="190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396046" y="3838541"/>
            <a:ext cx="189674" cy="1901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639501" y="3836365"/>
            <a:ext cx="189674" cy="1901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150771" y="3841343"/>
            <a:ext cx="189674" cy="19011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34038" y="3707610"/>
            <a:ext cx="189674" cy="19011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638792" y="3979060"/>
            <a:ext cx="189674" cy="19011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894429" y="3709983"/>
            <a:ext cx="189674" cy="19011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893591" y="3984211"/>
            <a:ext cx="189674" cy="19011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 bwMode="auto">
          <a:xfrm>
            <a:off x="2943489" y="1696695"/>
            <a:ext cx="207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 is a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weak lipophilic base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err="1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pKa</a:t>
            </a:r>
            <a:r>
              <a:rPr lang="en-US" i="1" dirty="0">
                <a:solidFill>
                  <a:srgbClr val="0099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 = 9.9)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3356664" y="3770521"/>
            <a:ext cx="858427" cy="503570"/>
            <a:chOff x="1832663" y="3770521"/>
            <a:chExt cx="858427" cy="503570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1832663" y="3935537"/>
              <a:ext cx="76655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8599" r="28607" b="20919"/>
          <a:stretch/>
        </p:blipFill>
        <p:spPr>
          <a:xfrm>
            <a:off x="4179096" y="3821967"/>
            <a:ext cx="628647" cy="647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t="9267" r="32500" b="24518"/>
          <a:stretch/>
        </p:blipFill>
        <p:spPr>
          <a:xfrm>
            <a:off x="4171954" y="3810000"/>
            <a:ext cx="628647" cy="6489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4618644" y="3800233"/>
            <a:ext cx="240497" cy="2543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32" y="2519316"/>
            <a:ext cx="289722" cy="21729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945" y="1600201"/>
            <a:ext cx="289722" cy="21729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42" y="2520951"/>
            <a:ext cx="289722" cy="2172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53" y="2517776"/>
            <a:ext cx="289722" cy="2172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917" y="4071935"/>
            <a:ext cx="289722" cy="2172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88" y="4071935"/>
            <a:ext cx="289722" cy="21729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1981200" y="5750655"/>
            <a:ext cx="2650822" cy="525249"/>
            <a:chOff x="953326" y="5715000"/>
            <a:chExt cx="2650822" cy="525249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1079098" y="5715000"/>
              <a:ext cx="24144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079098" y="5901695"/>
              <a:ext cx="25250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1981200" y="6235700"/>
            <a:ext cx="2408769" cy="497746"/>
            <a:chOff x="953326" y="6172200"/>
            <a:chExt cx="2408769" cy="497746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1079098" y="6172200"/>
              <a:ext cx="22829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1079098" y="6331392"/>
              <a:ext cx="187102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648201" y="5750654"/>
            <a:ext cx="4758376" cy="690892"/>
            <a:chOff x="3124200" y="5750654"/>
            <a:chExt cx="4758376" cy="690892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124200" y="6072214"/>
              <a:ext cx="19896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plus amphetamine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46573" y="597408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27775" y="5750654"/>
              <a:ext cx="2654801" cy="525249"/>
              <a:chOff x="5253175" y="5715000"/>
              <a:chExt cx="2654801" cy="525249"/>
            </a:xfrm>
          </p:grpSpPr>
          <p:sp>
            <p:nvSpPr>
              <p:cNvPr id="79" name="TextBox 78"/>
              <p:cNvSpPr txBox="1"/>
              <p:nvPr/>
            </p:nvSpPr>
            <p:spPr bwMode="auto">
              <a:xfrm>
                <a:off x="5427810" y="5715000"/>
                <a:ext cx="248016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Reverse transport leads to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427810" y="5901695"/>
                <a:ext cx="21226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catecholamine release</a:t>
                </a: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75" y="5769280"/>
                <a:ext cx="289722" cy="217293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5070573" y="6235700"/>
            <a:ext cx="5061668" cy="497746"/>
            <a:chOff x="3546573" y="6235700"/>
            <a:chExt cx="5061668" cy="49774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546573" y="657606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232400" y="6235700"/>
              <a:ext cx="3375841" cy="497746"/>
              <a:chOff x="5257800" y="6321623"/>
              <a:chExt cx="3375841" cy="497746"/>
            </a:xfrm>
          </p:grpSpPr>
          <p:sp>
            <p:nvSpPr>
              <p:cNvPr id="86" name="TextBox 85"/>
              <p:cNvSpPr txBox="1"/>
              <p:nvPr/>
            </p:nvSpPr>
            <p:spPr bwMode="auto">
              <a:xfrm>
                <a:off x="5430520" y="6321623"/>
                <a:ext cx="320312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Alkalinization</a:t>
                </a:r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 shuts down vesicular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5430520" y="6480815"/>
                <a:ext cx="2699778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catecholamine sequestration</a:t>
                </a: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6386707"/>
                <a:ext cx="289722" cy="217293"/>
              </a:xfrm>
              <a:prstGeom prst="rect">
                <a:avLst/>
              </a:prstGeom>
            </p:spPr>
          </p:pic>
        </p:grpSp>
      </p:grpSp>
      <p:sp>
        <p:nvSpPr>
          <p:cNvPr id="110" name="Freeform 109"/>
          <p:cNvSpPr/>
          <p:nvPr/>
        </p:nvSpPr>
        <p:spPr>
          <a:xfrm>
            <a:off x="6597753" y="2317750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" name="TextBox 81">
            <a:extLst>
              <a:ext uri="{FF2B5EF4-FFF2-40B4-BE49-F238E27FC236}">
                <a16:creationId xmlns:a16="http://schemas.microsoft.com/office/drawing/2014/main" id="{4788ABA1-E9DB-85AC-D540-E584F6F9D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2805"/>
            <a:ext cx="5476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192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990234" y="762000"/>
            <a:ext cx="3075718" cy="400110"/>
            <a:chOff x="466233" y="762000"/>
            <a:chExt cx="3075718" cy="400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817670"/>
              <a:ext cx="385027" cy="2887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792480" y="762000"/>
              <a:ext cx="27494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Powerful CNS stimulant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01022" y="1046701"/>
            <a:ext cx="4860819" cy="461665"/>
            <a:chOff x="777021" y="989550"/>
            <a:chExt cx="4860819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1101836"/>
              <a:ext cx="308827" cy="2316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09650" y="989550"/>
              <a:ext cx="46281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-isomer 3-4 times more potent than </a:t>
              </a:r>
              <a:r>
                <a:rPr lang="en-US" sz="2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-isomer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44777" y="1384875"/>
            <a:ext cx="5658900" cy="400110"/>
            <a:chOff x="1120776" y="1289625"/>
            <a:chExt cx="5658900" cy="400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1408390"/>
              <a:ext cx="203199" cy="152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240980" y="1289625"/>
              <a:ext cx="5538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-amphetamine: </a:t>
              </a:r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Dextroamphetamine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Dexedrine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Dextrostat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44776" y="1685865"/>
            <a:ext cx="6068761" cy="400110"/>
            <a:chOff x="1120776" y="2037576"/>
            <a:chExt cx="6068761" cy="4001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2151995"/>
              <a:ext cx="203199" cy="152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240344" y="2037576"/>
              <a:ext cx="594919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Lisdexamfetamine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Vyvanse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): inactive, </a:t>
              </a:r>
              <a:r>
                <a:rPr lang="en-US" sz="16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prodrug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of </a:t>
              </a:r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-amphetamine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90234" y="3657600"/>
            <a:ext cx="2806413" cy="400110"/>
            <a:chOff x="466233" y="2548784"/>
            <a:chExt cx="2806413" cy="4001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792480" y="2548784"/>
              <a:ext cx="24801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Adverse/toxic effects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01021" y="3997034"/>
            <a:ext cx="3451780" cy="369332"/>
            <a:chOff x="777021" y="2831068"/>
            <a:chExt cx="3451780" cy="3693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2894825"/>
              <a:ext cx="308827" cy="2316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1009650" y="2831068"/>
              <a:ext cx="3219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Usually result from </a:t>
              </a:r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overdosage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301021" y="4307443"/>
            <a:ext cx="6489116" cy="369332"/>
            <a:chOff x="777021" y="3170052"/>
            <a:chExt cx="6489116" cy="36933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07692" y="3170052"/>
              <a:ext cx="6258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Acute toxic effects usually an extension of therapeutic effects.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67000" y="4581465"/>
            <a:ext cx="4077703" cy="338554"/>
            <a:chOff x="1143000" y="3444074"/>
            <a:chExt cx="4077703" cy="33855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262568" y="3444074"/>
              <a:ext cx="39581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restlessness, dizziness, tenseness, insomnia</a:t>
              </a:r>
            </a:p>
          </p:txBody>
        </p:sp>
      </p:grp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150012" y="43405"/>
            <a:ext cx="2991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2333625" y="2033885"/>
            <a:ext cx="1633975" cy="369332"/>
            <a:chOff x="809625" y="2033885"/>
            <a:chExt cx="1633975" cy="3693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2108071"/>
              <a:ext cx="308827" cy="23162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 bwMode="auto">
            <a:xfrm>
              <a:off x="1042254" y="2033885"/>
              <a:ext cx="1401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Clinical uses: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645572" y="2330390"/>
            <a:ext cx="4725633" cy="338554"/>
            <a:chOff x="1121571" y="2273240"/>
            <a:chExt cx="4725633" cy="33855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1238250" y="2273240"/>
              <a:ext cx="46089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Hypersomnia (Excessive Daytime Sleepiness [EDS])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900235" y="2563634"/>
            <a:ext cx="4164974" cy="338554"/>
            <a:chOff x="1376235" y="2496959"/>
            <a:chExt cx="4164974" cy="338554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1462848" y="2496959"/>
              <a:ext cx="40783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narcolepsy (0.03-0.06% of the US population)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5" y="2633658"/>
              <a:ext cx="147773" cy="11083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2902609" y="2796878"/>
            <a:ext cx="2328858" cy="338554"/>
            <a:chOff x="1378608" y="2720678"/>
            <a:chExt cx="2328858" cy="338554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1453323" y="2720678"/>
              <a:ext cx="2254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obstructive sleep apnea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08" y="2859869"/>
              <a:ext cx="147773" cy="1108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2907506" y="3030121"/>
            <a:ext cx="5635765" cy="338554"/>
            <a:chOff x="1383505" y="2944396"/>
            <a:chExt cx="5635765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453323" y="2944396"/>
              <a:ext cx="55659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shift-worker disorder (EDS affects &gt;30% of night-shift workers)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05" y="3077665"/>
              <a:ext cx="147773" cy="11083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2667001" y="3299996"/>
            <a:ext cx="3722153" cy="338554"/>
            <a:chOff x="1121571" y="2273240"/>
            <a:chExt cx="3722153" cy="33855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1238250" y="2273240"/>
              <a:ext cx="36054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Attention Deficit Hyperactivity Disorder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305051" y="4838700"/>
            <a:ext cx="3275094" cy="369332"/>
            <a:chOff x="777021" y="3170052"/>
            <a:chExt cx="3275094" cy="369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1007692" y="3170052"/>
              <a:ext cx="30444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Cardiovascular/GI side effects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000250" y="5238690"/>
            <a:ext cx="1818963" cy="400110"/>
            <a:chOff x="466233" y="2548784"/>
            <a:chExt cx="1818963" cy="40011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792480" y="2548784"/>
              <a:ext cx="14927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Alternatives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05050" y="5564743"/>
            <a:ext cx="7359901" cy="369332"/>
            <a:chOff x="781050" y="5564743"/>
            <a:chExt cx="7359901" cy="3693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5628500"/>
              <a:ext cx="308827" cy="23162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1013679" y="5564743"/>
              <a:ext cx="71272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Modafinil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Provigil</a:t>
              </a:r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): promotes wakefulness, reduces EDS in narcoleptics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667000" y="5852696"/>
            <a:ext cx="6889370" cy="338554"/>
            <a:chOff x="1143000" y="3444074"/>
            <a:chExt cx="6889370" cy="33855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1262568" y="3444074"/>
              <a:ext cx="67698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mechanism(s) not well-understood (but activates wake-promoting neurons)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676525" y="6112461"/>
            <a:ext cx="6854104" cy="338554"/>
            <a:chOff x="1143000" y="3444074"/>
            <a:chExt cx="6854104" cy="33855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262568" y="3444074"/>
              <a:ext cx="673453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little/no cardiovascular/cognitive side effects (main side effect = headaches)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676525" y="6372225"/>
            <a:ext cx="4101748" cy="338554"/>
            <a:chOff x="1143000" y="3444074"/>
            <a:chExt cx="4101748" cy="33855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 bwMode="auto">
            <a:xfrm>
              <a:off x="1262568" y="3444074"/>
              <a:ext cx="39821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may be used to reduce cocaine dependence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925511" y="3387809"/>
            <a:ext cx="623532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858098" y="1448010"/>
                <a:ext cx="513921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2016732" y="5943600"/>
            <a:ext cx="623532" cy="653932"/>
            <a:chOff x="5556850" y="1448010"/>
            <a:chExt cx="846331" cy="921658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>
                <a:off x="5858098" y="1448010"/>
                <a:ext cx="526976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9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572000" y="2057400"/>
            <a:ext cx="3124200" cy="2286000"/>
            <a:chOff x="5994805" y="3442049"/>
            <a:chExt cx="2790313" cy="2023510"/>
          </a:xfrm>
        </p:grpSpPr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721858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13049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5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721858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13049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0" name="TextBox 83"/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1290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914973" y="2020432"/>
            <a:ext cx="3276600" cy="1930388"/>
            <a:chOff x="-439278" y="3891393"/>
            <a:chExt cx="3276600" cy="1930388"/>
          </a:xfrm>
        </p:grpSpPr>
        <p:sp>
          <p:nvSpPr>
            <p:cNvPr id="49" name="Rectangle 48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-19868" y="3915505"/>
              <a:ext cx="214193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-439278" y="4096480"/>
              <a:ext cx="284725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57" name="Picture 56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 bwMode="auto">
            <a:xfrm>
              <a:off x="147590" y="5007848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03670" y="5172111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217216" y="5180499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1552" y="5000895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19181" y="4895017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6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5618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83587" y="4459215"/>
              <a:ext cx="1490339" cy="1252339"/>
              <a:chOff x="7013448" y="5102352"/>
              <a:chExt cx="1866174" cy="1435608"/>
            </a:xfrm>
          </p:grpSpPr>
          <p:pic>
            <p:nvPicPr>
              <p:cNvPr id="54" name="Picture 53"/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55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614620" cy="28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6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98925" cy="282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3984644" y="2472554"/>
            <a:ext cx="3276600" cy="1930388"/>
            <a:chOff x="-2456523" y="2944255"/>
            <a:chExt cx="3276600" cy="1930388"/>
          </a:xfrm>
        </p:grpSpPr>
        <p:sp>
          <p:nvSpPr>
            <p:cNvPr id="77" name="Rectangle 7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-1961001" y="2953347"/>
              <a:ext cx="19591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-1721064" y="3124797"/>
              <a:ext cx="15808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994617" y="2924676"/>
            <a:ext cx="3276600" cy="1930388"/>
            <a:chOff x="-3810000" y="1609457"/>
            <a:chExt cx="3276600" cy="1930388"/>
          </a:xfrm>
        </p:grpSpPr>
        <p:sp>
          <p:nvSpPr>
            <p:cNvPr id="82" name="Rectangle 8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-3602765" y="1737616"/>
              <a:ext cx="2446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-2613936" y="1890016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6004590" y="3376798"/>
            <a:ext cx="3276600" cy="1930388"/>
            <a:chOff x="4480590" y="3365944"/>
            <a:chExt cx="3276600" cy="1930388"/>
          </a:xfrm>
        </p:grpSpPr>
        <p:sp>
          <p:nvSpPr>
            <p:cNvPr id="72" name="Rectangle 71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044219" y="3449272"/>
              <a:ext cx="19062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5087147" y="3611197"/>
              <a:ext cx="184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014565" y="3828922"/>
            <a:ext cx="3276600" cy="1930388"/>
            <a:chOff x="2724372" y="4494024"/>
            <a:chExt cx="3276600" cy="1930388"/>
          </a:xfrm>
        </p:grpSpPr>
        <p:sp>
          <p:nvSpPr>
            <p:cNvPr id="39" name="Rectangle 38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2980367" y="4495800"/>
              <a:ext cx="2358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sp>
        <p:nvSpPr>
          <p:cNvPr id="6" name="TextBox 83">
            <a:extLst>
              <a:ext uri="{FF2B5EF4-FFF2-40B4-BE49-F238E27FC236}">
                <a16:creationId xmlns:a16="http://schemas.microsoft.com/office/drawing/2014/main" id="{A08F1D1E-2703-DF80-53BE-55FF44943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4606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roup 221"/>
          <p:cNvGrpSpPr/>
          <p:nvPr/>
        </p:nvGrpSpPr>
        <p:grpSpPr>
          <a:xfrm>
            <a:off x="1905000" y="1568310"/>
            <a:ext cx="3276600" cy="1930388"/>
            <a:chOff x="-1777366" y="488856"/>
            <a:chExt cx="3276600" cy="1930388"/>
          </a:xfrm>
        </p:grpSpPr>
        <p:sp>
          <p:nvSpPr>
            <p:cNvPr id="223" name="Rectangle 22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226" name="TextBox 225"/>
              <p:cNvSpPr txBox="1"/>
              <p:nvPr/>
            </p:nvSpPr>
            <p:spPr bwMode="auto">
              <a:xfrm>
                <a:off x="733571" y="1063823"/>
                <a:ext cx="180690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4994617" y="2924676"/>
            <a:ext cx="3276600" cy="1930388"/>
            <a:chOff x="-3810000" y="1609457"/>
            <a:chExt cx="3276600" cy="1930388"/>
          </a:xfrm>
        </p:grpSpPr>
        <p:sp>
          <p:nvSpPr>
            <p:cNvPr id="228" name="Rectangle 2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29" name="TextBox 228"/>
            <p:cNvSpPr txBox="1"/>
            <p:nvPr/>
          </p:nvSpPr>
          <p:spPr bwMode="auto">
            <a:xfrm>
              <a:off x="-3602765" y="1737616"/>
              <a:ext cx="24465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230" name="TextBox 229"/>
            <p:cNvSpPr txBox="1"/>
            <p:nvPr/>
          </p:nvSpPr>
          <p:spPr bwMode="auto">
            <a:xfrm>
              <a:off x="-2613936" y="1890016"/>
              <a:ext cx="7825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232" name="Group 231"/>
          <p:cNvGrpSpPr/>
          <p:nvPr/>
        </p:nvGrpSpPr>
        <p:grpSpPr>
          <a:xfrm>
            <a:off x="6004590" y="3376798"/>
            <a:ext cx="3276600" cy="1930388"/>
            <a:chOff x="4480590" y="3365944"/>
            <a:chExt cx="3276600" cy="1930388"/>
          </a:xfrm>
        </p:grpSpPr>
        <p:sp>
          <p:nvSpPr>
            <p:cNvPr id="233" name="Rectangle 2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34" name="TextBox 233"/>
            <p:cNvSpPr txBox="1"/>
            <p:nvPr/>
          </p:nvSpPr>
          <p:spPr bwMode="auto">
            <a:xfrm>
              <a:off x="5044219" y="3449272"/>
              <a:ext cx="19062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235" name="TextBox 234"/>
            <p:cNvSpPr txBox="1"/>
            <p:nvPr/>
          </p:nvSpPr>
          <p:spPr bwMode="auto">
            <a:xfrm>
              <a:off x="5087147" y="3611197"/>
              <a:ext cx="18405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7014565" y="3828922"/>
            <a:ext cx="3276600" cy="1930388"/>
            <a:chOff x="2724372" y="4494024"/>
            <a:chExt cx="3276600" cy="1930388"/>
          </a:xfrm>
        </p:grpSpPr>
        <p:sp>
          <p:nvSpPr>
            <p:cNvPr id="238" name="Rectangle 2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40" name="TextBox 239"/>
            <p:cNvSpPr txBox="1"/>
            <p:nvPr/>
          </p:nvSpPr>
          <p:spPr bwMode="auto">
            <a:xfrm>
              <a:off x="2980367" y="4495800"/>
              <a:ext cx="2358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914973" y="2022487"/>
            <a:ext cx="3276600" cy="1930388"/>
            <a:chOff x="8077200" y="1182354"/>
            <a:chExt cx="3276600" cy="1930388"/>
          </a:xfrm>
        </p:grpSpPr>
        <p:sp>
          <p:nvSpPr>
            <p:cNvPr id="242" name="Rectangle 24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43" name="TextBox 242"/>
            <p:cNvSpPr txBox="1"/>
            <p:nvPr/>
          </p:nvSpPr>
          <p:spPr bwMode="auto">
            <a:xfrm>
              <a:off x="8639485" y="1206466"/>
              <a:ext cx="17075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244" name="TextBox 243"/>
            <p:cNvSpPr txBox="1"/>
            <p:nvPr/>
          </p:nvSpPr>
          <p:spPr bwMode="auto">
            <a:xfrm>
              <a:off x="8696002" y="1387441"/>
              <a:ext cx="16450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245" name="Picture 244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 bwMode="auto">
            <a:xfrm>
              <a:off x="8664068" y="2298809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7" name="TextBox 246"/>
            <p:cNvSpPr txBox="1"/>
            <p:nvPr/>
          </p:nvSpPr>
          <p:spPr bwMode="auto">
            <a:xfrm>
              <a:off x="8920148" y="2463072"/>
              <a:ext cx="2487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8" name="TextBox 247"/>
            <p:cNvSpPr txBox="1"/>
            <p:nvPr/>
          </p:nvSpPr>
          <p:spPr bwMode="auto">
            <a:xfrm>
              <a:off x="8733694" y="2471460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49" name="TextBox 248"/>
            <p:cNvSpPr txBox="1"/>
            <p:nvPr/>
          </p:nvSpPr>
          <p:spPr bwMode="auto">
            <a:xfrm>
              <a:off x="8988030" y="2291856"/>
              <a:ext cx="240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50" name="TextBox 249"/>
            <p:cNvSpPr txBox="1"/>
            <p:nvPr/>
          </p:nvSpPr>
          <p:spPr bwMode="auto">
            <a:xfrm>
              <a:off x="8835659" y="2185978"/>
              <a:ext cx="2263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anose="05050102010706020507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53" name="Rectangle 25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>
                <a:latin typeface="Candara" panose="020E0502030303020204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56" name="TextBox 255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08098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57" name="Picture 256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58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9084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9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5816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9006422" y="2413550"/>
              <a:ext cx="414558" cy="279694"/>
              <a:chOff x="4298153" y="1978150"/>
              <a:chExt cx="432723" cy="324542"/>
            </a:xfrm>
          </p:grpSpPr>
          <p:pic>
            <p:nvPicPr>
              <p:cNvPr id="261" name="Picture 26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62" name="TextBox 261"/>
              <p:cNvSpPr txBox="1"/>
              <p:nvPr/>
            </p:nvSpPr>
            <p:spPr bwMode="auto">
              <a:xfrm>
                <a:off x="4309345" y="2014773"/>
                <a:ext cx="38685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sp>
        <p:nvSpPr>
          <p:cNvPr id="4" name="TextBox 83">
            <a:extLst>
              <a:ext uri="{FF2B5EF4-FFF2-40B4-BE49-F238E27FC236}">
                <a16:creationId xmlns:a16="http://schemas.microsoft.com/office/drawing/2014/main" id="{FBF0412E-4E37-F4B5-AE9A-F8612CCD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84644" y="2472554"/>
            <a:ext cx="3276600" cy="1930388"/>
            <a:chOff x="-2456523" y="2944255"/>
            <a:chExt cx="3276600" cy="1930388"/>
          </a:xfrm>
        </p:grpSpPr>
        <p:sp>
          <p:nvSpPr>
            <p:cNvPr id="6" name="Rectangle 5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-1961001" y="2953347"/>
              <a:ext cx="19591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8" name="TextBox 7"/>
            <p:cNvSpPr txBox="1"/>
            <p:nvPr/>
          </p:nvSpPr>
          <p:spPr bwMode="auto">
            <a:xfrm>
              <a:off x="-1721064" y="3124797"/>
              <a:ext cx="158088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257800" y="2924175"/>
            <a:ext cx="3276600" cy="1938234"/>
            <a:chOff x="322944" y="4557816"/>
            <a:chExt cx="3276600" cy="1938234"/>
          </a:xfrm>
        </p:grpSpPr>
        <p:sp>
          <p:nvSpPr>
            <p:cNvPr id="11" name="Rectangle 10"/>
            <p:cNvSpPr/>
            <p:nvPr/>
          </p:nvSpPr>
          <p:spPr>
            <a:xfrm>
              <a:off x="322944" y="455781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ndara" panose="020E0502030303020204" pitchFamily="34" charset="0"/>
              </a:endParaRPr>
            </a:p>
          </p:txBody>
        </p:sp>
        <p:sp>
          <p:nvSpPr>
            <p:cNvPr id="12" name="Freeform 28"/>
            <p:cNvSpPr/>
            <p:nvPr/>
          </p:nvSpPr>
          <p:spPr>
            <a:xfrm>
              <a:off x="1783127" y="5029097"/>
              <a:ext cx="335280" cy="90485"/>
            </a:xfrm>
            <a:custGeom>
              <a:avLst/>
              <a:gdLst>
                <a:gd name="connsiteX0" fmla="*/ 0 w 295275"/>
                <a:gd name="connsiteY0" fmla="*/ 35718 h 64293"/>
                <a:gd name="connsiteX1" fmla="*/ 9525 w 295275"/>
                <a:gd name="connsiteY1" fmla="*/ 23812 h 64293"/>
                <a:gd name="connsiteX2" fmla="*/ 19050 w 295275"/>
                <a:gd name="connsiteY2" fmla="*/ 30956 h 64293"/>
                <a:gd name="connsiteX3" fmla="*/ 21431 w 295275"/>
                <a:gd name="connsiteY3" fmla="*/ 45243 h 64293"/>
                <a:gd name="connsiteX4" fmla="*/ 40481 w 295275"/>
                <a:gd name="connsiteY4" fmla="*/ 38100 h 64293"/>
                <a:gd name="connsiteX5" fmla="*/ 47625 w 295275"/>
                <a:gd name="connsiteY5" fmla="*/ 59531 h 64293"/>
                <a:gd name="connsiteX6" fmla="*/ 57150 w 295275"/>
                <a:gd name="connsiteY6" fmla="*/ 64293 h 64293"/>
                <a:gd name="connsiteX7" fmla="*/ 61913 w 295275"/>
                <a:gd name="connsiteY7" fmla="*/ 54768 h 64293"/>
                <a:gd name="connsiteX8" fmla="*/ 71438 w 295275"/>
                <a:gd name="connsiteY8" fmla="*/ 42862 h 64293"/>
                <a:gd name="connsiteX9" fmla="*/ 73819 w 295275"/>
                <a:gd name="connsiteY9" fmla="*/ 23812 h 64293"/>
                <a:gd name="connsiteX10" fmla="*/ 80963 w 295275"/>
                <a:gd name="connsiteY10" fmla="*/ 7143 h 64293"/>
                <a:gd name="connsiteX11" fmla="*/ 83344 w 295275"/>
                <a:gd name="connsiteY11" fmla="*/ 0 h 64293"/>
                <a:gd name="connsiteX12" fmla="*/ 85725 w 295275"/>
                <a:gd name="connsiteY12" fmla="*/ 7143 h 64293"/>
                <a:gd name="connsiteX13" fmla="*/ 90488 w 295275"/>
                <a:gd name="connsiteY13" fmla="*/ 16668 h 64293"/>
                <a:gd name="connsiteX14" fmla="*/ 92869 w 295275"/>
                <a:gd name="connsiteY14" fmla="*/ 33337 h 64293"/>
                <a:gd name="connsiteX15" fmla="*/ 95250 w 295275"/>
                <a:gd name="connsiteY15" fmla="*/ 42862 h 64293"/>
                <a:gd name="connsiteX16" fmla="*/ 97631 w 295275"/>
                <a:gd name="connsiteY16" fmla="*/ 50006 h 64293"/>
                <a:gd name="connsiteX17" fmla="*/ 107156 w 295275"/>
                <a:gd name="connsiteY17" fmla="*/ 52387 h 64293"/>
                <a:gd name="connsiteX18" fmla="*/ 121444 w 295275"/>
                <a:gd name="connsiteY18" fmla="*/ 28575 h 64293"/>
                <a:gd name="connsiteX19" fmla="*/ 128588 w 295275"/>
                <a:gd name="connsiteY19" fmla="*/ 23812 h 64293"/>
                <a:gd name="connsiteX20" fmla="*/ 133350 w 295275"/>
                <a:gd name="connsiteY20" fmla="*/ 33337 h 64293"/>
                <a:gd name="connsiteX21" fmla="*/ 135731 w 295275"/>
                <a:gd name="connsiteY21" fmla="*/ 40481 h 64293"/>
                <a:gd name="connsiteX22" fmla="*/ 142875 w 295275"/>
                <a:gd name="connsiteY22" fmla="*/ 45243 h 64293"/>
                <a:gd name="connsiteX23" fmla="*/ 152400 w 295275"/>
                <a:gd name="connsiteY23" fmla="*/ 30956 h 64293"/>
                <a:gd name="connsiteX24" fmla="*/ 154781 w 295275"/>
                <a:gd name="connsiteY24" fmla="*/ 23812 h 64293"/>
                <a:gd name="connsiteX25" fmla="*/ 159544 w 295275"/>
                <a:gd name="connsiteY25" fmla="*/ 14287 h 64293"/>
                <a:gd name="connsiteX26" fmla="*/ 164306 w 295275"/>
                <a:gd name="connsiteY26" fmla="*/ 30956 h 64293"/>
                <a:gd name="connsiteX27" fmla="*/ 169069 w 295275"/>
                <a:gd name="connsiteY27" fmla="*/ 45243 h 64293"/>
                <a:gd name="connsiteX28" fmla="*/ 183356 w 295275"/>
                <a:gd name="connsiteY28" fmla="*/ 40481 h 64293"/>
                <a:gd name="connsiteX29" fmla="*/ 195263 w 295275"/>
                <a:gd name="connsiteY29" fmla="*/ 23812 h 64293"/>
                <a:gd name="connsiteX30" fmla="*/ 200025 w 295275"/>
                <a:gd name="connsiteY30" fmla="*/ 30956 h 64293"/>
                <a:gd name="connsiteX31" fmla="*/ 202406 w 295275"/>
                <a:gd name="connsiteY31" fmla="*/ 38100 h 64293"/>
                <a:gd name="connsiteX32" fmla="*/ 207169 w 295275"/>
                <a:gd name="connsiteY32" fmla="*/ 61912 h 64293"/>
                <a:gd name="connsiteX33" fmla="*/ 214313 w 295275"/>
                <a:gd name="connsiteY33" fmla="*/ 54768 h 64293"/>
                <a:gd name="connsiteX34" fmla="*/ 223838 w 295275"/>
                <a:gd name="connsiteY34" fmla="*/ 35718 h 64293"/>
                <a:gd name="connsiteX35" fmla="*/ 228600 w 295275"/>
                <a:gd name="connsiteY35" fmla="*/ 28575 h 64293"/>
                <a:gd name="connsiteX36" fmla="*/ 230981 w 295275"/>
                <a:gd name="connsiteY36" fmla="*/ 19050 h 64293"/>
                <a:gd name="connsiteX37" fmla="*/ 238125 w 295275"/>
                <a:gd name="connsiteY37" fmla="*/ 30956 h 64293"/>
                <a:gd name="connsiteX38" fmla="*/ 250031 w 295275"/>
                <a:gd name="connsiteY38" fmla="*/ 47625 h 64293"/>
                <a:gd name="connsiteX39" fmla="*/ 264319 w 295275"/>
                <a:gd name="connsiteY39" fmla="*/ 45243 h 64293"/>
                <a:gd name="connsiteX40" fmla="*/ 266700 w 295275"/>
                <a:gd name="connsiteY40" fmla="*/ 35718 h 64293"/>
                <a:gd name="connsiteX41" fmla="*/ 271463 w 295275"/>
                <a:gd name="connsiteY41" fmla="*/ 28575 h 64293"/>
                <a:gd name="connsiteX42" fmla="*/ 278606 w 295275"/>
                <a:gd name="connsiteY42" fmla="*/ 33337 h 64293"/>
                <a:gd name="connsiteX43" fmla="*/ 280988 w 295275"/>
                <a:gd name="connsiteY43" fmla="*/ 42862 h 64293"/>
                <a:gd name="connsiteX44" fmla="*/ 285750 w 295275"/>
                <a:gd name="connsiteY44" fmla="*/ 59531 h 64293"/>
                <a:gd name="connsiteX45" fmla="*/ 290513 w 295275"/>
                <a:gd name="connsiteY45" fmla="*/ 52387 h 64293"/>
                <a:gd name="connsiteX46" fmla="*/ 295275 w 295275"/>
                <a:gd name="connsiteY46" fmla="*/ 4286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5275" h="64293">
                  <a:moveTo>
                    <a:pt x="0" y="35718"/>
                  </a:moveTo>
                  <a:cubicBezTo>
                    <a:pt x="3175" y="31749"/>
                    <a:pt x="5666" y="27119"/>
                    <a:pt x="9525" y="23812"/>
                  </a:cubicBezTo>
                  <a:cubicBezTo>
                    <a:pt x="18466" y="16149"/>
                    <a:pt x="17766" y="24534"/>
                    <a:pt x="19050" y="30956"/>
                  </a:cubicBezTo>
                  <a:cubicBezTo>
                    <a:pt x="19997" y="35690"/>
                    <a:pt x="20637" y="40481"/>
                    <a:pt x="21431" y="45243"/>
                  </a:cubicBezTo>
                  <a:cubicBezTo>
                    <a:pt x="37743" y="28932"/>
                    <a:pt x="31983" y="25352"/>
                    <a:pt x="40481" y="38100"/>
                  </a:cubicBezTo>
                  <a:cubicBezTo>
                    <a:pt x="41685" y="44117"/>
                    <a:pt x="42697" y="54603"/>
                    <a:pt x="47625" y="59531"/>
                  </a:cubicBezTo>
                  <a:cubicBezTo>
                    <a:pt x="50135" y="62041"/>
                    <a:pt x="53975" y="62706"/>
                    <a:pt x="57150" y="64293"/>
                  </a:cubicBezTo>
                  <a:cubicBezTo>
                    <a:pt x="58738" y="61118"/>
                    <a:pt x="59944" y="57722"/>
                    <a:pt x="61913" y="54768"/>
                  </a:cubicBezTo>
                  <a:cubicBezTo>
                    <a:pt x="64732" y="50539"/>
                    <a:pt x="69614" y="47606"/>
                    <a:pt x="71438" y="42862"/>
                  </a:cubicBezTo>
                  <a:cubicBezTo>
                    <a:pt x="73735" y="36889"/>
                    <a:pt x="72674" y="30108"/>
                    <a:pt x="73819" y="23812"/>
                  </a:cubicBezTo>
                  <a:cubicBezTo>
                    <a:pt x="74995" y="17343"/>
                    <a:pt x="78369" y="13196"/>
                    <a:pt x="80963" y="7143"/>
                  </a:cubicBezTo>
                  <a:cubicBezTo>
                    <a:pt x="81952" y="4836"/>
                    <a:pt x="82550" y="2381"/>
                    <a:pt x="83344" y="0"/>
                  </a:cubicBezTo>
                  <a:cubicBezTo>
                    <a:pt x="84138" y="2381"/>
                    <a:pt x="84736" y="4836"/>
                    <a:pt x="85725" y="7143"/>
                  </a:cubicBezTo>
                  <a:cubicBezTo>
                    <a:pt x="87123" y="10406"/>
                    <a:pt x="89554" y="13243"/>
                    <a:pt x="90488" y="16668"/>
                  </a:cubicBezTo>
                  <a:cubicBezTo>
                    <a:pt x="91965" y="22083"/>
                    <a:pt x="91865" y="27815"/>
                    <a:pt x="92869" y="33337"/>
                  </a:cubicBezTo>
                  <a:cubicBezTo>
                    <a:pt x="93454" y="36557"/>
                    <a:pt x="94351" y="39715"/>
                    <a:pt x="95250" y="42862"/>
                  </a:cubicBezTo>
                  <a:cubicBezTo>
                    <a:pt x="95940" y="45276"/>
                    <a:pt x="95671" y="48438"/>
                    <a:pt x="97631" y="50006"/>
                  </a:cubicBezTo>
                  <a:cubicBezTo>
                    <a:pt x="100187" y="52050"/>
                    <a:pt x="103981" y="51593"/>
                    <a:pt x="107156" y="52387"/>
                  </a:cubicBezTo>
                  <a:cubicBezTo>
                    <a:pt x="114479" y="37743"/>
                    <a:pt x="109950" y="45816"/>
                    <a:pt x="121444" y="28575"/>
                  </a:cubicBezTo>
                  <a:cubicBezTo>
                    <a:pt x="123032" y="26194"/>
                    <a:pt x="126207" y="25400"/>
                    <a:pt x="128588" y="23812"/>
                  </a:cubicBezTo>
                  <a:cubicBezTo>
                    <a:pt x="130175" y="26987"/>
                    <a:pt x="131952" y="30074"/>
                    <a:pt x="133350" y="33337"/>
                  </a:cubicBezTo>
                  <a:cubicBezTo>
                    <a:pt x="134339" y="35644"/>
                    <a:pt x="134163" y="38521"/>
                    <a:pt x="135731" y="40481"/>
                  </a:cubicBezTo>
                  <a:cubicBezTo>
                    <a:pt x="137519" y="42716"/>
                    <a:pt x="140494" y="43656"/>
                    <a:pt x="142875" y="45243"/>
                  </a:cubicBezTo>
                  <a:lnTo>
                    <a:pt x="152400" y="30956"/>
                  </a:lnTo>
                  <a:cubicBezTo>
                    <a:pt x="153792" y="28867"/>
                    <a:pt x="153792" y="26119"/>
                    <a:pt x="154781" y="23812"/>
                  </a:cubicBezTo>
                  <a:cubicBezTo>
                    <a:pt x="156179" y="20549"/>
                    <a:pt x="157956" y="17462"/>
                    <a:pt x="159544" y="14287"/>
                  </a:cubicBezTo>
                  <a:cubicBezTo>
                    <a:pt x="161131" y="19843"/>
                    <a:pt x="162607" y="25433"/>
                    <a:pt x="164306" y="30956"/>
                  </a:cubicBezTo>
                  <a:cubicBezTo>
                    <a:pt x="165782" y="35754"/>
                    <a:pt x="169069" y="45243"/>
                    <a:pt x="169069" y="45243"/>
                  </a:cubicBezTo>
                  <a:cubicBezTo>
                    <a:pt x="173831" y="43656"/>
                    <a:pt x="179179" y="43265"/>
                    <a:pt x="183356" y="40481"/>
                  </a:cubicBezTo>
                  <a:cubicBezTo>
                    <a:pt x="185128" y="39300"/>
                    <a:pt x="193411" y="26590"/>
                    <a:pt x="195263" y="23812"/>
                  </a:cubicBezTo>
                  <a:cubicBezTo>
                    <a:pt x="196850" y="26193"/>
                    <a:pt x="198745" y="28396"/>
                    <a:pt x="200025" y="30956"/>
                  </a:cubicBezTo>
                  <a:cubicBezTo>
                    <a:pt x="201147" y="33201"/>
                    <a:pt x="201716" y="35686"/>
                    <a:pt x="202406" y="38100"/>
                  </a:cubicBezTo>
                  <a:cubicBezTo>
                    <a:pt x="205250" y="48054"/>
                    <a:pt x="205296" y="50674"/>
                    <a:pt x="207169" y="61912"/>
                  </a:cubicBezTo>
                  <a:cubicBezTo>
                    <a:pt x="209550" y="59531"/>
                    <a:pt x="212505" y="57609"/>
                    <a:pt x="214313" y="54768"/>
                  </a:cubicBezTo>
                  <a:cubicBezTo>
                    <a:pt x="218125" y="48778"/>
                    <a:pt x="219900" y="41625"/>
                    <a:pt x="223838" y="35718"/>
                  </a:cubicBezTo>
                  <a:lnTo>
                    <a:pt x="228600" y="28575"/>
                  </a:lnTo>
                  <a:cubicBezTo>
                    <a:pt x="229394" y="25400"/>
                    <a:pt x="227806" y="18256"/>
                    <a:pt x="230981" y="19050"/>
                  </a:cubicBezTo>
                  <a:cubicBezTo>
                    <a:pt x="235471" y="20172"/>
                    <a:pt x="236210" y="26743"/>
                    <a:pt x="238125" y="30956"/>
                  </a:cubicBezTo>
                  <a:cubicBezTo>
                    <a:pt x="246063" y="48418"/>
                    <a:pt x="236935" y="43258"/>
                    <a:pt x="250031" y="47625"/>
                  </a:cubicBezTo>
                  <a:cubicBezTo>
                    <a:pt x="254794" y="46831"/>
                    <a:pt x="260390" y="48050"/>
                    <a:pt x="264319" y="45243"/>
                  </a:cubicBezTo>
                  <a:cubicBezTo>
                    <a:pt x="266982" y="43341"/>
                    <a:pt x="265411" y="38726"/>
                    <a:pt x="266700" y="35718"/>
                  </a:cubicBezTo>
                  <a:cubicBezTo>
                    <a:pt x="267827" y="33088"/>
                    <a:pt x="269875" y="30956"/>
                    <a:pt x="271463" y="28575"/>
                  </a:cubicBezTo>
                  <a:cubicBezTo>
                    <a:pt x="273844" y="30162"/>
                    <a:pt x="277019" y="30956"/>
                    <a:pt x="278606" y="33337"/>
                  </a:cubicBezTo>
                  <a:cubicBezTo>
                    <a:pt x="280421" y="36060"/>
                    <a:pt x="280089" y="39715"/>
                    <a:pt x="280988" y="42862"/>
                  </a:cubicBezTo>
                  <a:cubicBezTo>
                    <a:pt x="287810" y="66735"/>
                    <a:pt x="278320" y="29807"/>
                    <a:pt x="285750" y="59531"/>
                  </a:cubicBezTo>
                  <a:cubicBezTo>
                    <a:pt x="287338" y="57150"/>
                    <a:pt x="289233" y="54947"/>
                    <a:pt x="290513" y="52387"/>
                  </a:cubicBezTo>
                  <a:cubicBezTo>
                    <a:pt x="295986" y="41441"/>
                    <a:pt x="289895" y="48242"/>
                    <a:pt x="295275" y="4286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40801" y="4566537"/>
              <a:ext cx="2452916" cy="469702"/>
              <a:chOff x="6494832" y="4702373"/>
              <a:chExt cx="2452916" cy="469702"/>
            </a:xfrm>
          </p:grpSpPr>
          <p:sp>
            <p:nvSpPr>
              <p:cNvPr id="15" name="TextBox 14"/>
              <p:cNvSpPr txBox="1"/>
              <p:nvPr/>
            </p:nvSpPr>
            <p:spPr bwMode="auto">
              <a:xfrm>
                <a:off x="6494832" y="4702373"/>
                <a:ext cx="24529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Amphetamine: catecholamine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>
                <a:off x="7455993" y="4864298"/>
                <a:ext cx="72808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release</a:t>
                </a:r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4977793"/>
              <a:ext cx="2521092" cy="1518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40983-C81B-3168-75EB-9119D7C45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40D4ABB-D24A-9C2A-4ACC-76E933891EAF}"/>
              </a:ext>
            </a:extLst>
          </p:cNvPr>
          <p:cNvGrpSpPr/>
          <p:nvPr/>
        </p:nvGrpSpPr>
        <p:grpSpPr>
          <a:xfrm>
            <a:off x="4419600" y="2133600"/>
            <a:ext cx="3124200" cy="2286000"/>
            <a:chOff x="5994805" y="3442049"/>
            <a:chExt cx="2790313" cy="2023510"/>
          </a:xfrm>
        </p:grpSpPr>
        <p:sp>
          <p:nvSpPr>
            <p:cNvPr id="148" name="TextBox 83">
              <a:extLst>
                <a:ext uri="{FF2B5EF4-FFF2-40B4-BE49-F238E27FC236}">
                  <a16:creationId xmlns:a16="http://schemas.microsoft.com/office/drawing/2014/main" id="{2878CDB2-5C0F-9234-C192-7D0FE0AA2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TextBox 83">
              <a:extLst>
                <a:ext uri="{FF2B5EF4-FFF2-40B4-BE49-F238E27FC236}">
                  <a16:creationId xmlns:a16="http://schemas.microsoft.com/office/drawing/2014/main" id="{A63782DA-3E0C-F077-870A-9086F19319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6DCC60B5-25FD-6623-CEBC-D37781C0E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151" name="TextBox 83">
              <a:extLst>
                <a:ext uri="{FF2B5EF4-FFF2-40B4-BE49-F238E27FC236}">
                  <a16:creationId xmlns:a16="http://schemas.microsoft.com/office/drawing/2014/main" id="{89121652-23DF-85CE-67D4-8FF391872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2" name="TextBox 83">
              <a:extLst>
                <a:ext uri="{FF2B5EF4-FFF2-40B4-BE49-F238E27FC236}">
                  <a16:creationId xmlns:a16="http://schemas.microsoft.com/office/drawing/2014/main" id="{4C1E8927-31AE-84E7-9595-004418192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67FEACC-E111-F2D8-ED28-C91165376921}"/>
              </a:ext>
            </a:extLst>
          </p:cNvPr>
          <p:cNvSpPr txBox="1"/>
          <p:nvPr/>
        </p:nvSpPr>
        <p:spPr bwMode="auto">
          <a:xfrm>
            <a:off x="4800845" y="5983070"/>
            <a:ext cx="24705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questions:</a:t>
            </a:r>
          </a:p>
          <a:p>
            <a:pPr algn="ctr" eaLnBrk="1" hangingPunct="1"/>
            <a:r>
              <a:rPr lang="en-US" i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78FD121-C808-18A1-5018-3C8B3E6904F8}"/>
              </a:ext>
            </a:extLst>
          </p:cNvPr>
          <p:cNvGrpSpPr/>
          <p:nvPr/>
        </p:nvGrpSpPr>
        <p:grpSpPr>
          <a:xfrm>
            <a:off x="2743201" y="4171890"/>
            <a:ext cx="6168681" cy="1543110"/>
            <a:chOff x="1219200" y="4171890"/>
            <a:chExt cx="6168681" cy="154311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D347319-8028-3F17-87C1-2B2242107231}"/>
                </a:ext>
              </a:extLst>
            </p:cNvPr>
            <p:cNvSpPr txBox="1"/>
            <p:nvPr/>
          </p:nvSpPr>
          <p:spPr bwMode="auto">
            <a:xfrm>
              <a:off x="3352800" y="4171890"/>
              <a:ext cx="2108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u="sng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suggested reading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6770A1F-8220-5C78-657B-A7A259D5D111}"/>
                </a:ext>
              </a:extLst>
            </p:cNvPr>
            <p:cNvGrpSpPr/>
            <p:nvPr/>
          </p:nvGrpSpPr>
          <p:grpSpPr>
            <a:xfrm>
              <a:off x="1219200" y="4602718"/>
              <a:ext cx="5331914" cy="534174"/>
              <a:chOff x="1600200" y="4431268"/>
              <a:chExt cx="5331914" cy="534174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F248C5-A3CD-C766-8C65-AC56328AF378}"/>
                  </a:ext>
                </a:extLst>
              </p:cNvPr>
              <p:cNvSpPr txBox="1"/>
              <p:nvPr/>
            </p:nvSpPr>
            <p:spPr bwMode="auto">
              <a:xfrm>
                <a:off x="1851877" y="4431268"/>
                <a:ext cx="50802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Basic &amp; Clinical Pharmacology, 12</a:t>
                </a:r>
                <a:r>
                  <a:rPr lang="en-US" baseline="30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 ed. (chapter 22)</a:t>
                </a:r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5672F92-2009-7B3D-2183-5665C5CF6F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788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F00F714-8768-89F9-E771-DAEF0E9A1F96}"/>
                  </a:ext>
                </a:extLst>
              </p:cNvPr>
              <p:cNvSpPr txBox="1"/>
              <p:nvPr/>
            </p:nvSpPr>
            <p:spPr bwMode="auto">
              <a:xfrm>
                <a:off x="1857375" y="4688443"/>
                <a:ext cx="3854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Candara" panose="020E0502030303020204" pitchFamily="34" charset="0"/>
                  </a:rPr>
                  <a:t>Bertram G. Katzung, Susan B. Masters, Anthony J. Trevor</a:t>
                </a:r>
                <a:endPara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54A449B-4137-0DF1-2C7B-E3E17FCE59C4}"/>
                </a:ext>
              </a:extLst>
            </p:cNvPr>
            <p:cNvGrpSpPr/>
            <p:nvPr/>
          </p:nvGrpSpPr>
          <p:grpSpPr>
            <a:xfrm>
              <a:off x="1219200" y="5183743"/>
              <a:ext cx="6168681" cy="531257"/>
              <a:chOff x="1600200" y="5117068"/>
              <a:chExt cx="6168681" cy="531257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F7E7E7F-130C-9CBF-A878-95B76A466936}"/>
                  </a:ext>
                </a:extLst>
              </p:cNvPr>
              <p:cNvSpPr txBox="1"/>
              <p:nvPr/>
            </p:nvSpPr>
            <p:spPr bwMode="auto">
              <a:xfrm>
                <a:off x="1851877" y="5117068"/>
                <a:ext cx="59170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Pharmacological Basis of Therapeutics, 12</a:t>
                </a:r>
                <a:r>
                  <a:rPr lang="en-US" baseline="30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 ed. (Chapter 17)</a:t>
                </a: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D0FC3E7-FD9C-9F8C-6D49-5BCFAA5ED9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51646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59E0C54-16EB-7652-A9CB-C2ECEFB703D2}"/>
                  </a:ext>
                </a:extLst>
              </p:cNvPr>
              <p:cNvSpPr txBox="1"/>
              <p:nvPr/>
            </p:nvSpPr>
            <p:spPr bwMode="auto">
              <a:xfrm>
                <a:off x="1847850" y="5371326"/>
                <a:ext cx="144623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Candara" panose="020E0502030303020204" pitchFamily="34" charset="0"/>
                  </a:rPr>
                  <a:t>Goodman &amp; Gilman</a:t>
                </a:r>
                <a:endParaRPr lang="en-US" sz="12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sp>
        <p:nvSpPr>
          <p:cNvPr id="4" name="TextBox 83">
            <a:extLst>
              <a:ext uri="{FF2B5EF4-FFF2-40B4-BE49-F238E27FC236}">
                <a16:creationId xmlns:a16="http://schemas.microsoft.com/office/drawing/2014/main" id="{BD89BBE4-F312-9913-7E8D-FC2BA00CF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422890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59/5997/2ROQG00Z/posters/paul-noth-nobody-ever-asks-how-s-waldo-new-yorke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48" y="1143000"/>
            <a:ext cx="6067452" cy="45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5029201" y="1905000"/>
            <a:ext cx="18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9179" y="4572000"/>
            <a:ext cx="6895421" cy="400110"/>
            <a:chOff x="965178" y="4871501"/>
            <a:chExt cx="6895421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413589" cy="400110"/>
              <a:chOff x="959505" y="4871501"/>
              <a:chExt cx="2413589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13872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17812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527287" cy="400110"/>
              <a:chOff x="3867150" y="4871501"/>
              <a:chExt cx="1527287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2282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3" name="TextBox 83">
            <a:extLst>
              <a:ext uri="{FF2B5EF4-FFF2-40B4-BE49-F238E27FC236}">
                <a16:creationId xmlns:a16="http://schemas.microsoft.com/office/drawing/2014/main" id="{597D81A4-E73F-CB57-1A02-146809B5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10483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880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631661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550055" cy="27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5029201" y="1905000"/>
            <a:ext cx="18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89179" y="4572000"/>
            <a:ext cx="6895421" cy="400110"/>
            <a:chOff x="965178" y="4871501"/>
            <a:chExt cx="6895421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413589" cy="400110"/>
              <a:chOff x="959505" y="4871501"/>
              <a:chExt cx="2413589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13872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17812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527287" cy="400110"/>
              <a:chOff x="3867150" y="4871501"/>
              <a:chExt cx="1527287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22822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51" y="1574792"/>
            <a:ext cx="445601" cy="7948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276632" y="1488285"/>
            <a:ext cx="650549" cy="400110"/>
            <a:chOff x="5752632" y="1488285"/>
            <a:chExt cx="650549" cy="400110"/>
          </a:xfrm>
        </p:grpSpPr>
        <p:sp>
          <p:nvSpPr>
            <p:cNvPr id="21" name="Freeform 20"/>
            <p:cNvSpPr/>
            <p:nvPr/>
          </p:nvSpPr>
          <p:spPr>
            <a:xfrm>
              <a:off x="5752632" y="1538249"/>
              <a:ext cx="650549" cy="306070"/>
            </a:xfrm>
            <a:custGeom>
              <a:avLst/>
              <a:gdLst>
                <a:gd name="connsiteX0" fmla="*/ 0 w 2544702"/>
                <a:gd name="connsiteY0" fmla="*/ 870775 h 1454166"/>
                <a:gd name="connsiteX1" fmla="*/ 361950 w 2544702"/>
                <a:gd name="connsiteY1" fmla="*/ 880300 h 1454166"/>
                <a:gd name="connsiteX2" fmla="*/ 885825 w 2544702"/>
                <a:gd name="connsiteY2" fmla="*/ 175450 h 1454166"/>
                <a:gd name="connsiteX3" fmla="*/ 2314575 w 2544702"/>
                <a:gd name="connsiteY3" fmla="*/ 89725 h 1454166"/>
                <a:gd name="connsiteX4" fmla="*/ 2400300 w 2544702"/>
                <a:gd name="connsiteY4" fmla="*/ 1289875 h 1454166"/>
                <a:gd name="connsiteX5" fmla="*/ 904875 w 2544702"/>
                <a:gd name="connsiteY5" fmla="*/ 1404175 h 1454166"/>
                <a:gd name="connsiteX6" fmla="*/ 66675 w 2544702"/>
                <a:gd name="connsiteY6" fmla="*/ 918400 h 1454166"/>
                <a:gd name="connsiteX0" fmla="*/ 0 w 2544702"/>
                <a:gd name="connsiteY0" fmla="*/ 870775 h 1457493"/>
                <a:gd name="connsiteX1" fmla="*/ 361950 w 2544702"/>
                <a:gd name="connsiteY1" fmla="*/ 880300 h 1457493"/>
                <a:gd name="connsiteX2" fmla="*/ 885825 w 2544702"/>
                <a:gd name="connsiteY2" fmla="*/ 175450 h 1457493"/>
                <a:gd name="connsiteX3" fmla="*/ 2314575 w 2544702"/>
                <a:gd name="connsiteY3" fmla="*/ 89725 h 1457493"/>
                <a:gd name="connsiteX4" fmla="*/ 2400300 w 2544702"/>
                <a:gd name="connsiteY4" fmla="*/ 1289875 h 1457493"/>
                <a:gd name="connsiteX5" fmla="*/ 904875 w 2544702"/>
                <a:gd name="connsiteY5" fmla="*/ 1404175 h 1457493"/>
                <a:gd name="connsiteX6" fmla="*/ 0 w 2544702"/>
                <a:gd name="connsiteY6" fmla="*/ 870775 h 1457493"/>
                <a:gd name="connsiteX0" fmla="*/ 0 w 2584418"/>
                <a:gd name="connsiteY0" fmla="*/ 786270 h 1366647"/>
                <a:gd name="connsiteX1" fmla="*/ 361950 w 2584418"/>
                <a:gd name="connsiteY1" fmla="*/ 795795 h 1366647"/>
                <a:gd name="connsiteX2" fmla="*/ 885825 w 2584418"/>
                <a:gd name="connsiteY2" fmla="*/ 90945 h 1366647"/>
                <a:gd name="connsiteX3" fmla="*/ 2393156 w 2584418"/>
                <a:gd name="connsiteY3" fmla="*/ 131427 h 1366647"/>
                <a:gd name="connsiteX4" fmla="*/ 2400300 w 2584418"/>
                <a:gd name="connsiteY4" fmla="*/ 1205370 h 1366647"/>
                <a:gd name="connsiteX5" fmla="*/ 904875 w 2584418"/>
                <a:gd name="connsiteY5" fmla="*/ 1319670 h 1366647"/>
                <a:gd name="connsiteX6" fmla="*/ 0 w 2584418"/>
                <a:gd name="connsiteY6" fmla="*/ 786270 h 1366647"/>
                <a:gd name="connsiteX0" fmla="*/ 0 w 2593856"/>
                <a:gd name="connsiteY0" fmla="*/ 767836 h 1346518"/>
                <a:gd name="connsiteX1" fmla="*/ 361950 w 2593856"/>
                <a:gd name="connsiteY1" fmla="*/ 777361 h 1346518"/>
                <a:gd name="connsiteX2" fmla="*/ 885825 w 2593856"/>
                <a:gd name="connsiteY2" fmla="*/ 72511 h 1346518"/>
                <a:gd name="connsiteX3" fmla="*/ 2409825 w 2593856"/>
                <a:gd name="connsiteY3" fmla="*/ 148711 h 1346518"/>
                <a:gd name="connsiteX4" fmla="*/ 2400300 w 2593856"/>
                <a:gd name="connsiteY4" fmla="*/ 1186936 h 1346518"/>
                <a:gd name="connsiteX5" fmla="*/ 904875 w 2593856"/>
                <a:gd name="connsiteY5" fmla="*/ 1301236 h 1346518"/>
                <a:gd name="connsiteX6" fmla="*/ 0 w 2593856"/>
                <a:gd name="connsiteY6" fmla="*/ 767836 h 13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856" h="1346518">
                  <a:moveTo>
                    <a:pt x="0" y="767836"/>
                  </a:moveTo>
                  <a:cubicBezTo>
                    <a:pt x="107156" y="830542"/>
                    <a:pt x="214313" y="893248"/>
                    <a:pt x="361950" y="777361"/>
                  </a:cubicBezTo>
                  <a:cubicBezTo>
                    <a:pt x="509587" y="661474"/>
                    <a:pt x="544513" y="177286"/>
                    <a:pt x="885825" y="72511"/>
                  </a:cubicBezTo>
                  <a:cubicBezTo>
                    <a:pt x="1227138" y="-32264"/>
                    <a:pt x="2157413" y="-37027"/>
                    <a:pt x="2409825" y="148711"/>
                  </a:cubicBezTo>
                  <a:cubicBezTo>
                    <a:pt x="2662238" y="334448"/>
                    <a:pt x="2651125" y="994849"/>
                    <a:pt x="2400300" y="1186936"/>
                  </a:cubicBezTo>
                  <a:cubicBezTo>
                    <a:pt x="2149475" y="1379023"/>
                    <a:pt x="1304925" y="1371086"/>
                    <a:pt x="904875" y="1301236"/>
                  </a:cubicBezTo>
                  <a:cubicBezTo>
                    <a:pt x="504825" y="1231386"/>
                    <a:pt x="224631" y="979767"/>
                    <a:pt x="0" y="767836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5878519" y="1488285"/>
              <a:ext cx="4876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LO</a:t>
              </a:r>
            </a:p>
          </p:txBody>
        </p:sp>
      </p:grpSp>
      <p:sp>
        <p:nvSpPr>
          <p:cNvPr id="10" name="TextBox 83">
            <a:extLst>
              <a:ext uri="{FF2B5EF4-FFF2-40B4-BE49-F238E27FC236}">
                <a16:creationId xmlns:a16="http://schemas.microsoft.com/office/drawing/2014/main" id="{000212F5-16C5-4479-1E3B-4B5AF0F6C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228600"/>
            <a:ext cx="8421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Sedative-Hypnotics </a:t>
            </a:r>
            <a:r>
              <a:rPr lang="en-US" sz="2400" b="1" dirty="0">
                <a:latin typeface="Candara" panose="020E0502030303020204" pitchFamily="34" charset="0"/>
                <a:ea typeface="Arial Unicode MS" pitchFamily="34" charset="-128"/>
                <a:cs typeface="Biome Light" panose="020B0502040204020203" pitchFamily="34" charset="0"/>
              </a:rPr>
              <a:t>&amp; the 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343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806" y="3442049"/>
            <a:ext cx="2790313" cy="2023510"/>
          </a:xfrm>
          <a:prstGeom prst="rect">
            <a:avLst/>
          </a:prstGeom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55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17760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42" y="4046068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29" y="4046068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16" y="4046068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102" y="4046068"/>
            <a:ext cx="270230" cy="202673"/>
          </a:xfrm>
          <a:prstGeom prst="rect">
            <a:avLst/>
          </a:prstGeom>
        </p:spPr>
      </p:pic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7913075" y="2995282"/>
            <a:ext cx="19175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28" name="TextBox 83"/>
          <p:cNvSpPr txBox="1">
            <a:spLocks noChangeArrowheads="1"/>
          </p:cNvSpPr>
          <p:nvPr/>
        </p:nvSpPr>
        <p:spPr bwMode="auto">
          <a:xfrm>
            <a:off x="9431141" y="4310058"/>
            <a:ext cx="7072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4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83"/>
          <p:cNvSpPr txBox="1">
            <a:spLocks noChangeArrowheads="1"/>
          </p:cNvSpPr>
          <p:nvPr/>
        </p:nvSpPr>
        <p:spPr bwMode="auto">
          <a:xfrm>
            <a:off x="9448800" y="3998710"/>
            <a:ext cx="6158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4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4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7905750" y="3219802"/>
            <a:ext cx="1893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pic>
        <p:nvPicPr>
          <p:cNvPr id="31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55355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1345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04708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33536" y="39135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2733480" y="1251741"/>
            <a:ext cx="4696769" cy="3528019"/>
            <a:chOff x="1209480" y="967781"/>
            <a:chExt cx="4696769" cy="3528019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623239" y="1002268"/>
              <a:ext cx="10534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514600" y="2819400"/>
              <a:ext cx="970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030272" y="3948430"/>
              <a:ext cx="7473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876800" y="4126468"/>
              <a:ext cx="102944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361012" y="1600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pic>
        <p:nvPicPr>
          <p:cNvPr id="53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7254" y="1362377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48192" y="4667493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/>
          <p:nvPr/>
        </p:nvSpPr>
        <p:spPr>
          <a:xfrm>
            <a:off x="5757083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2892042" y="1936742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6364408" y="4030291"/>
            <a:ext cx="595802" cy="237509"/>
          </a:xfrm>
          <a:custGeom>
            <a:avLst/>
            <a:gdLst>
              <a:gd name="connsiteX0" fmla="*/ 452927 w 461928"/>
              <a:gd name="connsiteY0" fmla="*/ 156048 h 156048"/>
              <a:gd name="connsiteX1" fmla="*/ 401652 w 461928"/>
              <a:gd name="connsiteY1" fmla="*/ 2223 h 156048"/>
              <a:gd name="connsiteX2" fmla="*/ 0 w 461928"/>
              <a:gd name="connsiteY2" fmla="*/ 79135 h 156048"/>
              <a:gd name="connsiteX0" fmla="*/ 453600 w 462601"/>
              <a:gd name="connsiteY0" fmla="*/ 176463 h 176463"/>
              <a:gd name="connsiteX1" fmla="*/ 402325 w 462601"/>
              <a:gd name="connsiteY1" fmla="*/ 22638 h 176463"/>
              <a:gd name="connsiteX2" fmla="*/ 673 w 462601"/>
              <a:gd name="connsiteY2" fmla="*/ 99550 h 176463"/>
              <a:gd name="connsiteX0" fmla="*/ 453754 w 455438"/>
              <a:gd name="connsiteY0" fmla="*/ 137256 h 137256"/>
              <a:gd name="connsiteX1" fmla="*/ 335804 w 455438"/>
              <a:gd name="connsiteY1" fmla="*/ 97731 h 137256"/>
              <a:gd name="connsiteX2" fmla="*/ 827 w 455438"/>
              <a:gd name="connsiteY2" fmla="*/ 60343 h 137256"/>
              <a:gd name="connsiteX0" fmla="*/ 453754 w 453754"/>
              <a:gd name="connsiteY0" fmla="*/ 137256 h 140539"/>
              <a:gd name="connsiteX1" fmla="*/ 335804 w 453754"/>
              <a:gd name="connsiteY1" fmla="*/ 97731 h 140539"/>
              <a:gd name="connsiteX2" fmla="*/ 827 w 453754"/>
              <a:gd name="connsiteY2" fmla="*/ 60343 h 140539"/>
              <a:gd name="connsiteX0" fmla="*/ 477577 w 477577"/>
              <a:gd name="connsiteY0" fmla="*/ 174099 h 176203"/>
              <a:gd name="connsiteX1" fmla="*/ 335815 w 477577"/>
              <a:gd name="connsiteY1" fmla="*/ 98855 h 176203"/>
              <a:gd name="connsiteX2" fmla="*/ 838 w 477577"/>
              <a:gd name="connsiteY2" fmla="*/ 61467 h 176203"/>
              <a:gd name="connsiteX0" fmla="*/ 476739 w 476739"/>
              <a:gd name="connsiteY0" fmla="*/ 112632 h 112632"/>
              <a:gd name="connsiteX1" fmla="*/ 0 w 476739"/>
              <a:gd name="connsiteY1" fmla="*/ 0 h 112632"/>
              <a:gd name="connsiteX0" fmla="*/ 476739 w 476739"/>
              <a:gd name="connsiteY0" fmla="*/ 190168 h 190168"/>
              <a:gd name="connsiteX1" fmla="*/ 0 w 476739"/>
              <a:gd name="connsiteY1" fmla="*/ 77536 h 190168"/>
              <a:gd name="connsiteX0" fmla="*/ 476739 w 476739"/>
              <a:gd name="connsiteY0" fmla="*/ 182703 h 183177"/>
              <a:gd name="connsiteX1" fmla="*/ 0 w 476739"/>
              <a:gd name="connsiteY1" fmla="*/ 70071 h 183177"/>
              <a:gd name="connsiteX0" fmla="*/ 471978 w 471978"/>
              <a:gd name="connsiteY0" fmla="*/ 148599 h 149136"/>
              <a:gd name="connsiteX1" fmla="*/ 1 w 471978"/>
              <a:gd name="connsiteY1" fmla="*/ 76448 h 149136"/>
              <a:gd name="connsiteX0" fmla="*/ 473496 w 473496"/>
              <a:gd name="connsiteY0" fmla="*/ 244116 h 244429"/>
              <a:gd name="connsiteX1" fmla="*/ 1519 w 473496"/>
              <a:gd name="connsiteY1" fmla="*/ 171965 h 244429"/>
              <a:gd name="connsiteX0" fmla="*/ 472215 w 472215"/>
              <a:gd name="connsiteY0" fmla="*/ 247259 h 247568"/>
              <a:gd name="connsiteX1" fmla="*/ 238 w 472215"/>
              <a:gd name="connsiteY1" fmla="*/ 175108 h 247568"/>
              <a:gd name="connsiteX0" fmla="*/ 567410 w 567410"/>
              <a:gd name="connsiteY0" fmla="*/ 308751 h 309021"/>
              <a:gd name="connsiteX1" fmla="*/ 183 w 567410"/>
              <a:gd name="connsiteY1" fmla="*/ 160400 h 309021"/>
              <a:gd name="connsiteX0" fmla="*/ 567227 w 567227"/>
              <a:gd name="connsiteY0" fmla="*/ 276101 h 276410"/>
              <a:gd name="connsiteX1" fmla="*/ 0 w 567227"/>
              <a:gd name="connsiteY1" fmla="*/ 127750 h 276410"/>
              <a:gd name="connsiteX0" fmla="*/ 567227 w 567227"/>
              <a:gd name="connsiteY0" fmla="*/ 252921 h 253265"/>
              <a:gd name="connsiteX1" fmla="*/ 0 w 567227"/>
              <a:gd name="connsiteY1" fmla="*/ 104570 h 253265"/>
              <a:gd name="connsiteX0" fmla="*/ 614852 w 614852"/>
              <a:gd name="connsiteY0" fmla="*/ 273209 h 273537"/>
              <a:gd name="connsiteX1" fmla="*/ 0 w 614852"/>
              <a:gd name="connsiteY1" fmla="*/ 101045 h 273537"/>
              <a:gd name="connsiteX0" fmla="*/ 614852 w 614852"/>
              <a:gd name="connsiteY0" fmla="*/ 310334 h 310334"/>
              <a:gd name="connsiteX1" fmla="*/ 0 w 614852"/>
              <a:gd name="connsiteY1" fmla="*/ 138170 h 310334"/>
              <a:gd name="connsiteX0" fmla="*/ 595802 w 595802"/>
              <a:gd name="connsiteY0" fmla="*/ 337753 h 337753"/>
              <a:gd name="connsiteX1" fmla="*/ 0 w 595802"/>
              <a:gd name="connsiteY1" fmla="*/ 129870 h 337753"/>
              <a:gd name="connsiteX0" fmla="*/ 595802 w 595802"/>
              <a:gd name="connsiteY0" fmla="*/ 337297 h 337297"/>
              <a:gd name="connsiteX1" fmla="*/ 0 w 595802"/>
              <a:gd name="connsiteY1" fmla="*/ 129414 h 337297"/>
              <a:gd name="connsiteX0" fmla="*/ 595802 w 595802"/>
              <a:gd name="connsiteY0" fmla="*/ 211025 h 211025"/>
              <a:gd name="connsiteX1" fmla="*/ 0 w 595802"/>
              <a:gd name="connsiteY1" fmla="*/ 3142 h 211025"/>
              <a:gd name="connsiteX0" fmla="*/ 595802 w 595802"/>
              <a:gd name="connsiteY0" fmla="*/ 237509 h 237509"/>
              <a:gd name="connsiteX1" fmla="*/ 0 w 595802"/>
              <a:gd name="connsiteY1" fmla="*/ 29626 h 2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5802" h="237509">
                <a:moveTo>
                  <a:pt x="595802" y="237509"/>
                </a:moveTo>
                <a:cubicBezTo>
                  <a:pt x="594052" y="33279"/>
                  <a:pt x="182726" y="-49511"/>
                  <a:pt x="0" y="29626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6322922" y="3668024"/>
            <a:ext cx="7473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95482" y="4419600"/>
            <a:ext cx="2094104" cy="1905000"/>
            <a:chOff x="471481" y="4419600"/>
            <a:chExt cx="2094104" cy="1905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4964559"/>
              <a:ext cx="265962" cy="199472"/>
            </a:xfrm>
            <a:prstGeom prst="rect">
              <a:avLst/>
            </a:prstGeom>
          </p:spPr>
        </p:pic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1025518" y="4419600"/>
              <a:ext cx="11041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 u="sng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Today</a:t>
              </a:r>
            </a:p>
          </p:txBody>
        </p:sp>
        <p:sp>
          <p:nvSpPr>
            <p:cNvPr id="38" name="TextBox 83"/>
            <p:cNvSpPr txBox="1">
              <a:spLocks noChangeArrowheads="1"/>
            </p:cNvSpPr>
            <p:nvPr/>
          </p:nvSpPr>
          <p:spPr bwMode="auto">
            <a:xfrm>
              <a:off x="609600" y="4857440"/>
              <a:ext cx="19094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 Receptors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310185"/>
              <a:ext cx="265962" cy="199472"/>
            </a:xfrm>
            <a:prstGeom prst="rect">
              <a:avLst/>
            </a:prstGeom>
          </p:spPr>
        </p:pic>
        <p:sp>
          <p:nvSpPr>
            <p:cNvPr id="40" name="TextBox 83"/>
            <p:cNvSpPr txBox="1">
              <a:spLocks noChangeArrowheads="1"/>
            </p:cNvSpPr>
            <p:nvPr/>
          </p:nvSpPr>
          <p:spPr bwMode="auto">
            <a:xfrm>
              <a:off x="609600" y="5213123"/>
              <a:ext cx="195598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46" name="TextBox 83"/>
            <p:cNvSpPr txBox="1">
              <a:spLocks noChangeArrowheads="1"/>
            </p:cNvSpPr>
            <p:nvPr/>
          </p:nvSpPr>
          <p:spPr bwMode="auto">
            <a:xfrm>
              <a:off x="609600" y="5568806"/>
              <a:ext cx="152638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Barbiturates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658394"/>
              <a:ext cx="265962" cy="199472"/>
            </a:xfrm>
            <a:prstGeom prst="rect">
              <a:avLst/>
            </a:prstGeom>
          </p:spPr>
        </p:pic>
        <p:sp>
          <p:nvSpPr>
            <p:cNvPr id="50" name="TextBox 83"/>
            <p:cNvSpPr txBox="1">
              <a:spLocks noChangeArrowheads="1"/>
            </p:cNvSpPr>
            <p:nvPr/>
          </p:nvSpPr>
          <p:spPr bwMode="auto">
            <a:xfrm>
              <a:off x="609600" y="5924490"/>
              <a:ext cx="17972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Amphetamines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6015587"/>
              <a:ext cx="265962" cy="19947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9892070" y="6051668"/>
            <a:ext cx="623531" cy="653932"/>
            <a:chOff x="5556850" y="1448010"/>
            <a:chExt cx="846331" cy="9216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  <p:sp>
        <p:nvSpPr>
          <p:cNvPr id="2" name="TextBox 83">
            <a:extLst>
              <a:ext uri="{FF2B5EF4-FFF2-40B4-BE49-F238E27FC236}">
                <a16:creationId xmlns:a16="http://schemas.microsoft.com/office/drawing/2014/main" id="{90E8D8D1-EA38-FDF4-9198-A308A244B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42" y="71489"/>
            <a:ext cx="44726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</p:spTree>
    <p:extLst>
      <p:ext uri="{BB962C8B-B14F-4D97-AF65-F5344CB8AC3E}">
        <p14:creationId xmlns:p14="http://schemas.microsoft.com/office/powerpoint/2010/main" val="1758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68" y="5146339"/>
            <a:ext cx="1915534" cy="138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57200"/>
            <a:ext cx="8382000" cy="6629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47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0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49725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4309634" y="4508428"/>
            <a:ext cx="1082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6532382" y="4508428"/>
            <a:ext cx="1074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3155950" y="4141470"/>
            <a:ext cx="9717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2800350" y="3181350"/>
            <a:ext cx="13115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3556200" y="3152776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7746182" y="2671482"/>
            <a:ext cx="15937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83"/>
          <p:cNvSpPr txBox="1">
            <a:spLocks noChangeArrowheads="1"/>
          </p:cNvSpPr>
          <p:nvPr/>
        </p:nvSpPr>
        <p:spPr bwMode="auto">
          <a:xfrm>
            <a:off x="5175096" y="5469811"/>
            <a:ext cx="4908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5135500" y="5727701"/>
            <a:ext cx="5581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Candara" panose="020E050203030302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4022614" y="4885024"/>
            <a:ext cx="1534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3982259" y="5066449"/>
            <a:ext cx="15103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2075168" y="2749749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2137686" y="36831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7952951" y="3705226"/>
            <a:ext cx="686225" cy="514669"/>
            <a:chOff x="5222407" y="4034471"/>
            <a:chExt cx="686225" cy="51466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 bwMode="auto">
            <a:xfrm>
              <a:off x="5281158" y="4150847"/>
              <a:ext cx="534121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410332" y="5078789"/>
            <a:ext cx="2536804" cy="1038625"/>
            <a:chOff x="5771598" y="5385969"/>
            <a:chExt cx="2536804" cy="1038625"/>
          </a:xfrm>
        </p:grpSpPr>
        <p:sp>
          <p:nvSpPr>
            <p:cNvPr id="47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9845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09196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2252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771598" y="5417343"/>
              <a:ext cx="461246" cy="1007251"/>
              <a:chOff x="5771598" y="5417343"/>
              <a:chExt cx="461246" cy="100725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09" y="5417343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152" y="5767566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598" y="6079493"/>
                <a:ext cx="460135" cy="345101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9739742" y="5901616"/>
            <a:ext cx="623531" cy="653932"/>
            <a:chOff x="5556850" y="1448010"/>
            <a:chExt cx="846331" cy="92165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5935669" y="1448010"/>
                <a:ext cx="38555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1973881" y="5887407"/>
            <a:ext cx="623531" cy="653932"/>
            <a:chOff x="5556850" y="1448010"/>
            <a:chExt cx="846331" cy="92165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5752632" y="1448010"/>
              <a:ext cx="650549" cy="477161"/>
              <a:chOff x="5752632" y="1448010"/>
              <a:chExt cx="650549" cy="477161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Candara" panose="020E0502030303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 bwMode="auto">
              <a:xfrm>
                <a:off x="5935669" y="1448010"/>
                <a:ext cx="379024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Candara" panose="020E0502030303020204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  <p:sp>
        <p:nvSpPr>
          <p:cNvPr id="3" name="TextBox 83">
            <a:extLst>
              <a:ext uri="{FF2B5EF4-FFF2-40B4-BE49-F238E27FC236}">
                <a16:creationId xmlns:a16="http://schemas.microsoft.com/office/drawing/2014/main" id="{ED973DD6-79BE-104B-1C80-B39DB7FD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57" y="117561"/>
            <a:ext cx="61454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Two Types of GABA Receptors</a:t>
            </a:r>
          </a:p>
        </p:txBody>
      </p:sp>
    </p:spTree>
    <p:extLst>
      <p:ext uri="{BB962C8B-B14F-4D97-AF65-F5344CB8AC3E}">
        <p14:creationId xmlns:p14="http://schemas.microsoft.com/office/powerpoint/2010/main" val="4004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7200"/>
            <a:ext cx="6705600" cy="5257800"/>
          </a:xfrm>
          <a:prstGeom prst="rect">
            <a:avLst/>
          </a:prstGeom>
        </p:spPr>
      </p:pic>
      <p:sp>
        <p:nvSpPr>
          <p:cNvPr id="6" name="TextBox 81"/>
          <p:cNvSpPr txBox="1">
            <a:spLocks noChangeArrowheads="1"/>
          </p:cNvSpPr>
          <p:nvPr/>
        </p:nvSpPr>
        <p:spPr bwMode="auto">
          <a:xfrm>
            <a:off x="304800" y="134034"/>
            <a:ext cx="3533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2921382" y="2721174"/>
            <a:ext cx="1537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2983900" y="3568899"/>
            <a:ext cx="14125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</p:spTree>
    <p:extLst>
      <p:ext uri="{BB962C8B-B14F-4D97-AF65-F5344CB8AC3E}">
        <p14:creationId xmlns:p14="http://schemas.microsoft.com/office/powerpoint/2010/main" val="1199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09600"/>
            <a:ext cx="7848600" cy="4552950"/>
          </a:xfrm>
          <a:prstGeom prst="rect">
            <a:avLst/>
          </a:prstGeom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3496124" y="1304926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876932" y="2895600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ndara" panose="020E0502030303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5753100" y="1489115"/>
            <a:ext cx="2433505" cy="3050025"/>
            <a:chOff x="4229100" y="1489114"/>
            <a:chExt cx="2433505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1737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478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17940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Candara" panose="020E0502030303020204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4" name="TextBox 81">
            <a:extLst>
              <a:ext uri="{FF2B5EF4-FFF2-40B4-BE49-F238E27FC236}">
                <a16:creationId xmlns:a16="http://schemas.microsoft.com/office/drawing/2014/main" id="{EEEE6E43-286E-18EF-530E-763E9302F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4034"/>
            <a:ext cx="6197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600" b="1">
                <a:latin typeface="Candara" panose="020E0502030303020204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r>
              <a:rPr lang="en-US" dirty="0"/>
              <a:t>GABA</a:t>
            </a:r>
            <a:r>
              <a:rPr lang="en-US" sz="4400" baseline="-25000" dirty="0"/>
              <a:t>A</a:t>
            </a:r>
            <a:r>
              <a:rPr lang="en-US" dirty="0"/>
              <a:t> Receptor (from above)</a:t>
            </a:r>
          </a:p>
        </p:txBody>
      </p:sp>
    </p:spTree>
    <p:extLst>
      <p:ext uri="{BB962C8B-B14F-4D97-AF65-F5344CB8AC3E}">
        <p14:creationId xmlns:p14="http://schemas.microsoft.com/office/powerpoint/2010/main" val="2628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sz="2800" dirty="0" smtClean="0">
            <a:latin typeface="Arial Rounded MT Bold" pitchFamily="34" charset="0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12216</TotalTime>
  <Words>1603</Words>
  <Application>Microsoft Office PowerPoint</Application>
  <PresentationFormat>Widescreen</PresentationFormat>
  <Paragraphs>600</Paragraphs>
  <Slides>33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  <vt:variant>
        <vt:lpstr>Custom Shows</vt:lpstr>
      </vt:variant>
      <vt:variant>
        <vt:i4>1</vt:i4>
      </vt:variant>
    </vt:vector>
  </HeadingPairs>
  <TitlesOfParts>
    <vt:vector size="40" baseType="lpstr">
      <vt:lpstr>Arial</vt:lpstr>
      <vt:lpstr>Arial Rounded MT Bold</vt:lpstr>
      <vt:lpstr>Calibri</vt:lpstr>
      <vt:lpstr>Candara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Beenhakker, Mark P (mpb5y)</cp:lastModifiedBy>
  <cp:revision>726</cp:revision>
  <cp:lastPrinted>2026-02-28T17:12:32Z</cp:lastPrinted>
  <dcterms:created xsi:type="dcterms:W3CDTF">2012-02-27T14:09:46Z</dcterms:created>
  <dcterms:modified xsi:type="dcterms:W3CDTF">2026-02-28T17:29:28Z</dcterms:modified>
</cp:coreProperties>
</file>